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65" r:id="rId3"/>
    <p:sldId id="269" r:id="rId4"/>
    <p:sldId id="262" r:id="rId5"/>
    <p:sldId id="270" r:id="rId6"/>
    <p:sldId id="272" r:id="rId7"/>
    <p:sldId id="273" r:id="rId8"/>
    <p:sldId id="274" r:id="rId9"/>
    <p:sldId id="261" r:id="rId10"/>
    <p:sldId id="266" r:id="rId11"/>
    <p:sldId id="276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D1DDF-0DD3-4EE6-ABFF-46472BAF5554}" v="334" dt="2022-12-02T12:09:21.351"/>
    <p1510:client id="{353FB1B2-92C4-45EE-AC2D-BA5E96CD2767}" v="194" dt="2022-12-02T12:20:25.399"/>
    <p1510:client id="{375C43C3-D14B-E056-DF8E-04B75768C50A}" v="238" dt="2022-12-02T12:13:59.289"/>
    <p1510:client id="{4CB11D2C-FDBD-8E76-6B05-9DA795710FE9}" v="30" dt="2022-12-02T13:09:39.029"/>
    <p1510:client id="{50941A28-83C2-4EF8-A38C-DAE096AFDC7A}" v="460" dt="2022-12-02T11:56:13.804"/>
    <p1510:client id="{6010E0A8-8FBA-4E42-9752-8BDEAEC72563}" v="596" dt="2022-12-02T12:46:23.091"/>
    <p1510:client id="{B5053D29-3B0C-46E1-ABBC-9828605CC763}" v="232" dt="2022-12-02T13:20:09.997"/>
    <p1510:client id="{D93149FB-1FC8-4300-A426-CCCEDAFBFDD2}" v="9" dt="2022-12-02T11:54:57.073"/>
    <p1510:client id="{F446310A-CDE6-4652-987B-4DA89C37F955}" v="19" dt="2022-12-02T13:00:57.985"/>
    <p1510:client id="{F5C86AB8-CA88-65BA-9472-43C01C12D73A}" v="34" dt="2022-12-02T12:59:12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DE682-6E46-472E-A219-6E0BA5089F8A}" type="datetimeFigureOut">
              <a:t>12/5/2022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88591-B762-4FD1-889F-9A4BFBECA82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07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Raquelle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88591-B762-4FD1-889F-9A4BFBECA827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61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William</a:t>
            </a:r>
            <a:endParaRPr lang="en-US" b="1"/>
          </a:p>
          <a:p>
            <a:r>
              <a:rPr lang="en-US">
                <a:cs typeface="Calibri" panose="020F0502020204030204"/>
              </a:rPr>
              <a:t>Component responsibilities</a:t>
            </a:r>
            <a:endParaRPr lang="en-US" b="1">
              <a:cs typeface="Calibri" panose="020F0502020204030204"/>
            </a:endParaRPr>
          </a:p>
          <a:p>
            <a:r>
              <a:rPr lang="en-US"/>
              <a:t>- Core is used for the data that multiple apps uses, e.g. Data Transfer Objects (DTO)</a:t>
            </a:r>
          </a:p>
          <a:p>
            <a:r>
              <a:rPr lang="en-US"/>
              <a:t>- Infrastructure with backend logic – allows multiple "frontends" (e.g. API, Blazor, CLI).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/>
              <a:t>Guldborg</a:t>
            </a:r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CLI -&gt; Rest API + </a:t>
            </a:r>
            <a:r>
              <a:rPr lang="en-US" err="1">
                <a:cs typeface="Calibri"/>
              </a:rPr>
              <a:t>BlazorApp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CLI still exists, but logic was refactored to Infrastructure.</a:t>
            </a:r>
          </a:p>
          <a:p>
            <a:r>
              <a:rPr lang="en-US">
                <a:cs typeface="Calibri"/>
              </a:rPr>
              <a:t>- Enables keeping CLI without touching code.</a:t>
            </a:r>
          </a:p>
          <a:p>
            <a:r>
              <a:rPr lang="en-US">
                <a:cs typeface="Calibri"/>
              </a:rPr>
              <a:t>- Tests to show it still works.</a:t>
            </a:r>
          </a:p>
          <a:p>
            <a:r>
              <a:rPr lang="en-US">
                <a:cs typeface="Calibri"/>
              </a:rPr>
              <a:t>- No new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88591-B762-4FD1-889F-9A4BFBECA82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62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William</a:t>
            </a:r>
            <a:endParaRPr lang="en-US" b="1"/>
          </a:p>
          <a:p>
            <a:r>
              <a:rPr lang="en-US">
                <a:cs typeface="Calibri" panose="020F0502020204030204"/>
              </a:rPr>
              <a:t>Component responsibilities</a:t>
            </a:r>
            <a:endParaRPr lang="en-US" b="1">
              <a:cs typeface="Calibri" panose="020F0502020204030204"/>
            </a:endParaRPr>
          </a:p>
          <a:p>
            <a:r>
              <a:rPr lang="en-US"/>
              <a:t>- Core is used for the data that multiple apps uses, e.g. Data Transfer Objects (DTO)</a:t>
            </a:r>
          </a:p>
          <a:p>
            <a:r>
              <a:rPr lang="en-US"/>
              <a:t>- Infrastructure with backend logic – allows multiple "frontends" (e.g. API, Blazor, CLI).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/>
              <a:t>Guldborg</a:t>
            </a:r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CLI -&gt; Rest API + </a:t>
            </a:r>
            <a:r>
              <a:rPr lang="en-US" err="1">
                <a:cs typeface="Calibri"/>
              </a:rPr>
              <a:t>BlazorApp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CLI still exists, but logic was refactored to Infrastructure.</a:t>
            </a:r>
          </a:p>
          <a:p>
            <a:r>
              <a:rPr lang="en-US">
                <a:cs typeface="Calibri"/>
              </a:rPr>
              <a:t>- Enables keeping CLI without touching code.</a:t>
            </a:r>
          </a:p>
          <a:p>
            <a:r>
              <a:rPr lang="en-US">
                <a:cs typeface="Calibri"/>
              </a:rPr>
              <a:t>- Tests to show it still works.</a:t>
            </a:r>
          </a:p>
          <a:p>
            <a:r>
              <a:rPr lang="en-US">
                <a:cs typeface="Calibri"/>
              </a:rPr>
              <a:t>- No new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88591-B762-4FD1-889F-9A4BFBECA82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13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William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88591-B762-4FD1-889F-9A4BFBECA827}" type="slidenum"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270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Raquelle</a:t>
            </a:r>
          </a:p>
          <a:p>
            <a:endParaRPr lang="en-US" b="1">
              <a:cs typeface="Calibri"/>
            </a:endParaRPr>
          </a:p>
          <a:p>
            <a:r>
              <a:rPr lang="en-US" b="1">
                <a:cs typeface="Calibri"/>
              </a:rPr>
              <a:t>Authentication &amp; Authorization:</a:t>
            </a:r>
            <a:endParaRPr lang="en-US"/>
          </a:p>
          <a:p>
            <a:r>
              <a:rPr lang="en-US">
                <a:cs typeface="Calibri"/>
              </a:rPr>
              <a:t>- Unable to find a proper guide for setting it up in an app</a:t>
            </a:r>
            <a:endParaRPr lang="en-US"/>
          </a:p>
          <a:p>
            <a:r>
              <a:rPr lang="en-US">
                <a:cs typeface="Calibri"/>
              </a:rPr>
              <a:t>- We wanted to use the ASP.NET Core Identify framework</a:t>
            </a:r>
          </a:p>
          <a:p>
            <a:r>
              <a:rPr lang="en-US">
                <a:cs typeface="Calibri"/>
              </a:rPr>
              <a:t>- Unable to install </a:t>
            </a:r>
            <a:r>
              <a:rPr lang="en-US"/>
              <a:t>SQL Server Express </a:t>
            </a:r>
            <a:r>
              <a:rPr lang="en-US" err="1"/>
              <a:t>LocalDB</a:t>
            </a:r>
            <a:r>
              <a:rPr lang="en-US"/>
              <a:t> on Mac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Unable to use Azure without subscription</a:t>
            </a:r>
          </a:p>
          <a:p>
            <a:r>
              <a:rPr lang="en-US">
                <a:cs typeface="Calibri"/>
              </a:rPr>
              <a:t>- Should've created the app from start with </a:t>
            </a:r>
          </a:p>
          <a:p>
            <a:r>
              <a:rPr lang="en-US">
                <a:cs typeface="Calibri"/>
              </a:rPr>
              <a:t>- </a:t>
            </a:r>
            <a:r>
              <a:rPr lang="en-US"/>
              <a:t>dotnet new </a:t>
            </a:r>
            <a:r>
              <a:rPr lang="en-US" err="1"/>
              <a:t>blazorwasm</a:t>
            </a:r>
            <a:r>
              <a:rPr lang="en-US"/>
              <a:t> -au IndividualB2C -o </a:t>
            </a:r>
            <a:r>
              <a:rPr lang="en-US" err="1"/>
              <a:t>GitInsight.AuthenticatedBlazorApp</a:t>
            </a:r>
            <a:endParaRPr lang="en-US" err="1">
              <a:cs typeface="Calibri"/>
            </a:endParaRPr>
          </a:p>
          <a:p>
            <a:endParaRPr lang="en-US" b="1">
              <a:cs typeface="Calibri"/>
            </a:endParaRPr>
          </a:p>
          <a:p>
            <a:r>
              <a:rPr lang="en-US" b="1" err="1">
                <a:cs typeface="Calibri"/>
              </a:rPr>
              <a:t>TaskedResults</a:t>
            </a:r>
            <a:r>
              <a:rPr lang="en-US" b="1">
                <a:cs typeface="Calibri"/>
              </a:rPr>
              <a:t>:</a:t>
            </a:r>
            <a:endParaRPr lang="en-US"/>
          </a:p>
          <a:p>
            <a:r>
              <a:rPr lang="en-US">
                <a:cs typeface="Calibri"/>
              </a:rPr>
              <a:t>- Would've taken a lot of refactoring of the code</a:t>
            </a:r>
          </a:p>
          <a:p>
            <a:r>
              <a:rPr lang="en-US">
                <a:cs typeface="Calibri"/>
              </a:rPr>
              <a:t>- Not enough time to solve it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Test coverage:</a:t>
            </a:r>
          </a:p>
          <a:p>
            <a:r>
              <a:rPr lang="en-US">
                <a:cs typeface="Calibri"/>
              </a:rPr>
              <a:t>- The interfaces aren't tested</a:t>
            </a:r>
          </a:p>
          <a:p>
            <a:r>
              <a:rPr lang="en-US"/>
              <a:t>- A lot of classes with lines of code that aren't executed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Ex. </a:t>
            </a:r>
            <a:r>
              <a:rPr lang="en-US" err="1">
                <a:cs typeface="Calibri"/>
              </a:rPr>
              <a:t>DBCommit</a:t>
            </a:r>
            <a:r>
              <a:rPr lang="en-US">
                <a:cs typeface="Calibri"/>
              </a:rPr>
              <a:t> class, doesn't have methods, but we use it in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88591-B762-4FD1-889F-9A4BFBECA827}" type="slidenum"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13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Raquelle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88591-B762-4FD1-889F-9A4BFBECA827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80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Guldborg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Automated unit tests</a:t>
            </a:r>
            <a:endParaRPr lang="en-US"/>
          </a:p>
          <a:p>
            <a:r>
              <a:rPr lang="en-US">
                <a:cs typeface="Calibri"/>
              </a:rPr>
              <a:t>  - No tests for the </a:t>
            </a:r>
            <a:r>
              <a:rPr lang="en-US" err="1">
                <a:cs typeface="Calibri"/>
              </a:rPr>
              <a:t>RestAPI</a:t>
            </a:r>
            <a:r>
              <a:rPr lang="en-US">
                <a:cs typeface="Calibri"/>
              </a:rPr>
              <a:t> (Would require a lot of code for setup, and the </a:t>
            </a:r>
            <a:r>
              <a:rPr lang="en-US" err="1">
                <a:cs typeface="Calibri"/>
              </a:rPr>
              <a:t>RestAPI</a:t>
            </a:r>
            <a:r>
              <a:rPr lang="en-US">
                <a:cs typeface="Calibri"/>
              </a:rPr>
              <a:t> doesn't have any logic, only the infrastructure does)</a:t>
            </a:r>
          </a:p>
          <a:p>
            <a:r>
              <a:rPr lang="en-US">
                <a:cs typeface="Calibri"/>
              </a:rPr>
              <a:t>- Not so much integration testing</a:t>
            </a:r>
          </a:p>
          <a:p>
            <a:r>
              <a:rPr lang="en-US">
                <a:cs typeface="Calibri"/>
              </a:rPr>
              <a:t>  - We do test that the 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API Controller integrates with the 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API using environments variables.</a:t>
            </a:r>
          </a:p>
          <a:p>
            <a:r>
              <a:rPr lang="en-US">
                <a:cs typeface="Calibri"/>
              </a:rPr>
              <a:t>- Manual end-to-end testing</a:t>
            </a:r>
          </a:p>
          <a:p>
            <a:r>
              <a:rPr lang="en-US">
                <a:cs typeface="Calibri"/>
              </a:rPr>
              <a:t>  - Hard to automate testing graphical results</a:t>
            </a:r>
          </a:p>
          <a:p>
            <a:r>
              <a:rPr lang="en-US">
                <a:cs typeface="Calibri"/>
              </a:rPr>
              <a:t>  - Usually costs money to get proper automated end-to-end testing tools</a:t>
            </a:r>
          </a:p>
          <a:p>
            <a:r>
              <a:rPr lang="en-US">
                <a:cs typeface="Calibri"/>
              </a:rPr>
              <a:t>  -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88591-B762-4FD1-889F-9A4BFBECA82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6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Mads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88591-B762-4FD1-889F-9A4BFBECA827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92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Mads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88591-B762-4FD1-889F-9A4BFBECA827}" type="slidenum"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02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Mads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88591-B762-4FD1-889F-9A4BFBECA827}" type="slidenum"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59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Mads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88591-B762-4FD1-889F-9A4BFBECA827}" type="slidenum"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31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Mads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88591-B762-4FD1-889F-9A4BFBECA827}" type="slidenum"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3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Oli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88591-B762-4FD1-889F-9A4BFBECA827}" type="slidenum"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9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0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815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7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5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5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2AA6-89D0-FD3F-7DE1-298020879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err="1"/>
              <a:t>GitInsight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AAA12-17EA-10E6-4C18-D2DF819BB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U+1F921</a:t>
            </a:r>
          </a:p>
        </p:txBody>
      </p:sp>
      <p:pic>
        <p:nvPicPr>
          <p:cNvPr id="5" name="Picture 5" descr="A picture containing text, pool ball, indoor&#10;&#10;Description automatically generated">
            <a:extLst>
              <a:ext uri="{FF2B5EF4-FFF2-40B4-BE49-F238E27FC236}">
                <a16:creationId xmlns:a16="http://schemas.microsoft.com/office/drawing/2014/main" id="{15106F85-4DF0-53B4-8556-940E7BECC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84" y="4842376"/>
            <a:ext cx="1394327" cy="12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5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12B89-6ED6-55D8-122F-0CAB1C05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/>
              <a:t>Architectural Patterns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830C-D8BA-5357-BE90-8767149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2" pitchFamily="34" charset="0"/>
              <a:buChar char=""/>
            </a:pPr>
            <a:r>
              <a:rPr lang="en-US"/>
              <a:t>Layered pattern</a:t>
            </a:r>
          </a:p>
          <a:p>
            <a:pPr lvl="1">
              <a:buFont typeface="Wingdings 2" pitchFamily="34" charset="0"/>
              <a:buChar char=""/>
            </a:pPr>
            <a:endParaRPr lang="en-US"/>
          </a:p>
          <a:p>
            <a:pPr lvl="1">
              <a:buFont typeface="Wingdings 2" pitchFamily="34" charset="0"/>
              <a:buChar char=""/>
            </a:pPr>
            <a:endParaRPr lang="en-US"/>
          </a:p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6BD160B-A0AB-26A8-84B3-D43BC16A5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80" y="2143636"/>
            <a:ext cx="8367744" cy="46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94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154428EC-CCA8-07AF-2278-4C9F980DF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6824" y="185109"/>
            <a:ext cx="8325036" cy="6492442"/>
          </a:xfrm>
        </p:spPr>
      </p:pic>
    </p:spTree>
    <p:extLst>
      <p:ext uri="{BB962C8B-B14F-4D97-AF65-F5344CB8AC3E}">
        <p14:creationId xmlns:p14="http://schemas.microsoft.com/office/powerpoint/2010/main" val="13373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12B89-6ED6-55D8-122F-0CAB1C05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830C-D8BA-5357-BE90-8767149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SOLID</a:t>
            </a:r>
          </a:p>
          <a:p>
            <a:pPr lvl="2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Single responsibility principle </a:t>
            </a:r>
          </a:p>
          <a:p>
            <a:pPr lvl="2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Open for extension / closed for modification </a:t>
            </a:r>
          </a:p>
          <a:p>
            <a:pPr lvl="3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Criticism of own program</a:t>
            </a:r>
          </a:p>
          <a:p>
            <a:pPr lvl="2">
              <a:buFont typeface="Wingdings 2" pitchFamily="34" charset="0"/>
              <a:buChar char=""/>
            </a:pPr>
            <a:r>
              <a:rPr lang="en-US" err="1">
                <a:ea typeface="+mn-lt"/>
                <a:cs typeface="+mn-lt"/>
              </a:rPr>
              <a:t>Liskov</a:t>
            </a:r>
            <a:r>
              <a:rPr lang="en-US">
                <a:ea typeface="+mn-lt"/>
                <a:cs typeface="+mn-lt"/>
              </a:rPr>
              <a:t> substitution principle</a:t>
            </a:r>
          </a:p>
          <a:p>
            <a:pPr lvl="3">
              <a:buFont typeface="Wingdings 2" pitchFamily="34" charset="0"/>
              <a:buChar char=""/>
            </a:pPr>
            <a:r>
              <a:rPr lang="en-US"/>
              <a:t>✓</a:t>
            </a:r>
            <a:endParaRPr lang="en-US">
              <a:ea typeface="+mn-lt"/>
              <a:cs typeface="+mn-lt"/>
            </a:endParaRPr>
          </a:p>
          <a:p>
            <a:pPr lvl="2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Interface separation principle</a:t>
            </a:r>
          </a:p>
          <a:p>
            <a:pPr lvl="3">
              <a:buFont typeface="Wingdings 2" pitchFamily="34" charset="0"/>
              <a:buChar char=""/>
            </a:pPr>
            <a:r>
              <a:rPr lang="en-US" err="1">
                <a:ea typeface="+mn-lt"/>
                <a:cs typeface="+mn-lt"/>
              </a:rPr>
              <a:t>ICommitStorage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IRepositoryStorage</a:t>
            </a:r>
            <a:endParaRPr lang="en-US">
              <a:ea typeface="+mn-lt"/>
              <a:cs typeface="+mn-lt"/>
            </a:endParaRPr>
          </a:p>
          <a:p>
            <a:pPr lvl="2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Dependency inversion principle</a:t>
            </a:r>
          </a:p>
          <a:p>
            <a:pPr lvl="3">
              <a:buFont typeface="Wingdings 2" pitchFamily="34" charset="0"/>
              <a:buChar char=""/>
            </a:pPr>
            <a:r>
              <a:rPr lang="en-US"/>
              <a:t>Command pattern; Controller(</a:t>
            </a:r>
            <a:r>
              <a:rPr lang="en-US" err="1"/>
              <a:t>ICommitStorage</a:t>
            </a:r>
            <a:r>
              <a:rPr lang="en-US"/>
              <a:t>, </a:t>
            </a:r>
            <a:r>
              <a:rPr lang="en-US" err="1"/>
              <a:t>IRepositoryStorage</a:t>
            </a:r>
            <a:r>
              <a:rPr lang="en-US"/>
              <a:t>)</a:t>
            </a:r>
          </a:p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2433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E1749-AFE1-C8FA-13BE-1B931E80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/>
              <a:t>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B5FD-635F-C161-7662-799128E1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18" charset="2"/>
              <a:buChar char="•"/>
            </a:pPr>
            <a:r>
              <a:rPr lang="en-US">
                <a:ea typeface="+mn-lt"/>
                <a:cs typeface="+mn-lt"/>
              </a:rPr>
              <a:t>App is without Authentication and Authorization</a:t>
            </a:r>
          </a:p>
          <a:p>
            <a:pPr>
              <a:buFont typeface="Arial" pitchFamily="18" charset="2"/>
              <a:buChar char="•"/>
            </a:pPr>
            <a:r>
              <a:rPr lang="en-US">
                <a:ea typeface="+mn-lt"/>
                <a:cs typeface="+mn-lt"/>
              </a:rPr>
              <a:t>Response status code from controllers</a:t>
            </a:r>
          </a:p>
          <a:p>
            <a:pPr>
              <a:buFont typeface="Arial" pitchFamily="18" charset="2"/>
            </a:pPr>
            <a:r>
              <a:rPr lang="en-US">
                <a:ea typeface="+mn-lt"/>
                <a:cs typeface="+mn-lt"/>
              </a:rPr>
              <a:t>Test coverage is not &gt; 85%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92A6FD-A1D5-5892-5FB4-9D4EEEC6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82" y="3646320"/>
            <a:ext cx="9451109" cy="28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2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E1749-AFE1-C8FA-13BE-1B931E80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B5FD-635F-C161-7662-799128E1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Demo</a:t>
            </a:r>
          </a:p>
          <a:p>
            <a:r>
              <a:rPr lang="en-GB">
                <a:ea typeface="+mn-lt"/>
                <a:cs typeface="+mn-lt"/>
              </a:rPr>
              <a:t>Testing</a:t>
            </a:r>
            <a:endParaRPr lang="en-GB"/>
          </a:p>
          <a:p>
            <a:r>
              <a:rPr lang="en-GB">
                <a:ea typeface="+mn-lt"/>
                <a:cs typeface="+mn-lt"/>
              </a:rPr>
              <a:t>Software Requirements 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(Non-)Functional requirements</a:t>
            </a:r>
          </a:p>
          <a:p>
            <a:r>
              <a:rPr lang="en-GB"/>
              <a:t>Database</a:t>
            </a:r>
          </a:p>
          <a:p>
            <a:pPr>
              <a:buFont typeface="Arial,Sans-Serif" pitchFamily="18" charset="2"/>
            </a:pPr>
            <a:r>
              <a:rPr lang="en-GB">
                <a:ea typeface="+mn-lt"/>
                <a:cs typeface="+mn-lt"/>
              </a:rPr>
              <a:t>Design Patterns</a:t>
            </a:r>
            <a:endParaRPr lang="en-US">
              <a:ea typeface="+mn-lt"/>
              <a:cs typeface="+mn-lt"/>
            </a:endParaRPr>
          </a:p>
          <a:p>
            <a:pPr>
              <a:buFont typeface="Arial,Sans-Serif" pitchFamily="18" charset="2"/>
              <a:buChar char="•"/>
            </a:pPr>
            <a:r>
              <a:rPr lang="en-GB">
                <a:ea typeface="+mn-lt"/>
                <a:cs typeface="+mn-lt"/>
              </a:rPr>
              <a:t>Architectural patterns</a:t>
            </a:r>
            <a:endParaRPr lang="en-US">
              <a:ea typeface="+mn-lt"/>
              <a:cs typeface="+mn-lt"/>
            </a:endParaRPr>
          </a:p>
          <a:p>
            <a:pPr>
              <a:buFont typeface="Arial,Sans-Serif" pitchFamily="18" charset="2"/>
              <a:buChar char="•"/>
            </a:pPr>
            <a:r>
              <a:rPr lang="en-US">
                <a:ea typeface="+mn-lt"/>
                <a:cs typeface="+mn-lt"/>
              </a:rPr>
              <a:t>Design principles</a:t>
            </a:r>
            <a:endParaRPr lang="en-GB" spc="0">
              <a:ea typeface="+mn-lt"/>
              <a:cs typeface="+mn-lt"/>
            </a:endParaRPr>
          </a:p>
          <a:p>
            <a:pPr>
              <a:buFont typeface="Arial,Sans-Serif" pitchFamily="18" charset="2"/>
              <a:buChar char="•"/>
            </a:pPr>
            <a:r>
              <a:rPr lang="en-GB" spc="0">
                <a:ea typeface="+mn-lt"/>
                <a:cs typeface="+mn-lt"/>
              </a:rPr>
              <a:t>Missing features</a:t>
            </a:r>
          </a:p>
          <a:p>
            <a:pPr>
              <a:buFont typeface="Arial,Sans-Serif" pitchFamily="18" charset="2"/>
              <a:buChar char="•"/>
            </a:pPr>
            <a:endParaRPr lang="en-GB" spc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7251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12B89-6ED6-55D8-122F-0CAB1C05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/>
              <a:t>Testing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A782127-A2F8-4B1D-17F5-A2DD3C2A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Test driven development</a:t>
            </a:r>
          </a:p>
          <a:p>
            <a:r>
              <a:rPr lang="en-US"/>
              <a:t>Unit testing</a:t>
            </a:r>
          </a:p>
          <a:p>
            <a:r>
              <a:rPr lang="en-US">
                <a:ea typeface="+mn-lt"/>
                <a:cs typeface="+mn-lt"/>
              </a:rPr>
              <a:t>Integration testing</a:t>
            </a:r>
          </a:p>
          <a:p>
            <a:r>
              <a:rPr lang="en-US">
                <a:ea typeface="+mn-lt"/>
                <a:cs typeface="+mn-lt"/>
              </a:rPr>
              <a:t>System testing // End-to-end testing</a:t>
            </a:r>
          </a:p>
          <a:p>
            <a:pPr lvl="1"/>
            <a:r>
              <a:rPr lang="en-GB" spc="10">
                <a:ea typeface="+mn-lt"/>
                <a:cs typeface="+mn-lt"/>
              </a:rPr>
              <a:t>No Unit test of API (hands-on testing with swagger)</a:t>
            </a:r>
            <a:endParaRPr lang="en-US" spc="10">
              <a:ea typeface="+mn-lt"/>
              <a:cs typeface="+mn-lt"/>
            </a:endParaRPr>
          </a:p>
          <a:p>
            <a:pPr lvl="1">
              <a:buFont typeface="Wingdings 2" pitchFamily="34" charset="0"/>
            </a:pPr>
            <a:endParaRPr lang="en-US" spc="1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99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12B89-6ED6-55D8-122F-0CAB1C05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830C-D8BA-5357-BE90-8767149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>
                <a:latin typeface="Century Schoolbook"/>
              </a:rPr>
              <a:t>Receives repository identifier from GitHub, and should collect commits with author names and dates.</a:t>
            </a:r>
            <a:endParaRPr lang="en-US" sz="1600">
              <a:latin typeface="Century Schoolbook"/>
            </a:endParaRPr>
          </a:p>
          <a:p>
            <a:r>
              <a:rPr lang="en-GB" sz="1600">
                <a:latin typeface="Century Schoolbook"/>
              </a:rPr>
              <a:t>Should clone the repository from GitHub.</a:t>
            </a:r>
            <a:endParaRPr lang="en-US" sz="1600">
              <a:latin typeface="Century Schoolbook"/>
            </a:endParaRPr>
          </a:p>
          <a:p>
            <a:r>
              <a:rPr lang="en-GB" sz="1600">
                <a:latin typeface="Century Schoolbook"/>
              </a:rPr>
              <a:t>Has a front-end web-application.</a:t>
            </a:r>
            <a:endParaRPr lang="en-US" sz="1600">
              <a:latin typeface="Century Schoolbook"/>
            </a:endParaRPr>
          </a:p>
          <a:p>
            <a:r>
              <a:rPr lang="en-GB" sz="1600">
                <a:latin typeface="Century Schoolbook"/>
              </a:rPr>
              <a:t>Shall expose a REST API.</a:t>
            </a:r>
            <a:endParaRPr lang="en-US" sz="1600">
              <a:latin typeface="Century Schoolbook"/>
            </a:endParaRPr>
          </a:p>
          <a:p>
            <a:r>
              <a:rPr lang="en-GB" sz="1600">
                <a:latin typeface="Century Schoolbook"/>
              </a:rPr>
              <a:t>Front end should visualize `</a:t>
            </a:r>
            <a:r>
              <a:rPr lang="en-GB" sz="1600" err="1">
                <a:latin typeface="Century Schoolbook"/>
              </a:rPr>
              <a:t>CommitFrequency</a:t>
            </a:r>
            <a:r>
              <a:rPr lang="en-GB" sz="1600">
                <a:latin typeface="Century Schoolbook"/>
              </a:rPr>
              <a:t>`, `</a:t>
            </a:r>
            <a:r>
              <a:rPr lang="en-GB" sz="1600" err="1">
                <a:latin typeface="Century Schoolbook"/>
              </a:rPr>
              <a:t>CommitAuthor</a:t>
            </a:r>
            <a:r>
              <a:rPr lang="en-GB" sz="1600">
                <a:latin typeface="Century Schoolbook"/>
              </a:rPr>
              <a:t>` and `Forks` for a repository.</a:t>
            </a:r>
            <a:endParaRPr lang="en-US" sz="1600">
              <a:latin typeface="Century Schoolbook"/>
            </a:endParaRPr>
          </a:p>
          <a:p>
            <a:r>
              <a:rPr lang="en-GB" sz="1600">
                <a:latin typeface="Century Schoolbook"/>
              </a:rPr>
              <a:t>Front end should visualize line additions, deletions and total changes per commit, per repository.</a:t>
            </a:r>
            <a:endParaRPr lang="en-US" sz="1600">
              <a:latin typeface="Century Schoolbook"/>
            </a:endParaRPr>
          </a:p>
          <a:p>
            <a:r>
              <a:rPr lang="en-GB" sz="1600">
                <a:latin typeface="Century Schoolbook"/>
              </a:rPr>
              <a:t>Front end and REST API shall only be accessible to authenticated and authorized users.</a:t>
            </a:r>
            <a:endParaRPr lang="en-US" sz="1600">
              <a:latin typeface="Century Schoolbook"/>
            </a:endParaRPr>
          </a:p>
          <a:p>
            <a:r>
              <a:rPr lang="en-GB" sz="1600">
                <a:latin typeface="Century Schoolbook"/>
              </a:rPr>
              <a:t>In case the repository already exists locally, the local repository should be updated.</a:t>
            </a:r>
            <a:endParaRPr lang="en-US" sz="1600">
              <a:latin typeface="Century Schoolbook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510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12B89-6ED6-55D8-122F-0CAB1C05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830C-D8BA-5357-BE90-8767149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>
                <a:latin typeface="Century Schoolbook"/>
              </a:rPr>
              <a:t>CLI tool should run in two modes - `</a:t>
            </a:r>
            <a:r>
              <a:rPr lang="en-GB" sz="1600" err="1">
                <a:latin typeface="Century Schoolbook"/>
              </a:rPr>
              <a:t>CommitFrequency</a:t>
            </a:r>
            <a:r>
              <a:rPr lang="en-GB" sz="1600">
                <a:latin typeface="Century Schoolbook"/>
              </a:rPr>
              <a:t>` &amp; `</a:t>
            </a:r>
            <a:r>
              <a:rPr lang="en-GB" sz="1600" err="1">
                <a:latin typeface="Century Schoolbook"/>
              </a:rPr>
              <a:t>CommitAuthor</a:t>
            </a:r>
            <a:r>
              <a:rPr lang="en-GB" sz="1600">
                <a:latin typeface="Century Schoolbook"/>
              </a:rPr>
              <a:t>`</a:t>
            </a:r>
            <a:endParaRPr lang="en-US" sz="1600">
              <a:ea typeface="+mn-lt"/>
              <a:cs typeface="+mn-lt"/>
            </a:endParaRPr>
          </a:p>
          <a:p>
            <a:r>
              <a:rPr lang="en-GB" sz="1600">
                <a:latin typeface="Century Schoolbook"/>
              </a:rPr>
              <a:t> `</a:t>
            </a:r>
            <a:r>
              <a:rPr lang="en-GB" sz="1600" err="1">
                <a:latin typeface="Century Schoolbook"/>
              </a:rPr>
              <a:t>CommitFrequency</a:t>
            </a:r>
            <a:r>
              <a:rPr lang="en-GB" sz="1600">
                <a:latin typeface="Century Schoolbook"/>
              </a:rPr>
              <a:t>` produces an output which lists the number of commits per day.</a:t>
            </a:r>
            <a:endParaRPr lang="en-US" sz="1600">
              <a:ea typeface="+mn-lt"/>
              <a:cs typeface="+mn-lt"/>
            </a:endParaRPr>
          </a:p>
          <a:p>
            <a:r>
              <a:rPr lang="en-GB" sz="1600">
                <a:latin typeface="Century Schoolbook"/>
              </a:rPr>
              <a:t> `</a:t>
            </a:r>
            <a:r>
              <a:rPr lang="en-GB" sz="1600" err="1">
                <a:latin typeface="Century Schoolbook"/>
              </a:rPr>
              <a:t>CommitAuthor</a:t>
            </a:r>
            <a:r>
              <a:rPr lang="en-GB" sz="1600">
                <a:latin typeface="Century Schoolbook"/>
              </a:rPr>
              <a:t>` produces an output which lists the number of commits per author per day.</a:t>
            </a:r>
            <a:endParaRPr lang="en-US" sz="1600">
              <a:ea typeface="+mn-lt"/>
              <a:cs typeface="+mn-lt"/>
            </a:endParaRPr>
          </a:p>
          <a:p>
            <a:r>
              <a:rPr lang="en-GB" sz="1600">
                <a:latin typeface="Century Schoolbook"/>
              </a:rPr>
              <a:t>The system should be able to produce a list of forks of a given repository.</a:t>
            </a:r>
            <a:endParaRPr lang="en-US" sz="1600">
              <a:ea typeface="+mn-lt"/>
              <a:cs typeface="+mn-lt"/>
            </a:endParaRPr>
          </a:p>
          <a:p>
            <a:r>
              <a:rPr lang="en-GB" sz="1600">
                <a:latin typeface="Century Schoolbook"/>
              </a:rPr>
              <a:t>The system should store information about which repositories were </a:t>
            </a:r>
            <a:r>
              <a:rPr lang="en-GB" sz="1600" err="1">
                <a:latin typeface="Century Schoolbook"/>
              </a:rPr>
              <a:t>analyzed</a:t>
            </a:r>
            <a:r>
              <a:rPr lang="en-GB" sz="1600">
                <a:latin typeface="Century Schoolbook"/>
              </a:rPr>
              <a:t> at what state.</a:t>
            </a:r>
            <a:endParaRPr lang="en-US" sz="1600">
              <a:ea typeface="+mn-lt"/>
              <a:cs typeface="+mn-lt"/>
            </a:endParaRPr>
          </a:p>
          <a:p>
            <a:r>
              <a:rPr lang="en-GB" sz="1600">
                <a:latin typeface="Century Schoolbook"/>
              </a:rPr>
              <a:t>If an already </a:t>
            </a:r>
            <a:r>
              <a:rPr lang="en-GB" sz="1600" err="1">
                <a:latin typeface="Century Schoolbook"/>
              </a:rPr>
              <a:t>analyzed</a:t>
            </a:r>
            <a:r>
              <a:rPr lang="en-GB" sz="1600">
                <a:latin typeface="Century Schoolbook"/>
              </a:rPr>
              <a:t> repository is to be re-</a:t>
            </a:r>
            <a:r>
              <a:rPr lang="en-GB" sz="1600" err="1">
                <a:latin typeface="Century Schoolbook"/>
              </a:rPr>
              <a:t>analyzed</a:t>
            </a:r>
            <a:r>
              <a:rPr lang="en-GB" sz="1600">
                <a:latin typeface="Century Schoolbook"/>
              </a:rPr>
              <a:t>, but the data is already up to date, the analysis should be skipped and results should be gathered from already stored data.</a:t>
            </a:r>
            <a:endParaRPr lang="en-US" sz="1600">
              <a:ea typeface="+mn-lt"/>
              <a:cs typeface="+mn-lt"/>
            </a:endParaRPr>
          </a:p>
          <a:p>
            <a:endParaRPr lang="en-GB" sz="1600">
              <a:latin typeface="Century Schoolbook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802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12B89-6ED6-55D8-122F-0CAB1C05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830C-D8BA-5357-BE90-8767149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>
                <a:latin typeface="Century Schoolbook"/>
              </a:rPr>
              <a:t> In case the repository already exists locally, the local repository should be updated.</a:t>
            </a:r>
            <a:endParaRPr lang="en-US" sz="1600">
              <a:ea typeface="+mn-lt"/>
              <a:cs typeface="+mn-lt"/>
            </a:endParaRPr>
          </a:p>
          <a:p>
            <a:endParaRPr lang="en-GB" sz="1600">
              <a:latin typeface="Century Schoolbook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0A27217-94E0-B90A-BF85-4C627DAEC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5" y="2321299"/>
            <a:ext cx="6473825" cy="411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47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12B89-6ED6-55D8-122F-0CAB1C05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830C-D8BA-5357-BE90-8767149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>
                <a:latin typeface="Century Schoolbook"/>
              </a:rPr>
              <a:t> The system should be able to produce a list of forks of a given repository.</a:t>
            </a:r>
            <a:endParaRPr lang="en-US" sz="1600">
              <a:ea typeface="+mn-lt"/>
              <a:cs typeface="+mn-lt"/>
            </a:endParaRPr>
          </a:p>
          <a:p>
            <a:endParaRPr lang="en-GB" sz="1600">
              <a:latin typeface="Century Schoolbook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56628EA-DB06-A958-CF11-F4BE100E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335884"/>
            <a:ext cx="8172450" cy="40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84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12B89-6ED6-55D8-122F-0CAB1C05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830C-D8BA-5357-BE90-8767149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>
                <a:latin typeface="Century Schoolbook"/>
              </a:rPr>
              <a:t> Front end and REST API shall only be accessible to authenticated and authorized users.</a:t>
            </a:r>
            <a:endParaRPr lang="en-US" sz="2000">
              <a:ea typeface="+mn-lt"/>
              <a:cs typeface="+mn-lt"/>
            </a:endParaRPr>
          </a:p>
          <a:p>
            <a:endParaRPr lang="en-GB" sz="1600">
              <a:ea typeface="+mn-lt"/>
              <a:cs typeface="+mn-lt"/>
            </a:endParaRPr>
          </a:p>
          <a:p>
            <a:endParaRPr lang="en-GB" sz="1600">
              <a:latin typeface="Century Schoolbook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7161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12B89-6ED6-55D8-122F-0CAB1C05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/>
              <a:t>Database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10" descr="Diagram&#10;&#10;Description automatically generated">
            <a:extLst>
              <a:ext uri="{FF2B5EF4-FFF2-40B4-BE49-F238E27FC236}">
                <a16:creationId xmlns:a16="http://schemas.microsoft.com/office/drawing/2014/main" id="{D6FA3424-486F-31A9-A1E7-F1667FA2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301" y="866120"/>
            <a:ext cx="3929603" cy="502930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A782127-A2F8-4B1D-17F5-A2DD3C2AC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643816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Two entities:</a:t>
            </a:r>
          </a:p>
          <a:p>
            <a:pPr lvl="1"/>
            <a:r>
              <a:rPr lang="en-US" spc="10"/>
              <a:t>Repository</a:t>
            </a:r>
            <a:endParaRPr lang="en-US"/>
          </a:p>
          <a:p>
            <a:pPr lvl="1"/>
            <a:r>
              <a:rPr lang="en-US" spc="10"/>
              <a:t>Commit as weak entity</a:t>
            </a:r>
          </a:p>
          <a:p>
            <a:pPr>
              <a:buFont typeface="Arial" pitchFamily="18" charset="2"/>
              <a:buChar char="•"/>
            </a:pPr>
            <a:r>
              <a:rPr lang="en-US"/>
              <a:t>Possible alternative: Author</a:t>
            </a:r>
            <a:r>
              <a:rPr lang="en-US" spc="10"/>
              <a:t> as its own entity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Might enable faster queries, </a:t>
            </a:r>
            <a:r>
              <a:rPr lang="en-US" err="1">
                <a:solidFill>
                  <a:schemeClr val="tx1"/>
                </a:solidFill>
              </a:rPr>
              <a:t>fx</a:t>
            </a:r>
            <a:r>
              <a:rPr lang="en-US">
                <a:solidFill>
                  <a:schemeClr val="tx1"/>
                </a:solidFill>
              </a:rPr>
              <a:t> "Find all commits 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in any repository by this author."</a:t>
            </a:r>
          </a:p>
        </p:txBody>
      </p:sp>
    </p:spTree>
    <p:extLst>
      <p:ext uri="{BB962C8B-B14F-4D97-AF65-F5344CB8AC3E}">
        <p14:creationId xmlns:p14="http://schemas.microsoft.com/office/powerpoint/2010/main" val="3430439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View</vt:lpstr>
      <vt:lpstr>GitInsight</vt:lpstr>
      <vt:lpstr>Agenda</vt:lpstr>
      <vt:lpstr>Testing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Database Design</vt:lpstr>
      <vt:lpstr>Architectural Patterns</vt:lpstr>
      <vt:lpstr>PowerPoint Presentation</vt:lpstr>
      <vt:lpstr>Design Principles</vt:lpstr>
      <vt:lpstr>Missing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2022-12-05T21:40:38Z</dcterms:modified>
</cp:coreProperties>
</file>