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8" r:id="rId8"/>
    <p:sldId id="266" r:id="rId9"/>
    <p:sldId id="277" r:id="rId10"/>
    <p:sldId id="263" r:id="rId11"/>
    <p:sldId id="262" r:id="rId12"/>
    <p:sldId id="267" r:id="rId13"/>
    <p:sldId id="268" r:id="rId14"/>
    <p:sldId id="274" r:id="rId15"/>
    <p:sldId id="264" r:id="rId16"/>
    <p:sldId id="276" r:id="rId17"/>
    <p:sldId id="280" r:id="rId18"/>
    <p:sldId id="279" r:id="rId19"/>
    <p:sldId id="265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1986" autoAdjust="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mike-p/baseball-data-from-lahman-dataset-201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mike-p/baseball-data-from-lahman-dataset-201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mike-p/baseball-data-from-lahman-dataset-201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mike-p/baseball-data-from-lahman-dataset-201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ta.world/mike-p/baseball-data-from-lahman-dataset-201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mike-p/baseball-data-from-lahman-dataset-2018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ata.world/mike-p/baseball-data-from-lahman-dataset-201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ngraphs.com/leaders.aspx?pos=all&amp;stats=pit&amp;lg=all&amp;qual=0&amp;type=0&amp;season=2017&amp;month=61&amp;season1=2014&amp;ind=0&amp;team=0,ts&amp;rost=0&amp;age=0&amp;filter=&amp;players=0" TargetMode="External"/><Relationship Id="rId4" Type="http://schemas.openxmlformats.org/officeDocument/2006/relationships/hyperlink" Target="https://data.world/mike-p/baseball-data-from-lahman-dataset-201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mike-p/baseball-data-from-lahman-dataset-2018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fangraphs.com/leaders.aspx?pos=all&amp;stats=pit&amp;lg=all&amp;qual=0&amp;type=0&amp;season=2017&amp;month=61&amp;season1=2014&amp;ind=0&amp;team=0,ts&amp;rost=0&amp;age=0&amp;filter=&amp;players=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en.wikipedia.org/wiki/Infield_shif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ngraphs.com/leaders.aspx?pos=all&amp;stats=pit&amp;lg=all&amp;qual=0&amp;type=0&amp;season=2017&amp;month=61&amp;season1=2014&amp;ind=0&amp;team=0,ts&amp;rost=0&amp;age=0&amp;filter=&amp;players=0" TargetMode="External"/><Relationship Id="rId2" Type="http://schemas.openxmlformats.org/officeDocument/2006/relationships/hyperlink" Target="https://data.world/mike-p/baseball-data-from-lahman-dataset-201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angraphs.com/leaders.aspx?pos=all&amp;stats=pit&amp;lg=all&amp;qual=0&amp;type=0&amp;season=2017&amp;month=61&amp;season1=2014&amp;ind=0&amp;team=0,ts&amp;rost=0&amp;age=0&amp;filter=&amp;players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Baseball “Infield Shift”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1, Team G </a:t>
            </a:r>
          </a:p>
          <a:p>
            <a:r>
              <a:rPr lang="en-US" dirty="0"/>
              <a:t>Elliot Graf</a:t>
            </a:r>
          </a:p>
          <a:p>
            <a:r>
              <a:rPr lang="en-US" dirty="0"/>
              <a:t>William Hibner</a:t>
            </a:r>
          </a:p>
          <a:p>
            <a:r>
              <a:rPr lang="en-US" dirty="0"/>
              <a:t>Larry </a:t>
            </a:r>
            <a:r>
              <a:rPr lang="en-US" dirty="0" err="1"/>
              <a:t>VonDracek</a:t>
            </a:r>
            <a:r>
              <a:rPr lang="en-US" dirty="0"/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31271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 Analysis: Run Average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FC6FEE-0282-43D9-8DFC-3CE35FAC5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487650" cy="3658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97EE2-DE93-4558-8940-C3906834275C}"/>
              </a:ext>
            </a:extLst>
          </p:cNvPr>
          <p:cNvSpPr txBox="1"/>
          <p:nvPr/>
        </p:nvSpPr>
        <p:spPr>
          <a:xfrm>
            <a:off x="735724" y="1765738"/>
            <a:ext cx="53602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Runs Average</a:t>
            </a:r>
            <a:r>
              <a:rPr lang="en-US" dirty="0"/>
              <a:t>: Average number of MLB runs per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Null hypothesis</a:t>
            </a:r>
            <a:r>
              <a:rPr lang="en-US" dirty="0"/>
              <a:t>: Average number of runs after 2014 is not different than average number of runs between 2010 – 2014.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calculated the average number of runs from 2010 to 2013 and 2014 to 2017 and performed a t-test. (t statistic = -.5, p value = .64)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Conclusion: </a:t>
            </a:r>
            <a:r>
              <a:rPr lang="en-US" dirty="0"/>
              <a:t>There is not sufficient evidence to reject the null hypothesis.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https://data.world/mike-p/baseball-data-from-lahman-dataset-2018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3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 Analysis: Hits Average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BEB15A-6C9C-4C35-B5D8-76634D5BE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99783"/>
            <a:ext cx="5487650" cy="3658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0E157-F6F7-4F67-AF4A-4C27038CDFC1}"/>
              </a:ext>
            </a:extLst>
          </p:cNvPr>
          <p:cNvSpPr txBox="1"/>
          <p:nvPr/>
        </p:nvSpPr>
        <p:spPr>
          <a:xfrm>
            <a:off x="735724" y="1765738"/>
            <a:ext cx="53602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Hits Average</a:t>
            </a:r>
            <a:r>
              <a:rPr lang="en-US" dirty="0"/>
              <a:t>: Average number of MLB hits per year where batter safely gets on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Null hypothesis</a:t>
            </a:r>
            <a:r>
              <a:rPr lang="en-US" dirty="0"/>
              <a:t>: Average number of hits after 2014 is not different than average number of hits between 2010 – 2014.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calculated the average number of hits from 2010 to 2013 and 2014 to 2017 and performed a t-test. (t statistic = 1.0, p value = .35)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Conclusion: </a:t>
            </a:r>
            <a:r>
              <a:rPr lang="en-US" dirty="0"/>
              <a:t>There is not sufficient evidence to reject the null hypothesis.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https://data.world/mike-p/baseball-data-from-lahman-dataset-2018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2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 Analysis: Doubles (Hits with power)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80758-6B58-4A67-8B5A-9AA7FF271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5539" y="1475886"/>
            <a:ext cx="5487650" cy="3658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D2BFF-32BB-40A9-8C95-1EBE0DE2351A}"/>
              </a:ext>
            </a:extLst>
          </p:cNvPr>
          <p:cNvSpPr txBox="1"/>
          <p:nvPr/>
        </p:nvSpPr>
        <p:spPr>
          <a:xfrm>
            <a:off x="735724" y="1765738"/>
            <a:ext cx="53602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Doubles Average</a:t>
            </a:r>
            <a:r>
              <a:rPr lang="en-US" dirty="0"/>
              <a:t>: Average number of MLB hits where batter advances to second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Null hypothesis</a:t>
            </a:r>
            <a:r>
              <a:rPr lang="en-US" dirty="0"/>
              <a:t>: Average number of doubles after 2014 is not different than average number of doubles between 2010 – 2014.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calculated the average number of doubles from 2010 to 2013 and 2014 to 2017 and performed a t-test. (t statistic = 1.0, p value = .35)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Conclusion: </a:t>
            </a:r>
            <a:r>
              <a:rPr lang="en-US" dirty="0"/>
              <a:t>There is not sufficient evidence to reject the null hypothesis.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https://data.world/mike-p/baseball-data-from-lahman-dataset-2018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1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 Analysis: Triples (Hits with power)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6FC3F-A848-4271-9085-C061FA9CA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584" y="1808395"/>
            <a:ext cx="5487650" cy="3658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8E6C36-752E-46AF-AD7B-98C5D9FA4FDA}"/>
              </a:ext>
            </a:extLst>
          </p:cNvPr>
          <p:cNvSpPr txBox="1"/>
          <p:nvPr/>
        </p:nvSpPr>
        <p:spPr>
          <a:xfrm>
            <a:off x="735724" y="2008193"/>
            <a:ext cx="53602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Triples Average</a:t>
            </a:r>
            <a:r>
              <a:rPr lang="en-US" dirty="0"/>
              <a:t>: Average number of MLB hits where batter advances to third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Null hypothesis</a:t>
            </a:r>
            <a:r>
              <a:rPr lang="en-US" dirty="0"/>
              <a:t>: Average number of triples after 2014 is not different than average number of doubles between 2010 – 2014.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calculated the average number of triples from 2010 to 2013 and 2014 to 2017 and performed a t-test. (t statistic = -1.1, p value = .32)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Conclusion: </a:t>
            </a:r>
            <a:r>
              <a:rPr lang="en-US" dirty="0"/>
              <a:t>There is not sufficient evidence to reject the null hypothesis.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https://data.world/mike-p/baseball-data-from-lahman-dataset-2018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8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 Analysis: Home Run (Hits with power)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CF4FB-3AF3-4932-AABE-747054084A11}"/>
              </a:ext>
            </a:extLst>
          </p:cNvPr>
          <p:cNvSpPr txBox="1"/>
          <p:nvPr/>
        </p:nvSpPr>
        <p:spPr>
          <a:xfrm>
            <a:off x="735724" y="1765738"/>
            <a:ext cx="53602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Home run average</a:t>
            </a:r>
            <a:r>
              <a:rPr lang="en-US" dirty="0"/>
              <a:t>: Average number of MLB hits where batter hits ball out of the park.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Null hypothesis</a:t>
            </a:r>
            <a:r>
              <a:rPr lang="en-US" dirty="0"/>
              <a:t>: Average number of home runs after 2014 is not different than average number of doubles between 2010 – 2014.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calculated the average number of home runs from 2010 to 2013 and 2014 to 2017 and performed a t-test. (t statistic = -1.2, p value = .31)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Conclusion:</a:t>
            </a:r>
            <a:r>
              <a:rPr lang="en-US" dirty="0"/>
              <a:t> There is not sufficient evidence to reject the null hypothesis.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Source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https://data.world/mike-p/baseball-data-from-lahman-dataset-2018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C0D92E-2A74-4B01-9CE8-7075AEEBF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2575" y="1599783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81349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 Analysis: ERA (Metric for Pitchers)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9304D1-4195-48A6-A24E-7678D44CE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7935" y="1690688"/>
            <a:ext cx="5487650" cy="3658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ACF4FB-3AF3-4932-AABE-747054084A11}"/>
              </a:ext>
            </a:extLst>
          </p:cNvPr>
          <p:cNvSpPr txBox="1"/>
          <p:nvPr/>
        </p:nvSpPr>
        <p:spPr>
          <a:xfrm>
            <a:off x="735724" y="1765738"/>
            <a:ext cx="53602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ERA: </a:t>
            </a:r>
            <a:r>
              <a:rPr lang="en-US" dirty="0"/>
              <a:t>Average number of MLB runs attributed to teams’ pitching staff (Earned run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Null hypothesis</a:t>
            </a:r>
            <a:r>
              <a:rPr lang="en-US" dirty="0"/>
              <a:t>: ERA after 2014 is not different than ERA between 2010 – 2014.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calculated the average number of home runs from 2010 to 2013 and 2014 to 2017 and performed a t-test. (t statistic = -.61, p value = .57)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Conclusion: </a:t>
            </a:r>
            <a:r>
              <a:rPr lang="en-US" dirty="0"/>
              <a:t>There is not sufficient evidence to reject the null hypothesis.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https://data.world/mike-p/baseball-data-from-lahman-dataset-2018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7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 Analysis: Fielding Average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CF4FB-3AF3-4932-AABE-747054084A11}"/>
              </a:ext>
            </a:extLst>
          </p:cNvPr>
          <p:cNvSpPr txBox="1"/>
          <p:nvPr/>
        </p:nvSpPr>
        <p:spPr>
          <a:xfrm>
            <a:off x="735724" y="1270438"/>
            <a:ext cx="53602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Fielding average: </a:t>
            </a:r>
            <a:r>
              <a:rPr lang="en-US" dirty="0"/>
              <a:t> The % of times a defensive player properly handles a batted or thrown ball. It is calculated by the sum of putouts and assists divided by the number of total chances (putouts + assists + errors)</a:t>
            </a: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Null hypothesis</a:t>
            </a:r>
            <a:r>
              <a:rPr lang="en-US" dirty="0"/>
              <a:t>: Fielding average after 2014 is not different than fielding average between 2010 – 2014.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calculated the MLB fielding average from 2010 to 2013 and 2014 to 2017 and performed a t-test. (t statistic = -1.1, p value = .32)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Conclusion: </a:t>
            </a:r>
            <a:r>
              <a:rPr lang="en-US" dirty="0"/>
              <a:t>There is not sufficient evidence to reject the null hypothesis.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Source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https://data.world/mike-p/baseball-data-from-lahman-dataset-2018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B365E4-51C3-442A-A987-C9365E1C4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0066" y="1599783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15319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3E11-2760-488A-A7F3-1414C630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 fontScale="90000"/>
          </a:bodyPr>
          <a:lstStyle/>
          <a:p>
            <a:r>
              <a:rPr lang="en-US" dirty="0"/>
              <a:t>Do teams that shift have more success?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EDA95-DB25-4177-9D81-63D50EA10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1833"/>
            <a:ext cx="4838700" cy="27362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19E1D-3AB5-4A3A-BF1D-FD144DDC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12" y="1044955"/>
            <a:ext cx="5098088" cy="280314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B8C786-9C64-440A-9C9C-F8DA536EB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50664"/>
              </p:ext>
            </p:extLst>
          </p:nvPr>
        </p:nvGraphicFramePr>
        <p:xfrm>
          <a:off x="646740" y="4356894"/>
          <a:ext cx="5030159" cy="1136650"/>
        </p:xfrm>
        <a:graphic>
          <a:graphicData uri="http://schemas.openxmlformats.org/drawingml/2006/table">
            <a:tbl>
              <a:tblPr/>
              <a:tblGrid>
                <a:gridCol w="1135257">
                  <a:extLst>
                    <a:ext uri="{9D8B030D-6E8A-4147-A177-3AD203B41FA5}">
                      <a16:colId xmlns:a16="http://schemas.microsoft.com/office/drawing/2014/main" val="3442127171"/>
                    </a:ext>
                  </a:extLst>
                </a:gridCol>
                <a:gridCol w="1147335">
                  <a:extLst>
                    <a:ext uri="{9D8B030D-6E8A-4147-A177-3AD203B41FA5}">
                      <a16:colId xmlns:a16="http://schemas.microsoft.com/office/drawing/2014/main" val="2206244630"/>
                    </a:ext>
                  </a:extLst>
                </a:gridCol>
                <a:gridCol w="1304339">
                  <a:extLst>
                    <a:ext uri="{9D8B030D-6E8A-4147-A177-3AD203B41FA5}">
                      <a16:colId xmlns:a16="http://schemas.microsoft.com/office/drawing/2014/main" val="627033312"/>
                    </a:ext>
                  </a:extLst>
                </a:gridCol>
                <a:gridCol w="1443228">
                  <a:extLst>
                    <a:ext uri="{9D8B030D-6E8A-4147-A177-3AD203B41FA5}">
                      <a16:colId xmlns:a16="http://schemas.microsoft.com/office/drawing/2014/main" val="3620946838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2014 Division Rank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2014 League Winner?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2014 World Series Winner?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58584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Houston Astros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05578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Tampa Bay Rays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38730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New York Yankees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95686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Toronto Blue Jays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91978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Baltimore Orioles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35321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654681-5A7E-477F-AB36-5DA11A60A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071656"/>
              </p:ext>
            </p:extLst>
          </p:nvPr>
        </p:nvGraphicFramePr>
        <p:xfrm>
          <a:off x="6413500" y="4356894"/>
          <a:ext cx="5131762" cy="1161256"/>
        </p:xfrm>
        <a:graphic>
          <a:graphicData uri="http://schemas.openxmlformats.org/drawingml/2006/table">
            <a:tbl>
              <a:tblPr/>
              <a:tblGrid>
                <a:gridCol w="1145554">
                  <a:extLst>
                    <a:ext uri="{9D8B030D-6E8A-4147-A177-3AD203B41FA5}">
                      <a16:colId xmlns:a16="http://schemas.microsoft.com/office/drawing/2014/main" val="3936101760"/>
                    </a:ext>
                  </a:extLst>
                </a:gridCol>
                <a:gridCol w="1123708">
                  <a:extLst>
                    <a:ext uri="{9D8B030D-6E8A-4147-A177-3AD203B41FA5}">
                      <a16:colId xmlns:a16="http://schemas.microsoft.com/office/drawing/2014/main" val="3888820659"/>
                    </a:ext>
                  </a:extLst>
                </a:gridCol>
                <a:gridCol w="1277479">
                  <a:extLst>
                    <a:ext uri="{9D8B030D-6E8A-4147-A177-3AD203B41FA5}">
                      <a16:colId xmlns:a16="http://schemas.microsoft.com/office/drawing/2014/main" val="587913791"/>
                    </a:ext>
                  </a:extLst>
                </a:gridCol>
                <a:gridCol w="1585021">
                  <a:extLst>
                    <a:ext uri="{9D8B030D-6E8A-4147-A177-3AD203B41FA5}">
                      <a16:colId xmlns:a16="http://schemas.microsoft.com/office/drawing/2014/main" val="566471266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2015 Division Rank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2015 League Winner?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2015 World Series Winner?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40545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Houston Astros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45255"/>
                  </a:ext>
                </a:extLst>
              </a:tr>
              <a:tr h="1897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Tampa Bay Rays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53670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New York Yankees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53536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Pittsburgh Pirates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57381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Colorado Rockies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7841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692E257-837C-4760-AB6B-A2165890D571}"/>
              </a:ext>
            </a:extLst>
          </p:cNvPr>
          <p:cNvSpPr txBox="1"/>
          <p:nvPr/>
        </p:nvSpPr>
        <p:spPr>
          <a:xfrm>
            <a:off x="838200" y="5664200"/>
            <a:ext cx="875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Source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https://data.world/mike-p/baseball-data-from-lahman-dataset-2018</a:t>
            </a:r>
            <a:r>
              <a:rPr lang="en-US" dirty="0"/>
              <a:t>  and </a:t>
            </a:r>
            <a:r>
              <a:rPr lang="en-US" dirty="0" err="1"/>
              <a:t>Fangraphs</a:t>
            </a:r>
            <a:r>
              <a:rPr lang="en-US" dirty="0"/>
              <a:t>:  </a:t>
            </a:r>
            <a:r>
              <a:rPr lang="en-US" dirty="0">
                <a:hlinkClick r:id="rId5"/>
              </a:rPr>
              <a:t>https://www.fangraphs.com/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7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3E11-2760-488A-A7F3-1414C630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 fontScale="90000"/>
          </a:bodyPr>
          <a:lstStyle/>
          <a:p>
            <a:r>
              <a:rPr lang="en-US" dirty="0"/>
              <a:t>Do teams that shift have more success?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5239EB-2D46-487B-83B7-5CAA4246D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131888"/>
            <a:ext cx="5103532" cy="2991901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C9E40EC-365C-46A1-A896-C9FE82E81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91023"/>
              </p:ext>
            </p:extLst>
          </p:nvPr>
        </p:nvGraphicFramePr>
        <p:xfrm>
          <a:off x="695739" y="4482526"/>
          <a:ext cx="4908234" cy="1136650"/>
        </p:xfrm>
        <a:graphic>
          <a:graphicData uri="http://schemas.openxmlformats.org/drawingml/2006/table">
            <a:tbl>
              <a:tblPr/>
              <a:tblGrid>
                <a:gridCol w="1200418">
                  <a:extLst>
                    <a:ext uri="{9D8B030D-6E8A-4147-A177-3AD203B41FA5}">
                      <a16:colId xmlns:a16="http://schemas.microsoft.com/office/drawing/2014/main" val="2697621593"/>
                    </a:ext>
                  </a:extLst>
                </a:gridCol>
                <a:gridCol w="1084367">
                  <a:extLst>
                    <a:ext uri="{9D8B030D-6E8A-4147-A177-3AD203B41FA5}">
                      <a16:colId xmlns:a16="http://schemas.microsoft.com/office/drawing/2014/main" val="2991860794"/>
                    </a:ext>
                  </a:extLst>
                </a:gridCol>
                <a:gridCol w="1170795">
                  <a:extLst>
                    <a:ext uri="{9D8B030D-6E8A-4147-A177-3AD203B41FA5}">
                      <a16:colId xmlns:a16="http://schemas.microsoft.com/office/drawing/2014/main" val="863534601"/>
                    </a:ext>
                  </a:extLst>
                </a:gridCol>
                <a:gridCol w="1452654">
                  <a:extLst>
                    <a:ext uri="{9D8B030D-6E8A-4147-A177-3AD203B41FA5}">
                      <a16:colId xmlns:a16="http://schemas.microsoft.com/office/drawing/2014/main" val="3261270188"/>
                    </a:ext>
                  </a:extLst>
                </a:gridCol>
              </a:tblGrid>
              <a:tr h="2861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2016 Division Rank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2016 League Winner?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2016 World Series Winner?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42783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Houston Astros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11431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Tampa Bay Rays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72037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Milwaukee Brewers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16111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Seattle Mariners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7094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Pittsburgh Pirates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49986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2EA6F80-4670-4E27-9C9A-841C570C6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64467"/>
              </p:ext>
            </p:extLst>
          </p:nvPr>
        </p:nvGraphicFramePr>
        <p:xfrm>
          <a:off x="6019800" y="4481531"/>
          <a:ext cx="5054599" cy="1136650"/>
        </p:xfrm>
        <a:graphic>
          <a:graphicData uri="http://schemas.openxmlformats.org/drawingml/2006/table">
            <a:tbl>
              <a:tblPr/>
              <a:tblGrid>
                <a:gridCol w="1194540">
                  <a:extLst>
                    <a:ext uri="{9D8B030D-6E8A-4147-A177-3AD203B41FA5}">
                      <a16:colId xmlns:a16="http://schemas.microsoft.com/office/drawing/2014/main" val="3829235908"/>
                    </a:ext>
                  </a:extLst>
                </a:gridCol>
                <a:gridCol w="1144226">
                  <a:extLst>
                    <a:ext uri="{9D8B030D-6E8A-4147-A177-3AD203B41FA5}">
                      <a16:colId xmlns:a16="http://schemas.microsoft.com/office/drawing/2014/main" val="2737012068"/>
                    </a:ext>
                  </a:extLst>
                </a:gridCol>
                <a:gridCol w="1345792">
                  <a:extLst>
                    <a:ext uri="{9D8B030D-6E8A-4147-A177-3AD203B41FA5}">
                      <a16:colId xmlns:a16="http://schemas.microsoft.com/office/drawing/2014/main" val="1830765420"/>
                    </a:ext>
                  </a:extLst>
                </a:gridCol>
                <a:gridCol w="1370041">
                  <a:extLst>
                    <a:ext uri="{9D8B030D-6E8A-4147-A177-3AD203B41FA5}">
                      <a16:colId xmlns:a16="http://schemas.microsoft.com/office/drawing/2014/main" val="318527237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2017 Division Rank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2017 League Winner?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2017 World Series Winner?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72663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Houston Astros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44229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Tampa Bay Rays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3098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Milwaukee Brewers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20438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Seattle Mariners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8406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Chicago White Sox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20143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A221AFF-FE71-461B-9072-9CDA75D6B29B}"/>
              </a:ext>
            </a:extLst>
          </p:cNvPr>
          <p:cNvSpPr txBox="1"/>
          <p:nvPr/>
        </p:nvSpPr>
        <p:spPr>
          <a:xfrm>
            <a:off x="723234" y="5958064"/>
            <a:ext cx="875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https://data.world/mike-p/baseball-data-from-lahman-dataset-2018</a:t>
            </a:r>
            <a:r>
              <a:rPr lang="en-US" dirty="0"/>
              <a:t>  and </a:t>
            </a:r>
            <a:r>
              <a:rPr lang="en-US" dirty="0" err="1"/>
              <a:t>Fangraphs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https://www.fangraphs.com/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EB675-8CC0-43E8-B60D-0A42F59EF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50" y="1131889"/>
            <a:ext cx="4908234" cy="32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00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Discussion: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Findings</a:t>
            </a:r>
          </a:p>
          <a:p>
            <a:r>
              <a:rPr lang="en-US" dirty="0"/>
              <a:t>Failed to reject the null hypothesis. There is not enough evidence to supports the conclusion that the “infield shift” has had an impact on baseball.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Teams that rely on the “infield shift” do not appear to have more success.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Based on the data, it does not appear that the MLB needs to make any changes to the rules.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6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Motivation &amp; Hypothesis: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the popularity of the “infield shift” had an impact on major league baseball?</a:t>
            </a:r>
          </a:p>
          <a:p>
            <a:r>
              <a:rPr lang="en-US" dirty="0"/>
              <a:t>Does Major League Baseball (MLB) need to consider a rule change to eliminate the “infield shift”?</a:t>
            </a:r>
          </a:p>
          <a:p>
            <a:r>
              <a:rPr lang="en-US" dirty="0"/>
              <a:t>Are teams that employ the “infield shift” more successful?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Null Hypothesis:</a:t>
            </a:r>
          </a:p>
          <a:p>
            <a:pPr marL="0" indent="0">
              <a:buNone/>
            </a:pPr>
            <a:r>
              <a:rPr lang="en-US" dirty="0"/>
              <a:t>        The “infield shift” has no affect on baseball?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72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84AE-5DB7-4B1E-B38C-1D0C0230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BC80-9DF1-4966-84D8-D0F3444A7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Baseball has many straight forward statistics i.e. batting average, ERA, </a:t>
            </a:r>
            <a:r>
              <a:rPr lang="en-US" dirty="0" err="1"/>
              <a:t>etc</a:t>
            </a:r>
            <a:r>
              <a:rPr lang="en-US" dirty="0"/>
              <a:t>….There is no “infield shift” statistic.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databases are better than others.   </a:t>
            </a:r>
            <a:r>
              <a:rPr lang="en-US" u="sng" dirty="0" err="1"/>
              <a:t>Fangraphs</a:t>
            </a:r>
            <a:r>
              <a:rPr lang="en-US" dirty="0"/>
              <a:t> database was found late and was very useful.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Did it impact the game to the point that rules need to be changed?</a:t>
            </a:r>
          </a:p>
          <a:p>
            <a:endParaRPr lang="en-US" dirty="0"/>
          </a:p>
          <a:p>
            <a:r>
              <a:rPr lang="en-US" dirty="0"/>
              <a:t>Some of our initial questions like bunting % were eliminated in our work due to lack of data.</a:t>
            </a:r>
          </a:p>
        </p:txBody>
      </p:sp>
    </p:spTree>
    <p:extLst>
      <p:ext uri="{BB962C8B-B14F-4D97-AF65-F5344CB8AC3E}">
        <p14:creationId xmlns:p14="http://schemas.microsoft.com/office/powerpoint/2010/main" val="1253086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E295-B23D-454C-A31A-9A12CB3D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8C13-6FBD-4010-94C1-13BFF3E5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i="1" dirty="0"/>
          </a:p>
          <a:p>
            <a:pPr marL="0" indent="0" algn="ctr">
              <a:buNone/>
            </a:pPr>
            <a:r>
              <a:rPr lang="en-US" sz="8800" i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3529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What is the Infield Shift?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419" y="2096559"/>
            <a:ext cx="5393266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The infield shift is used primarily against left-handed batters. It is designed to protect against base hits pulled hard into the gaps between the fielders on one side.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+mj-lt"/>
              </a:rPr>
              <a:t> </a:t>
            </a:r>
            <a:r>
              <a:rPr lang="en-US" altLang="en-US" dirty="0">
                <a:latin typeface="+mj-lt"/>
              </a:rPr>
              <a:t> 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+mj-lt"/>
              </a:rPr>
              <a:t>Source: W</a:t>
            </a:r>
            <a:r>
              <a:rPr lang="en-US" altLang="en-US" dirty="0">
                <a:latin typeface="+mj-lt"/>
                <a:hlinkClick r:id="rId2"/>
              </a:rPr>
              <a:t>ikipedia</a:t>
            </a:r>
            <a:endParaRPr lang="en-US" alt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9" name="AutoShape 6" descr=" 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93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How-Defensive-Shift-in-MLB-Could-Change-the-Future-of-Baseball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85" y="1618721"/>
            <a:ext cx="5859587" cy="39100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71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Initial Research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Are teams scoring less since the “infield shift” become popular in year 2014?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 the “infield shift” affected bunting %?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 the “infield shift” impacted team batting metrics?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 the “infield shift” impacted team pitching metrics?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 the “infield shift” impacted team fielding metrics?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9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 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World baseball csv - </a:t>
            </a:r>
            <a:r>
              <a:rPr lang="en-US" dirty="0">
                <a:hlinkClick r:id="rId2"/>
              </a:rPr>
              <a:t>https://data.world/mike-p/baseball-data-from-lahman-dataset-2018</a:t>
            </a:r>
            <a:r>
              <a:rPr lang="en-US" dirty="0"/>
              <a:t> </a:t>
            </a:r>
          </a:p>
          <a:p>
            <a:r>
              <a:rPr lang="en-US" dirty="0" err="1"/>
              <a:t>Fangraphs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https://www.fangraphs.com/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3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 Shortcomings: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 known specific “infield shift” statistics exist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known data comparisons for “infield shift”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Team was not able to find a metric that covered bunting</a:t>
            </a:r>
          </a:p>
        </p:txBody>
      </p:sp>
    </p:spTree>
    <p:extLst>
      <p:ext uri="{BB962C8B-B14F-4D97-AF65-F5344CB8AC3E}">
        <p14:creationId xmlns:p14="http://schemas.microsoft.com/office/powerpoint/2010/main" val="247653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9F6C-250C-4B3B-B848-47E853F8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Jupyter</a:t>
            </a:r>
            <a:r>
              <a:rPr lang="en-US" b="1" i="1" dirty="0"/>
              <a:t> </a:t>
            </a:r>
            <a:r>
              <a:rPr lang="en-US" b="1" i="1" dirty="0" err="1"/>
              <a:t>ScreenShot</a:t>
            </a:r>
            <a:endParaRPr lang="en-US" b="1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7D95D-BD5F-461B-9D42-50810C8CE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42" t="4867" r="15165" b="-18"/>
          <a:stretch/>
        </p:blipFill>
        <p:spPr>
          <a:xfrm>
            <a:off x="787977" y="1422109"/>
            <a:ext cx="10616045" cy="5268193"/>
          </a:xfrm>
        </p:spPr>
      </p:pic>
    </p:spTree>
    <p:extLst>
      <p:ext uri="{BB962C8B-B14F-4D97-AF65-F5344CB8AC3E}">
        <p14:creationId xmlns:p14="http://schemas.microsoft.com/office/powerpoint/2010/main" val="248797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 Set Cleanup &amp; Exploration: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83B56E-7C87-4081-8457-636648161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9" t="37576" r="22614" b="25051"/>
          <a:stretch/>
        </p:blipFill>
        <p:spPr>
          <a:xfrm>
            <a:off x="277091" y="1766275"/>
            <a:ext cx="11388435" cy="360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6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 Analysis: Number of Shifts Per Year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C34E3-70D8-4119-9F57-F1D211762C2F}"/>
              </a:ext>
            </a:extLst>
          </p:cNvPr>
          <p:cNvSpPr txBox="1"/>
          <p:nvPr/>
        </p:nvSpPr>
        <p:spPr>
          <a:xfrm>
            <a:off x="735724" y="1851127"/>
            <a:ext cx="53602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Null hypothesis</a:t>
            </a:r>
            <a:r>
              <a:rPr lang="en-US" dirty="0"/>
              <a:t>: Average number of shifts after 2014 is not different than average number of shifts between 2010 –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calculated the average number of shifts from 2010 to 2013 and 2014 to 2017 and performed a t-test. (t statistic = -4.8, p value = .01)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Conclusion</a:t>
            </a:r>
            <a:r>
              <a:rPr lang="en-US" dirty="0"/>
              <a:t>: There is not sufficient evidence to reject the null hypothesis.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Source</a:t>
            </a:r>
            <a:r>
              <a:rPr lang="en-US" dirty="0"/>
              <a:t>: </a:t>
            </a:r>
            <a:r>
              <a:rPr lang="en-US" dirty="0" err="1"/>
              <a:t>Fangraphs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https://www.fangraphs.com/</a:t>
            </a:r>
            <a:endParaRPr lang="en-US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A55967A-B9FE-4DA2-9A40-5E05BDCB7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5999" y="1781281"/>
            <a:ext cx="4773105" cy="31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0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822</TotalTime>
  <Words>1327</Words>
  <Application>Microsoft Office PowerPoint</Application>
  <PresentationFormat>Widescreen</PresentationFormat>
  <Paragraphs>226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Baseball “Infield Shift”</vt:lpstr>
      <vt:lpstr>Motivation &amp; Hypothesis:</vt:lpstr>
      <vt:lpstr>What is the Infield Shift?</vt:lpstr>
      <vt:lpstr>Initial Research Questions:</vt:lpstr>
      <vt:lpstr>Data Sources:</vt:lpstr>
      <vt:lpstr>Data Shortcomings:</vt:lpstr>
      <vt:lpstr>Jupyter ScreenShot</vt:lpstr>
      <vt:lpstr>Data Set Cleanup &amp; Exploration: </vt:lpstr>
      <vt:lpstr>Data Analysis: Number of Shifts Per Year</vt:lpstr>
      <vt:lpstr>Data Analysis: Run Average</vt:lpstr>
      <vt:lpstr>Data Analysis: Hits Average</vt:lpstr>
      <vt:lpstr>Data Analysis: Doubles (Hits with power)</vt:lpstr>
      <vt:lpstr>Data Analysis: Triples (Hits with power)</vt:lpstr>
      <vt:lpstr>Data Analysis: Home Run (Hits with power)</vt:lpstr>
      <vt:lpstr>Data Analysis: ERA (Metric for Pitchers)</vt:lpstr>
      <vt:lpstr>Data Analysis: Fielding Average</vt:lpstr>
      <vt:lpstr>Do teams that shift have more success?</vt:lpstr>
      <vt:lpstr>Do teams that shift have more success?</vt:lpstr>
      <vt:lpstr>Discussion: </vt:lpstr>
      <vt:lpstr>Post Mortem</vt:lpstr>
      <vt:lpstr>PowerPoint Presentation</vt:lpstr>
    </vt:vector>
  </TitlesOfParts>
  <Company>USTRANSCOM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Infield Shift</dc:title>
  <dc:creator>Hibner, William CTR USTRANSCOM J5</dc:creator>
  <cp:lastModifiedBy>Elliot Graf</cp:lastModifiedBy>
  <cp:revision>55</cp:revision>
  <dcterms:created xsi:type="dcterms:W3CDTF">2018-08-14T14:10:42Z</dcterms:created>
  <dcterms:modified xsi:type="dcterms:W3CDTF">2018-08-21T00:07:51Z</dcterms:modified>
</cp:coreProperties>
</file>