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  <p:sldMasterId id="2147483675" r:id="rId6"/>
    <p:sldMasterId id="214748367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5143500" cx="9144000"/>
  <p:notesSz cx="6858000" cy="9144000"/>
  <p:embeddedFontLst>
    <p:embeddedFont>
      <p:font typeface="Source Code Pro"/>
      <p:regular r:id="rId30"/>
      <p:bold r:id="rId31"/>
      <p:italic r:id="rId32"/>
      <p:boldItalic r:id="rId33"/>
    </p:embeddedFont>
    <p:embeddedFont>
      <p:font typeface="Source Code Pro Medium"/>
      <p:regular r:id="rId34"/>
      <p:bold r:id="rId35"/>
      <p:italic r:id="rId36"/>
      <p:boldItalic r:id="rId37"/>
    </p:embeddedFont>
    <p:embeddedFont>
      <p:font typeface="Comfortaa Medium"/>
      <p:regular r:id="rId38"/>
      <p:bold r:id="rId39"/>
    </p:embeddedFon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2.xml"/><Relationship Id="rId41" Type="http://schemas.openxmlformats.org/officeDocument/2006/relationships/font" Target="fonts/Comfortaa-bold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3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2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5.xml"/><Relationship Id="rId35" Type="http://schemas.openxmlformats.org/officeDocument/2006/relationships/font" Target="fonts/SourceCodeProMedium-bold.fntdata"/><Relationship Id="rId12" Type="http://schemas.openxmlformats.org/officeDocument/2006/relationships/slide" Target="slides/slide4.xml"/><Relationship Id="rId34" Type="http://schemas.openxmlformats.org/officeDocument/2006/relationships/font" Target="fonts/SourceCodeProMedium-regular.fntdata"/><Relationship Id="rId15" Type="http://schemas.openxmlformats.org/officeDocument/2006/relationships/slide" Target="slides/slide7.xml"/><Relationship Id="rId37" Type="http://schemas.openxmlformats.org/officeDocument/2006/relationships/font" Target="fonts/SourceCodeProMedium-boldItalic.fntdata"/><Relationship Id="rId14" Type="http://schemas.openxmlformats.org/officeDocument/2006/relationships/slide" Target="slides/slide6.xml"/><Relationship Id="rId36" Type="http://schemas.openxmlformats.org/officeDocument/2006/relationships/font" Target="fonts/SourceCodeProMedium-italic.fntdata"/><Relationship Id="rId17" Type="http://schemas.openxmlformats.org/officeDocument/2006/relationships/slide" Target="slides/slide9.xml"/><Relationship Id="rId39" Type="http://schemas.openxmlformats.org/officeDocument/2006/relationships/font" Target="fonts/ComfortaaMedium-bold.fntdata"/><Relationship Id="rId16" Type="http://schemas.openxmlformats.org/officeDocument/2006/relationships/slide" Target="slides/slide8.xml"/><Relationship Id="rId38" Type="http://schemas.openxmlformats.org/officeDocument/2006/relationships/font" Target="fonts/ComfortaaMedium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d67c30ee5_0_103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3d67c30ee5_0_103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a290db0bc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a290db0bc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7a290db0bc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7a290db0bc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a290db0bc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a290db0bc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7a290db0bc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7a290db0bc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a290db0bc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a290db0bc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a290db0bc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a290db0bc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a290db0bc_1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7a290db0bc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d7dcae86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d7dcae86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d7dcae86e_0_116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3d7dcae86e_0_116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d7dcae86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d7dcae86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d67c30ee5_0_112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3d67c30ee5_0_112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3" name="Google Shape;173;g13d67c30ee5_0_112:notes"/>
          <p:cNvSpPr txBox="1"/>
          <p:nvPr>
            <p:ph idx="12" type="sldNum"/>
          </p:nvPr>
        </p:nvSpPr>
        <p:spPr>
          <a:xfrm>
            <a:off x="3884620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d7dcae86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d7dcae86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d7dcae86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d7dcae86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a290db0bc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a290db0bc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a290db0bc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a290db0bc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a290db0bc_1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7a290db0bc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a290db0bc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7a290db0bc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d67c30ee5_0_236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3d67c30ee5_0_236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d7dcae86e_0_59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3d7dcae86e_0_59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a290db0bc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a290db0bc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635519">
            <a:off x="325523" y="-561290"/>
            <a:ext cx="5817113" cy="626608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7507675" y="0"/>
            <a:ext cx="163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UNSW Sydney Logo"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363" y="3946195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1" y="1"/>
            <a:ext cx="415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999759">
            <a:off x="969052" y="-459458"/>
            <a:ext cx="3851280" cy="525174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307800" y="259200"/>
            <a:ext cx="36093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198500" y="37584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4157663" y="-1"/>
            <a:ext cx="4997700" cy="3758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53" y="3990439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8137694">
            <a:off x="217711" y="545287"/>
            <a:ext cx="4516169" cy="61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307800" y="1968300"/>
            <a:ext cx="46836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5088600" y="-1"/>
            <a:ext cx="40554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73" y="39484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1"/>
            <a:ext cx="9144000" cy="37506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597677">
            <a:off x="1761567" y="-749666"/>
            <a:ext cx="5912111" cy="698109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title"/>
          </p:nvPr>
        </p:nvSpPr>
        <p:spPr>
          <a:xfrm>
            <a:off x="307800" y="2408400"/>
            <a:ext cx="8451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UNSW Sydney Logo"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1981" y="397569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5010" y="-334942"/>
            <a:ext cx="5343665" cy="5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/>
          <p:nvPr/>
        </p:nvSpPr>
        <p:spPr>
          <a:xfrm>
            <a:off x="7507675" y="0"/>
            <a:ext cx="163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930" y="391500"/>
            <a:ext cx="891000" cy="93018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5055394" y="1"/>
            <a:ext cx="4089900" cy="37617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5130000" y="0"/>
            <a:ext cx="40155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53900" y="38772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/>
          <p:nvPr>
            <p:ph idx="2" type="pic"/>
          </p:nvPr>
        </p:nvSpPr>
        <p:spPr>
          <a:xfrm>
            <a:off x="-1" y="3413"/>
            <a:ext cx="5055300" cy="3758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1981" y="397569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23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9" name="Google Shape;149;p2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1" name="Google Shape;151;p2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None/>
              <a:defRPr b="0" i="0" sz="8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﻿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﻿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/>
          <p:nvPr/>
        </p:nvSpPr>
        <p:spPr>
          <a:xfrm rot="5400000">
            <a:off x="6265200" y="2264700"/>
            <a:ext cx="5143500" cy="6141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97" name="Google Shape;97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45174" y="4647620"/>
            <a:ext cx="405001" cy="4228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﻿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/>
          <p:nvPr/>
        </p:nvSpPr>
        <p:spPr>
          <a:xfrm rot="5400000">
            <a:off x="4279650" y="279286"/>
            <a:ext cx="584700" cy="9144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132" name="Google Shape;132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45174" y="4647620"/>
            <a:ext cx="405001" cy="4228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illiam.huynh3@unsw.edu.au" TargetMode="External"/><Relationship Id="rId4" Type="http://schemas.openxmlformats.org/officeDocument/2006/relationships/image" Target="../media/image12.jp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157700" y="36025"/>
            <a:ext cx="49863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/>
              <a:t>COMP1531 | </a:t>
            </a:r>
            <a:r>
              <a:rPr lang="en" sz="2800">
                <a:solidFill>
                  <a:schemeClr val="accent4"/>
                </a:solidFill>
              </a:rPr>
              <a:t>T09B </a:t>
            </a:r>
            <a:r>
              <a:rPr lang="en" sz="2800"/>
              <a:t>/ </a:t>
            </a:r>
            <a:r>
              <a:rPr lang="en" sz="2800">
                <a:solidFill>
                  <a:schemeClr val="accent3"/>
                </a:solidFill>
              </a:rPr>
              <a:t>H17B</a:t>
            </a:r>
            <a:br>
              <a:rPr lang="en" sz="5400"/>
            </a:br>
            <a:r>
              <a:rPr lang="en" sz="5400"/>
              <a:t>	Week 8</a:t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4621350" y="1497100"/>
            <a:ext cx="42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william.huynh3@unsw.edu.au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575" y="2076752"/>
            <a:ext cx="2506175" cy="29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4812" y="2076750"/>
            <a:ext cx="2222864" cy="29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475" y="115025"/>
            <a:ext cx="3122049" cy="224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 rotWithShape="1">
          <a:blip r:embed="rId7">
            <a:alphaModFix/>
          </a:blip>
          <a:srcRect b="5333" l="2313" r="2102" t="3649"/>
          <a:stretch/>
        </p:blipFill>
        <p:spPr>
          <a:xfrm>
            <a:off x="1347100" y="2528525"/>
            <a:ext cx="2622175" cy="20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/>
        </p:nvSpPr>
        <p:spPr>
          <a:xfrm>
            <a:off x="311700" y="115250"/>
            <a:ext cx="8520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Statement </a:t>
            </a:r>
            <a:r>
              <a:rPr lang="en" sz="25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Coverage</a:t>
            </a:r>
            <a:endParaRPr sz="25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0" name="Google Shape;270;p39"/>
          <p:cNvSpPr/>
          <p:nvPr/>
        </p:nvSpPr>
        <p:spPr>
          <a:xfrm>
            <a:off x="311700" y="5631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"/>
          <p:cNvSpPr txBox="1"/>
          <p:nvPr/>
        </p:nvSpPr>
        <p:spPr>
          <a:xfrm>
            <a:off x="259325" y="958125"/>
            <a:ext cx="82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Statement coverage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checks that all lines of code are executed at least once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75" y="2252663"/>
            <a:ext cx="68580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 b="0" l="0" r="0" t="2075"/>
          <a:stretch/>
        </p:blipFill>
        <p:spPr>
          <a:xfrm>
            <a:off x="2897538" y="1172538"/>
            <a:ext cx="5619589" cy="234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40"/>
          <p:cNvCxnSpPr/>
          <p:nvPr/>
        </p:nvCxnSpPr>
        <p:spPr>
          <a:xfrm>
            <a:off x="2821202" y="1172538"/>
            <a:ext cx="0" cy="2049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40"/>
          <p:cNvSpPr txBox="1"/>
          <p:nvPr/>
        </p:nvSpPr>
        <p:spPr>
          <a:xfrm>
            <a:off x="626852" y="1889688"/>
            <a:ext cx="211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There are 6 total statements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1"/>
          <p:cNvPicPr preferRelativeResize="0"/>
          <p:nvPr/>
        </p:nvPicPr>
        <p:blipFill rotWithShape="1">
          <a:blip r:embed="rId3">
            <a:alphaModFix/>
          </a:blip>
          <a:srcRect b="0" l="0" r="0" t="2075"/>
          <a:stretch/>
        </p:blipFill>
        <p:spPr>
          <a:xfrm>
            <a:off x="2756238" y="1076425"/>
            <a:ext cx="5619589" cy="234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41"/>
          <p:cNvCxnSpPr/>
          <p:nvPr/>
        </p:nvCxnSpPr>
        <p:spPr>
          <a:xfrm>
            <a:off x="2679902" y="1076425"/>
            <a:ext cx="0" cy="1173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41"/>
          <p:cNvSpPr txBox="1"/>
          <p:nvPr/>
        </p:nvSpPr>
        <p:spPr>
          <a:xfrm>
            <a:off x="485552" y="1406000"/>
            <a:ext cx="211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Line 1, 2, 3 and 4 are the executed statements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2162400" y="252125"/>
            <a:ext cx="4819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2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</a:t>
            </a:r>
            <a:r>
              <a:rPr lang="en" sz="2300">
                <a:solidFill>
                  <a:schemeClr val="dk1"/>
                </a:solidFill>
                <a:highlight>
                  <a:schemeClr val="lt2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= 5</a:t>
            </a:r>
            <a:r>
              <a:rPr lang="en" sz="2300">
                <a:solidFill>
                  <a:schemeClr val="dk1"/>
                </a:solidFill>
                <a:highlight>
                  <a:schemeClr val="lt2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</a:t>
            </a:r>
            <a:r>
              <a:rPr lang="en" sz="2300">
                <a:solidFill>
                  <a:schemeClr val="dk1"/>
                </a:solidFill>
                <a:highlight>
                  <a:schemeClr val="lt2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b = 10</a:t>
            </a:r>
            <a:endParaRPr sz="2300">
              <a:solidFill>
                <a:schemeClr val="dk1"/>
              </a:solidFill>
              <a:highlight>
                <a:schemeClr val="lt2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3">
            <a:alphaModFix/>
          </a:blip>
          <a:srcRect b="0" l="0" r="0" t="2075"/>
          <a:stretch/>
        </p:blipFill>
        <p:spPr>
          <a:xfrm>
            <a:off x="1762200" y="1033200"/>
            <a:ext cx="5619589" cy="23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2"/>
          <p:cNvSpPr txBox="1"/>
          <p:nvPr/>
        </p:nvSpPr>
        <p:spPr>
          <a:xfrm>
            <a:off x="2162400" y="252125"/>
            <a:ext cx="4819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2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 = -1, b = -2</a:t>
            </a:r>
            <a:endParaRPr sz="2300">
              <a:solidFill>
                <a:schemeClr val="dk1"/>
              </a:solidFill>
              <a:highlight>
                <a:schemeClr val="lt2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1628050" y="3774775"/>
            <a:ext cx="63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What are the executed statements?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/>
        </p:nvSpPr>
        <p:spPr>
          <a:xfrm>
            <a:off x="311700" y="115250"/>
            <a:ext cx="8520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Branch </a:t>
            </a:r>
            <a:r>
              <a:rPr lang="en" sz="25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Coverage</a:t>
            </a:r>
            <a:endParaRPr sz="25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0" name="Google Shape;300;p43"/>
          <p:cNvSpPr/>
          <p:nvPr/>
        </p:nvSpPr>
        <p:spPr>
          <a:xfrm>
            <a:off x="311700" y="5631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3"/>
          <p:cNvSpPr txBox="1"/>
          <p:nvPr/>
        </p:nvSpPr>
        <p:spPr>
          <a:xfrm>
            <a:off x="259325" y="907700"/>
            <a:ext cx="829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Branch coverage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checks how many of the branches of the control structures</a:t>
            </a: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 (for example if statements)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have been executed.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b="0" l="0" r="0" t="2075"/>
          <a:stretch/>
        </p:blipFill>
        <p:spPr>
          <a:xfrm>
            <a:off x="1800375" y="1802438"/>
            <a:ext cx="5619589" cy="23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/>
        </p:nvSpPr>
        <p:spPr>
          <a:xfrm>
            <a:off x="311700" y="115250"/>
            <a:ext cx="8520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Function </a:t>
            </a:r>
            <a:r>
              <a:rPr lang="en" sz="25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Coverage</a:t>
            </a:r>
            <a:endParaRPr sz="25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44"/>
          <p:cNvSpPr/>
          <p:nvPr/>
        </p:nvSpPr>
        <p:spPr>
          <a:xfrm>
            <a:off x="311700" y="5631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4"/>
          <p:cNvSpPr txBox="1"/>
          <p:nvPr/>
        </p:nvSpPr>
        <p:spPr>
          <a:xfrm>
            <a:off x="422550" y="1874575"/>
            <a:ext cx="82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Function coverage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checks how many functions have been called in your test files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1207825" y="3176875"/>
            <a:ext cx="21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Function coverage  =</a:t>
            </a:r>
            <a:r>
              <a:rPr lang="en"/>
              <a:t>  </a:t>
            </a:r>
            <a:endParaRPr/>
          </a:p>
        </p:txBody>
      </p:sp>
      <p:sp>
        <p:nvSpPr>
          <p:cNvPr id="311" name="Google Shape;311;p44"/>
          <p:cNvSpPr txBox="1"/>
          <p:nvPr/>
        </p:nvSpPr>
        <p:spPr>
          <a:xfrm>
            <a:off x="3816475" y="2916575"/>
            <a:ext cx="28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Number of called functions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12" name="Google Shape;312;p44"/>
          <p:cNvCxnSpPr/>
          <p:nvPr/>
        </p:nvCxnSpPr>
        <p:spPr>
          <a:xfrm>
            <a:off x="3551475" y="3392975"/>
            <a:ext cx="320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44"/>
          <p:cNvSpPr txBox="1"/>
          <p:nvPr/>
        </p:nvSpPr>
        <p:spPr>
          <a:xfrm>
            <a:off x="3770225" y="3520800"/>
            <a:ext cx="29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 number of functions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/>
        </p:nvSpPr>
        <p:spPr>
          <a:xfrm>
            <a:off x="311700" y="115250"/>
            <a:ext cx="8520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Function </a:t>
            </a:r>
            <a:r>
              <a:rPr lang="en" sz="25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Coverage</a:t>
            </a:r>
            <a:endParaRPr sz="25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9" name="Google Shape;319;p45"/>
          <p:cNvSpPr/>
          <p:nvPr/>
        </p:nvSpPr>
        <p:spPr>
          <a:xfrm>
            <a:off x="311700" y="5631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5"/>
          <p:cNvSpPr txBox="1"/>
          <p:nvPr/>
        </p:nvSpPr>
        <p:spPr>
          <a:xfrm>
            <a:off x="422550" y="1874575"/>
            <a:ext cx="82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Function coverage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checks how many functions have been called in your test files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1" name="Google Shape;321;p45"/>
          <p:cNvSpPr txBox="1"/>
          <p:nvPr/>
        </p:nvSpPr>
        <p:spPr>
          <a:xfrm>
            <a:off x="1207825" y="3176875"/>
            <a:ext cx="21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Function coverage  =</a:t>
            </a:r>
            <a:r>
              <a:rPr lang="en"/>
              <a:t>  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3816475" y="2916575"/>
            <a:ext cx="28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Number of called functions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23" name="Google Shape;323;p45"/>
          <p:cNvCxnSpPr/>
          <p:nvPr/>
        </p:nvCxnSpPr>
        <p:spPr>
          <a:xfrm>
            <a:off x="3551475" y="3392975"/>
            <a:ext cx="320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45"/>
          <p:cNvSpPr txBox="1"/>
          <p:nvPr/>
        </p:nvSpPr>
        <p:spPr>
          <a:xfrm>
            <a:off x="3770225" y="3520800"/>
            <a:ext cx="29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Total number of functions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/>
        </p:nvSpPr>
        <p:spPr>
          <a:xfrm>
            <a:off x="3660425" y="347800"/>
            <a:ext cx="55329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 have been provided a function in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b.coverage/day-to-year.ts</a:t>
            </a:r>
            <a:endParaRPr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 your project groups: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Figure out what the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function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does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Run the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regular JEST tests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observe the results</a:t>
            </a:r>
            <a:endParaRPr b="1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Add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coverage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JEST</a:t>
            </a:r>
            <a:endParaRPr b="1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Rerun the tests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and observe the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coverage report</a:t>
            </a:r>
            <a:endParaRPr b="1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Write tests to achieve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100% coverage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!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Time Limit: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20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minutes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0" name="Google Shape;330;p46"/>
          <p:cNvSpPr txBox="1"/>
          <p:nvPr/>
        </p:nvSpPr>
        <p:spPr>
          <a:xfrm>
            <a:off x="4033850" y="75850"/>
            <a:ext cx="424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Activity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31" name="Google Shape;3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50" y="197975"/>
            <a:ext cx="3355626" cy="254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91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State Diagrams</a:t>
            </a:r>
            <a:r>
              <a:rPr b="1" lang="en" sz="2191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215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Understanding </a:t>
            </a: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how programs responds to actions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7" name="Google Shape;337;p47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183450" y="3999100"/>
            <a:ext cx="78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State Diagrams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contribute to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5% of Iteration 3</a:t>
            </a:r>
            <a:r>
              <a:rPr b="1" lang="en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(Requirements Documentation)</a:t>
            </a:r>
            <a:endParaRPr b="1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645600" y="1349075"/>
            <a:ext cx="7852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b="1" lang="en" sz="15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State Diagram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is a </a:t>
            </a:r>
            <a:r>
              <a:rPr b="1"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diagrammatic representation of a state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There are two symbols in a state diagram: </a:t>
            </a:r>
            <a:r>
              <a:rPr b="1" lang="en" sz="15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Circles 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&amp; </a:t>
            </a:r>
            <a:r>
              <a:rPr b="1" lang="en" sz="1500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Arrows</a:t>
            </a:r>
            <a:endParaRPr b="1" sz="1500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Circles </a:t>
            </a: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represent states.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Arrows </a:t>
            </a: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represents transitions</a:t>
            </a:r>
            <a:endParaRPr b="1"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375" y="1788775"/>
            <a:ext cx="4451300" cy="24386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8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91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State Diagrams: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215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A state diagram for a door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6" name="Google Shape;346;p48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Learning objectives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603775" y="941025"/>
            <a:ext cx="7659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Iteration 3: 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It’s not that bad 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Coverage: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 Making our tests cover all our code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b="1"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State Diagrams</a:t>
            </a:r>
            <a:r>
              <a:rPr b="1"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Understanding how we design software stages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/>
        </p:nvSpPr>
        <p:spPr>
          <a:xfrm>
            <a:off x="311700" y="-51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91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State Diagrams: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215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An (</a:t>
            </a:r>
            <a:r>
              <a:rPr lang="en" sz="215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incomplete</a:t>
            </a:r>
            <a:r>
              <a:rPr lang="en" sz="215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) state diagram for AUTH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2" name="Google Shape;352;p49"/>
          <p:cNvSpPr/>
          <p:nvPr/>
        </p:nvSpPr>
        <p:spPr>
          <a:xfrm>
            <a:off x="311700" y="7284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9"/>
          <p:cNvSpPr/>
          <p:nvPr/>
        </p:nvSpPr>
        <p:spPr>
          <a:xfrm>
            <a:off x="729650" y="1803000"/>
            <a:ext cx="1245000" cy="12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9"/>
          <p:cNvSpPr txBox="1"/>
          <p:nvPr/>
        </p:nvSpPr>
        <p:spPr>
          <a:xfrm>
            <a:off x="796850" y="2001150"/>
            <a:ext cx="111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User is at home page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5" name="Google Shape;355;p49"/>
          <p:cNvSpPr/>
          <p:nvPr/>
        </p:nvSpPr>
        <p:spPr>
          <a:xfrm>
            <a:off x="3693450" y="990975"/>
            <a:ext cx="1245000" cy="12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9"/>
          <p:cNvSpPr txBox="1"/>
          <p:nvPr/>
        </p:nvSpPr>
        <p:spPr>
          <a:xfrm>
            <a:off x="3760650" y="1189125"/>
            <a:ext cx="111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User is at login page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7" name="Google Shape;357;p49"/>
          <p:cNvSpPr/>
          <p:nvPr/>
        </p:nvSpPr>
        <p:spPr>
          <a:xfrm>
            <a:off x="3693450" y="2901650"/>
            <a:ext cx="1245000" cy="12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9"/>
          <p:cNvSpPr txBox="1"/>
          <p:nvPr/>
        </p:nvSpPr>
        <p:spPr>
          <a:xfrm>
            <a:off x="3760650" y="3099800"/>
            <a:ext cx="111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User is at register page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59" name="Google Shape;359;p49"/>
          <p:cNvCxnSpPr>
            <a:stCxn id="353" idx="0"/>
            <a:endCxn id="355" idx="2"/>
          </p:cNvCxnSpPr>
          <p:nvPr/>
        </p:nvCxnSpPr>
        <p:spPr>
          <a:xfrm flipH="1" rot="10800000">
            <a:off x="1352150" y="1604700"/>
            <a:ext cx="23412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49"/>
          <p:cNvSpPr txBox="1"/>
          <p:nvPr/>
        </p:nvSpPr>
        <p:spPr>
          <a:xfrm rot="-264637">
            <a:off x="1692488" y="1335305"/>
            <a:ext cx="1771045" cy="4001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User clicks login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61" name="Google Shape;361;p49"/>
          <p:cNvCxnSpPr>
            <a:stCxn id="353" idx="4"/>
            <a:endCxn id="357" idx="2"/>
          </p:cNvCxnSpPr>
          <p:nvPr/>
        </p:nvCxnSpPr>
        <p:spPr>
          <a:xfrm>
            <a:off x="1352150" y="3030600"/>
            <a:ext cx="2341200" cy="4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49"/>
          <p:cNvSpPr txBox="1"/>
          <p:nvPr/>
        </p:nvSpPr>
        <p:spPr>
          <a:xfrm rot="604972">
            <a:off x="1423444" y="3349183"/>
            <a:ext cx="2153967" cy="400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User clicks register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63" name="Google Shape;363;p49"/>
          <p:cNvCxnSpPr>
            <a:stCxn id="355" idx="6"/>
          </p:cNvCxnSpPr>
          <p:nvPr/>
        </p:nvCxnSpPr>
        <p:spPr>
          <a:xfrm>
            <a:off x="4938450" y="1604775"/>
            <a:ext cx="21096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49"/>
          <p:cNvSpPr txBox="1"/>
          <p:nvPr/>
        </p:nvSpPr>
        <p:spPr>
          <a:xfrm rot="255926">
            <a:off x="5176057" y="1146529"/>
            <a:ext cx="1770705" cy="615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Types in credentials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5" name="Google Shape;365;p49"/>
          <p:cNvSpPr/>
          <p:nvPr/>
        </p:nvSpPr>
        <p:spPr>
          <a:xfrm>
            <a:off x="7048050" y="1189125"/>
            <a:ext cx="1245000" cy="12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9"/>
          <p:cNvSpPr txBox="1"/>
          <p:nvPr/>
        </p:nvSpPr>
        <p:spPr>
          <a:xfrm>
            <a:off x="7115250" y="1387275"/>
            <a:ext cx="111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Password is incorrect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67" name="Google Shape;367;p49"/>
          <p:cNvCxnSpPr>
            <a:endCxn id="355" idx="5"/>
          </p:cNvCxnSpPr>
          <p:nvPr/>
        </p:nvCxnSpPr>
        <p:spPr>
          <a:xfrm rot="10800000">
            <a:off x="4756124" y="2038797"/>
            <a:ext cx="24744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9"/>
          <p:cNvSpPr txBox="1"/>
          <p:nvPr/>
        </p:nvSpPr>
        <p:spPr>
          <a:xfrm rot="256185">
            <a:off x="4890953" y="2199534"/>
            <a:ext cx="2341098" cy="615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User is prompted to login again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69" name="Google Shape;369;p49"/>
          <p:cNvCxnSpPr>
            <a:stCxn id="357" idx="6"/>
          </p:cNvCxnSpPr>
          <p:nvPr/>
        </p:nvCxnSpPr>
        <p:spPr>
          <a:xfrm>
            <a:off x="4938450" y="3515450"/>
            <a:ext cx="2250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49"/>
          <p:cNvSpPr txBox="1"/>
          <p:nvPr/>
        </p:nvSpPr>
        <p:spPr>
          <a:xfrm rot="-582">
            <a:off x="5316907" y="2965194"/>
            <a:ext cx="177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Types in credentials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1" name="Google Shape;371;p49"/>
          <p:cNvSpPr/>
          <p:nvPr/>
        </p:nvSpPr>
        <p:spPr>
          <a:xfrm>
            <a:off x="7188750" y="3138200"/>
            <a:ext cx="1245000" cy="122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9"/>
          <p:cNvSpPr txBox="1"/>
          <p:nvPr/>
        </p:nvSpPr>
        <p:spPr>
          <a:xfrm>
            <a:off x="7188750" y="3378175"/>
            <a:ext cx="124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Credentials are invalid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73" name="Google Shape;373;p49"/>
          <p:cNvCxnSpPr>
            <a:endCxn id="357" idx="5"/>
          </p:cNvCxnSpPr>
          <p:nvPr/>
        </p:nvCxnSpPr>
        <p:spPr>
          <a:xfrm flipH="1">
            <a:off x="4756124" y="3895472"/>
            <a:ext cx="2449800" cy="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49"/>
          <p:cNvSpPr txBox="1"/>
          <p:nvPr/>
        </p:nvSpPr>
        <p:spPr>
          <a:xfrm rot="-441">
            <a:off x="5078403" y="3993932"/>
            <a:ext cx="23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User is prompted to register again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/>
        </p:nvSpPr>
        <p:spPr>
          <a:xfrm>
            <a:off x="3660425" y="347800"/>
            <a:ext cx="55329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 your project groups, create a state diagram of a major feature in project-backend. This could be: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Auth </a:t>
            </a: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</a:t>
            </a: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recommended</a:t>
            </a: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i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Channel</a:t>
            </a:r>
            <a:endParaRPr b="1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b="1" lang="en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Channels</a:t>
            </a:r>
            <a:endParaRPr b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b="1" lang="en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DM</a:t>
            </a:r>
            <a:endParaRPr b="1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b="1"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Users</a:t>
            </a:r>
            <a:endParaRPr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Time Limit: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20 minutes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0" name="Google Shape;380;p50"/>
          <p:cNvSpPr txBox="1"/>
          <p:nvPr/>
        </p:nvSpPr>
        <p:spPr>
          <a:xfrm>
            <a:off x="4033850" y="75850"/>
            <a:ext cx="424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Activity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81" name="Google Shape;3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00" y="583750"/>
            <a:ext cx="2406309" cy="15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/>
        </p:nvSpPr>
        <p:spPr>
          <a:xfrm>
            <a:off x="311700" y="918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Iteration 3 Tasks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427225" y="790600"/>
            <a:ext cx="350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Major Tasks (55%)</a:t>
            </a:r>
            <a:endParaRPr b="1" sz="1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83" name="Google Shape;183;p32"/>
          <p:cNvCxnSpPr/>
          <p:nvPr/>
        </p:nvCxnSpPr>
        <p:spPr>
          <a:xfrm>
            <a:off x="4443625" y="1221700"/>
            <a:ext cx="0" cy="3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32"/>
          <p:cNvSpPr txBox="1"/>
          <p:nvPr/>
        </p:nvSpPr>
        <p:spPr>
          <a:xfrm>
            <a:off x="4761700" y="790600"/>
            <a:ext cx="387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Minor Tasks (45% + </a:t>
            </a:r>
            <a:r>
              <a:rPr b="1" lang="en" sz="16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10% Bonus</a:t>
            </a:r>
            <a:r>
              <a:rPr b="1" lang="en" sz="16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b="1" sz="16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4917625" y="1548850"/>
            <a:ext cx="33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/>
        </p:nvSpPr>
        <p:spPr>
          <a:xfrm>
            <a:off x="4443625" y="1360088"/>
            <a:ext cx="41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Code quality (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10%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5085475" y="1861675"/>
            <a:ext cx="306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Feature Demos (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10%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mfortaa"/>
                <a:ea typeface="Comfortaa"/>
                <a:cs typeface="Comfortaa"/>
                <a:sym typeface="Comfortaa"/>
              </a:rPr>
              <a:t>deployment</a:t>
            </a:r>
            <a:endParaRPr i="1"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mfortaa"/>
                <a:ea typeface="Comfortaa"/>
                <a:cs typeface="Comfortaa"/>
                <a:sym typeface="Comfortaa"/>
              </a:rPr>
              <a:t>uploadPhoto &amp; passwordReset</a:t>
            </a:r>
            <a:endParaRPr i="1"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mfortaa"/>
                <a:ea typeface="Comfortaa"/>
                <a:cs typeface="Comfortaa"/>
                <a:sym typeface="Comfortaa"/>
              </a:rPr>
              <a:t>packend powers the frontend</a:t>
            </a:r>
            <a:endParaRPr i="1"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3746500" y="309150"/>
            <a:ext cx="3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48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Functions (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29 are old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19 are new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648150" y="1190050"/>
            <a:ext cx="30036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5261350" y="1162325"/>
            <a:ext cx="30036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32"/>
          <p:cNvCxnSpPr/>
          <p:nvPr/>
        </p:nvCxnSpPr>
        <p:spPr>
          <a:xfrm flipH="1" rot="10800000">
            <a:off x="3302000" y="692200"/>
            <a:ext cx="1320900" cy="311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32"/>
          <p:cNvSpPr txBox="1"/>
          <p:nvPr/>
        </p:nvSpPr>
        <p:spPr>
          <a:xfrm>
            <a:off x="463550" y="1336100"/>
            <a:ext cx="3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AC987"/>
                </a:solidFill>
                <a:latin typeface="Comfortaa"/>
                <a:ea typeface="Comfortaa"/>
                <a:cs typeface="Comfortaa"/>
                <a:sym typeface="Comfortaa"/>
              </a:rPr>
              <a:t>Hash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your tokens &amp; passwords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64225" y="1791575"/>
            <a:ext cx="44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Send </a:t>
            </a:r>
            <a:r>
              <a:rPr b="1" lang="en">
                <a:solidFill>
                  <a:srgbClr val="8A68C8"/>
                </a:solidFill>
                <a:latin typeface="Comfortaa"/>
                <a:ea typeface="Comfortaa"/>
                <a:cs typeface="Comfortaa"/>
                <a:sym typeface="Comfortaa"/>
              </a:rPr>
              <a:t>tokens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 the</a:t>
            </a:r>
            <a:r>
              <a:rPr b="1" lang="en">
                <a:solidFill>
                  <a:srgbClr val="8A68C8"/>
                </a:solidFill>
                <a:latin typeface="Comfortaa"/>
                <a:ea typeface="Comfortaa"/>
                <a:cs typeface="Comfortaa"/>
                <a:sym typeface="Comfortaa"/>
              </a:rPr>
              <a:t> header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instead of</a:t>
            </a:r>
            <a:r>
              <a:rPr b="1" lang="en">
                <a:solidFill>
                  <a:srgbClr val="8A68C8"/>
                </a:solidFill>
                <a:latin typeface="Comfortaa"/>
                <a:ea typeface="Comfortaa"/>
                <a:cs typeface="Comfortaa"/>
                <a:sym typeface="Comfortaa"/>
              </a:rPr>
              <a:t> body</a:t>
            </a:r>
            <a:endParaRPr b="1" i="1">
              <a:solidFill>
                <a:srgbClr val="8A68C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427213" y="2247038"/>
            <a:ext cx="369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Throw </a:t>
            </a:r>
            <a:r>
              <a:rPr b="1" lang="en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HTTP Errors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instead of returning an </a:t>
            </a:r>
            <a:r>
              <a:rPr b="1" lang="en">
                <a:solidFill>
                  <a:srgbClr val="FF00FF"/>
                </a:solidFill>
                <a:latin typeface="Comfortaa"/>
                <a:ea typeface="Comfortaa"/>
                <a:cs typeface="Comfortaa"/>
                <a:sym typeface="Comfortaa"/>
              </a:rPr>
              <a:t>error object</a:t>
            </a:r>
            <a:endParaRPr b="1">
              <a:solidFill>
                <a:srgbClr val="FF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427225" y="2913425"/>
            <a:ext cx="3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Write new </a:t>
            </a:r>
            <a:r>
              <a:rPr b="1" lang="en">
                <a:solidFill>
                  <a:srgbClr val="FF635D"/>
                </a:solidFill>
                <a:latin typeface="Comfortaa"/>
                <a:ea typeface="Comfortaa"/>
                <a:cs typeface="Comfortaa"/>
                <a:sym typeface="Comfortaa"/>
              </a:rPr>
              <a:t>HTTP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Tests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454475" y="3364413"/>
            <a:ext cx="3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Implement new </a:t>
            </a:r>
            <a:r>
              <a:rPr b="1" lang="en">
                <a:solidFill>
                  <a:srgbClr val="FFDC00"/>
                </a:solidFill>
                <a:latin typeface="Comfortaa"/>
                <a:ea typeface="Comfortaa"/>
                <a:cs typeface="Comfortaa"/>
                <a:sym typeface="Comfortaa"/>
              </a:rPr>
              <a:t>functions</a:t>
            </a:r>
            <a:endParaRPr b="1">
              <a:solidFill>
                <a:srgbClr val="FFDC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5085475" y="2824950"/>
            <a:ext cx="306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Git &amp; Project Management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(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10%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4809925" y="3389825"/>
            <a:ext cx="350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Requirements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Documentation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(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15%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4725025" y="3970300"/>
            <a:ext cx="378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Fully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TypeScripted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Code (+10% bonus)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/>
        </p:nvSpPr>
        <p:spPr>
          <a:xfrm>
            <a:off x="311700" y="918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Iteration 2</a:t>
            </a: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Tasks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427225" y="790600"/>
            <a:ext cx="350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Major Tasks (50%)</a:t>
            </a:r>
            <a:endParaRPr b="1" sz="1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06" name="Google Shape;206;p33"/>
          <p:cNvCxnSpPr/>
          <p:nvPr/>
        </p:nvCxnSpPr>
        <p:spPr>
          <a:xfrm>
            <a:off x="4443625" y="1221700"/>
            <a:ext cx="0" cy="35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33"/>
          <p:cNvSpPr txBox="1"/>
          <p:nvPr/>
        </p:nvSpPr>
        <p:spPr>
          <a:xfrm>
            <a:off x="5585350" y="790600"/>
            <a:ext cx="235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Minor Tasks (50%)</a:t>
            </a:r>
            <a:endParaRPr b="1" sz="16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917625" y="1548850"/>
            <a:ext cx="33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4443625" y="1360088"/>
            <a:ext cx="41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Code quality (30%)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5085475" y="1793300"/>
            <a:ext cx="30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Git Practices (20%)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3746500" y="309150"/>
            <a:ext cx="3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29 Functions (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11 are old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18 are new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27225" y="2144775"/>
            <a:ext cx="3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Write new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HTTP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Tests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445388" y="2904500"/>
            <a:ext cx="3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Write the API (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server.ts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463550" y="1336100"/>
            <a:ext cx="3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TypeScript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your project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648150" y="1190050"/>
            <a:ext cx="30036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/>
          <p:nvPr/>
        </p:nvSpPr>
        <p:spPr>
          <a:xfrm>
            <a:off x="5261350" y="1162325"/>
            <a:ext cx="30036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287775" y="1740438"/>
            <a:ext cx="40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Setup </a:t>
            </a:r>
            <a:r>
              <a:rPr b="1"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Continuous Integration </a:t>
            </a:r>
            <a:r>
              <a:rPr b="1" i="1"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(pipeline)</a:t>
            </a:r>
            <a:endParaRPr b="1" i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481713" y="3337700"/>
            <a:ext cx="3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Setup </a:t>
            </a:r>
            <a:r>
              <a:rPr b="1" lang="en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persistence</a:t>
            </a:r>
            <a:endParaRPr b="1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481713" y="3770900"/>
            <a:ext cx="3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Power the </a:t>
            </a: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frontend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481713" y="4204100"/>
            <a:ext cx="3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Linting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your code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481725" y="2500963"/>
            <a:ext cx="3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Implement new </a:t>
            </a:r>
            <a:r>
              <a:rPr b="1"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functions</a:t>
            </a:r>
            <a:endParaRPr b="1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22" name="Google Shape;222;p33"/>
          <p:cNvCxnSpPr/>
          <p:nvPr/>
        </p:nvCxnSpPr>
        <p:spPr>
          <a:xfrm flipH="1" rot="10800000">
            <a:off x="3302000" y="692200"/>
            <a:ext cx="1320900" cy="311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588" y="152400"/>
            <a:ext cx="561883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363" y="498175"/>
            <a:ext cx="5189275" cy="24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559" y="3420500"/>
            <a:ext cx="3588875" cy="8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Coverage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Making sure all our code is tested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 txBox="1"/>
          <p:nvPr/>
        </p:nvSpPr>
        <p:spPr>
          <a:xfrm>
            <a:off x="645600" y="1320363"/>
            <a:ext cx="785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Code coverage is a </a:t>
            </a:r>
            <a:r>
              <a:rPr b="1" lang="en" sz="15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metric to quantify how much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 of written 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code</a:t>
            </a:r>
            <a:r>
              <a:rPr lang="en" sz="15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has been </a:t>
            </a:r>
            <a:r>
              <a:rPr b="1" lang="en" sz="15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executed during testing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5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7225" y="3050425"/>
            <a:ext cx="39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npm run ts-node-coverage</a:t>
            </a:r>
            <a:endParaRPr>
              <a:highlight>
                <a:schemeClr val="lt2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915834" y="2483300"/>
            <a:ext cx="215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For HTTP programs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(Iteration 3)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5135600" y="3050425"/>
            <a:ext cx="41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npm run jest </a:t>
            </a:r>
            <a:r>
              <a:rPr lang="en">
                <a:highlight>
                  <a:schemeClr val="lt2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--coverage</a:t>
            </a:r>
            <a:endParaRPr>
              <a:highlight>
                <a:schemeClr val="lt2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5879302" y="2495550"/>
            <a:ext cx="262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For regular JS programs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(Labs / Tute Activity)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118600" y="4163575"/>
            <a:ext cx="7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Coverage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contributes towards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10% of Iteration 3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(Code Quality criteria)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Coverage: </a:t>
            </a:r>
            <a:r>
              <a:rPr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The differences?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7"/>
          <p:cNvCxnSpPr/>
          <p:nvPr/>
        </p:nvCxnSpPr>
        <p:spPr>
          <a:xfrm>
            <a:off x="3044588" y="2571750"/>
            <a:ext cx="2402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7"/>
          <p:cNvSpPr txBox="1"/>
          <p:nvPr/>
        </p:nvSpPr>
        <p:spPr>
          <a:xfrm>
            <a:off x="506325" y="710225"/>
            <a:ext cx="742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Not only will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JEST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tell you what tests you passed/failed but it will also tell you how many lines of code are not being run in your tests!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 b="0" l="0" r="57618" t="0"/>
          <a:stretch/>
        </p:blipFill>
        <p:spPr>
          <a:xfrm>
            <a:off x="653601" y="1581150"/>
            <a:ext cx="2098825" cy="22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525" y="1607462"/>
            <a:ext cx="3484176" cy="21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8024"/>
            <a:ext cx="3040000" cy="37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 rotWithShape="1">
          <a:blip r:embed="rId4">
            <a:alphaModFix/>
          </a:blip>
          <a:srcRect b="40483" l="0" r="0" t="0"/>
          <a:stretch/>
        </p:blipFill>
        <p:spPr>
          <a:xfrm>
            <a:off x="6849510" y="997950"/>
            <a:ext cx="2294490" cy="3566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/>
        </p:nvSpPr>
        <p:spPr>
          <a:xfrm>
            <a:off x="2414850" y="997950"/>
            <a:ext cx="4314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1AC987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Statements</a:t>
            </a:r>
            <a:endParaRPr sz="3500">
              <a:solidFill>
                <a:srgbClr val="1AC987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F61C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Branch</a:t>
            </a:r>
            <a:endParaRPr sz="3500">
              <a:solidFill>
                <a:srgbClr val="3F61C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A91B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Functions</a:t>
            </a:r>
            <a:endParaRPr sz="3500">
              <a:solidFill>
                <a:srgbClr val="FF635D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311700" y="125150"/>
            <a:ext cx="852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Coverage: </a:t>
            </a:r>
            <a:r>
              <a:rPr lang="en" sz="2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The Metrics of Coverage</a:t>
            </a:r>
            <a:endParaRPr sz="2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311700" y="48695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ustom Design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