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  <p:sldMasterId id="2147483675" r:id="rId7"/>
    <p:sldMasterId id="214748367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y="5143500" cx="9144000"/>
  <p:notesSz cx="6858000" cy="9144000"/>
  <p:embeddedFontLst>
    <p:embeddedFont>
      <p:font typeface="Source Code Pro"/>
      <p:regular r:id="rId30"/>
      <p:bold r:id="rId31"/>
      <p:italic r:id="rId32"/>
      <p:boldItalic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FB6E09-1575-40FC-934F-5067C40FCB3C}">
  <a:tblStyle styleId="{8DFB6E09-1575-40FC-934F-5067C40FCB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2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1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4.xml"/><Relationship Id="rId35" Type="http://schemas.openxmlformats.org/officeDocument/2006/relationships/font" Target="fonts/Comfortaa-bold.fntdata"/><Relationship Id="rId12" Type="http://schemas.openxmlformats.org/officeDocument/2006/relationships/slide" Target="slides/slide3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010d0b9c6_2_40:notes"/>
          <p:cNvSpPr txBox="1"/>
          <p:nvPr>
            <p:ph idx="1" type="body"/>
          </p:nvPr>
        </p:nvSpPr>
        <p:spPr>
          <a:xfrm>
            <a:off x="685802" y="4400555"/>
            <a:ext cx="5486410" cy="3600455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3010d0b9c6_2_40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2915c17c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2915c17c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01454d56c_0_6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01454d56c_0_6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2915c17c3_0_22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52915c17c3_0_2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2915c17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2915c17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2915c17c3_0_47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52915c17c3_0_47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2915c17c3_0_58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52915c17c3_0_58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2915c17c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2915c17c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2915c17c3_0_86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52915c17c3_0_86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915c17c3_0_92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52915c17c3_0_9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2915c17c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52915c17c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010d0b9c6_2_81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3010d0b9c6_2_81:notes"/>
          <p:cNvSpPr txBox="1"/>
          <p:nvPr>
            <p:ph idx="1" type="body"/>
          </p:nvPr>
        </p:nvSpPr>
        <p:spPr>
          <a:xfrm>
            <a:off x="685802" y="4400555"/>
            <a:ext cx="5486410" cy="3600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0" name="Google Shape;170;g13010d0b9c6_2_81:notes"/>
          <p:cNvSpPr txBox="1"/>
          <p:nvPr>
            <p:ph idx="12" type="sldNum"/>
          </p:nvPr>
        </p:nvSpPr>
        <p:spPr>
          <a:xfrm>
            <a:off x="3884620" y="8685225"/>
            <a:ext cx="2971805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6706378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6706378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10d0b9c6_2_122:notes"/>
          <p:cNvSpPr txBox="1"/>
          <p:nvPr>
            <p:ph idx="1" type="body"/>
          </p:nvPr>
        </p:nvSpPr>
        <p:spPr>
          <a:xfrm>
            <a:off x="685802" y="4400555"/>
            <a:ext cx="5486410" cy="3600455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3010d0b9c6_2_122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0b7fa2a58_0_49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30b7fa2a58_0_49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670637811_1_17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5670637811_1_17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2df7bb0f8_0_1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52df7bb0f8_0_1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2915c17c3_0_10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52915c17c3_0_10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2915c17c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2915c17c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2915c17c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2915c17c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635519">
            <a:off x="325523" y="-561292"/>
            <a:ext cx="5817112" cy="62660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7507675" y="0"/>
            <a:ext cx="163769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363" y="3946195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1" y="1"/>
            <a:ext cx="4157663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999759">
            <a:off x="969051" y="-459458"/>
            <a:ext cx="3851281" cy="525174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307800" y="259200"/>
            <a:ext cx="3609173" cy="37171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198500" y="37584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4157663" y="-1"/>
            <a:ext cx="4997700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53" y="3990439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137694">
            <a:off x="217711" y="545287"/>
            <a:ext cx="4516169" cy="61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307800" y="1968300"/>
            <a:ext cx="4683466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5088600" y="-1"/>
            <a:ext cx="4055400" cy="5143501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73" y="39484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1"/>
            <a:ext cx="9143999" cy="3750468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597677">
            <a:off x="1761567" y="-749666"/>
            <a:ext cx="5912111" cy="698109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307800" y="2408400"/>
            <a:ext cx="8451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5010" y="-334942"/>
            <a:ext cx="5343666" cy="5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/>
          <p:nvPr/>
        </p:nvSpPr>
        <p:spPr>
          <a:xfrm>
            <a:off x="7507675" y="0"/>
            <a:ext cx="163769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930" y="391500"/>
            <a:ext cx="891000" cy="9301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5055394" y="1"/>
            <a:ext cx="4089970" cy="3761813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130000" y="0"/>
            <a:ext cx="4015364" cy="37618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53900" y="38772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/>
          <p:nvPr>
            <p:ph idx="2" type="pic"/>
          </p:nvPr>
        </p:nvSpPr>
        <p:spPr>
          <a:xfrm>
            <a:off x="-1" y="3413"/>
            <a:ext cx="5055394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2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1" name="Google Shape;151;p2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None/>
              <a:defRPr b="0" i="0" sz="8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﻿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/>
          <p:nvPr/>
        </p:nvSpPr>
        <p:spPr>
          <a:xfrm rot="5400000">
            <a:off x="6265272" y="2264774"/>
            <a:ext cx="5143502" cy="61395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97" name="Google Shape;97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0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/>
          <p:nvPr/>
        </p:nvSpPr>
        <p:spPr>
          <a:xfrm rot="5400000">
            <a:off x="4279717" y="279218"/>
            <a:ext cx="584564" cy="9144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132" name="Google Shape;132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0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illiam.huynh3@unsw.edu.au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157675" y="-21176"/>
            <a:ext cx="49863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800"/>
              <a:t>COMP1531 | </a:t>
            </a:r>
            <a:r>
              <a:rPr lang="en" sz="2800">
                <a:solidFill>
                  <a:schemeClr val="accent4"/>
                </a:solidFill>
              </a:rPr>
              <a:t>T</a:t>
            </a:r>
            <a:r>
              <a:rPr lang="en" sz="2800">
                <a:solidFill>
                  <a:schemeClr val="accent4"/>
                </a:solidFill>
              </a:rPr>
              <a:t>09B </a:t>
            </a:r>
            <a:r>
              <a:rPr lang="en" sz="2800"/>
              <a:t>/ </a:t>
            </a:r>
            <a:r>
              <a:rPr lang="en" sz="2800">
                <a:solidFill>
                  <a:schemeClr val="accent3"/>
                </a:solidFill>
              </a:rPr>
              <a:t>H17B</a:t>
            </a:r>
            <a:br>
              <a:rPr lang="en" sz="5300"/>
            </a:br>
            <a:r>
              <a:rPr lang="en" sz="5300"/>
              <a:t>	</a:t>
            </a:r>
            <a:r>
              <a:rPr lang="en" sz="5100"/>
              <a:t>Week 1</a:t>
            </a:r>
            <a:endParaRPr sz="8000"/>
          </a:p>
        </p:txBody>
      </p:sp>
      <p:sp>
        <p:nvSpPr>
          <p:cNvPr id="165" name="Google Shape;165;p30"/>
          <p:cNvSpPr txBox="1"/>
          <p:nvPr/>
        </p:nvSpPr>
        <p:spPr>
          <a:xfrm>
            <a:off x="4621350" y="1812125"/>
            <a:ext cx="42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william.huynh3@unsw.edu.au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Javascript vs memes - DEV Community" id="166" name="Google Shape;1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6696" y="2427725"/>
            <a:ext cx="2935624" cy="26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/>
        </p:nvSpPr>
        <p:spPr>
          <a:xfrm>
            <a:off x="311700" y="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🧠 </a:t>
            </a:r>
            <a:r>
              <a:rPr b="1" lang="en" sz="22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Tutorial Activities - </a:t>
            </a:r>
            <a:r>
              <a:rPr lang="en" sz="22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Getting Started</a:t>
            </a:r>
            <a:endParaRPr sz="22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311700" y="6681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 rotWithShape="1">
          <a:blip r:embed="rId3">
            <a:alphaModFix/>
          </a:blip>
          <a:srcRect b="48135" l="0" r="61706" t="0"/>
          <a:stretch/>
        </p:blipFill>
        <p:spPr>
          <a:xfrm>
            <a:off x="1692600" y="833438"/>
            <a:ext cx="5758800" cy="14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 rotWithShape="1">
          <a:blip r:embed="rId4">
            <a:alphaModFix/>
          </a:blip>
          <a:srcRect b="26443" l="0" r="0" t="0"/>
          <a:stretch/>
        </p:blipFill>
        <p:spPr>
          <a:xfrm>
            <a:off x="2441250" y="2279475"/>
            <a:ext cx="4261499" cy="22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73324" cy="456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0"/>
          <p:cNvSpPr txBox="1"/>
          <p:nvPr/>
        </p:nvSpPr>
        <p:spPr>
          <a:xfrm>
            <a:off x="3773325" y="1694425"/>
            <a:ext cx="537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How can we convert this </a:t>
            </a:r>
            <a:r>
              <a:rPr b="1" lang="en" sz="1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code to </a:t>
            </a:r>
            <a:r>
              <a:rPr b="1" lang="en" sz="16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JavaScript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Create a new file called </a:t>
            </a:r>
            <a:r>
              <a:rPr lang="en" sz="2400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welcome.js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4146575" y="119225"/>
            <a:ext cx="470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Take a look at </a:t>
            </a:r>
            <a:r>
              <a:rPr lang="en" sz="2400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welcome.c</a:t>
            </a:r>
            <a:endParaRPr sz="2400">
              <a:solidFill>
                <a:schemeClr val="accent4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3895950" y="3299700"/>
            <a:ext cx="537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To run the program: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node </a:t>
            </a:r>
            <a:r>
              <a:rPr lang="en" sz="2400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welcome.js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73324" cy="456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723" y="0"/>
            <a:ext cx="4530276" cy="4566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41"/>
          <p:cNvCxnSpPr/>
          <p:nvPr/>
        </p:nvCxnSpPr>
        <p:spPr>
          <a:xfrm>
            <a:off x="1519450" y="1598950"/>
            <a:ext cx="3070200" cy="158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1"/>
          <p:cNvCxnSpPr>
            <a:endCxn id="258" idx="1"/>
          </p:cNvCxnSpPr>
          <p:nvPr/>
        </p:nvCxnSpPr>
        <p:spPr>
          <a:xfrm>
            <a:off x="3513623" y="2279575"/>
            <a:ext cx="1100100" cy="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1"/>
          <p:cNvCxnSpPr/>
          <p:nvPr/>
        </p:nvCxnSpPr>
        <p:spPr>
          <a:xfrm>
            <a:off x="2389875" y="2461475"/>
            <a:ext cx="2231400" cy="150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41"/>
          <p:cNvCxnSpPr/>
          <p:nvPr/>
        </p:nvCxnSpPr>
        <p:spPr>
          <a:xfrm>
            <a:off x="3466075" y="2809650"/>
            <a:ext cx="1139400" cy="150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1"/>
          <p:cNvCxnSpPr/>
          <p:nvPr/>
        </p:nvCxnSpPr>
        <p:spPr>
          <a:xfrm>
            <a:off x="3473975" y="2912525"/>
            <a:ext cx="0" cy="1139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4572000" y="3239000"/>
            <a:ext cx="0" cy="1139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3481900" y="3466450"/>
            <a:ext cx="1076100" cy="269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✅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To summarise!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2"/>
          <p:cNvSpPr txBox="1"/>
          <p:nvPr/>
        </p:nvSpPr>
        <p:spPr>
          <a:xfrm>
            <a:off x="688575" y="1179575"/>
            <a:ext cx="70665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onst</a:t>
            </a:r>
            <a:r>
              <a:rPr lang="en"/>
              <a:t> 	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—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&gt; 	For variables that will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not change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(immutable)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		—&gt; 	For variables that will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change 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(mutable)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Always use </a:t>
            </a:r>
            <a:r>
              <a:rPr b="1" lang="en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unless you need </a:t>
            </a:r>
            <a:r>
              <a:rPr b="1" lang="en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endParaRPr b="1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—&gt; 	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Never use this !!!</a:t>
            </a:r>
            <a:endParaRPr b="1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—&gt; 	Doesn’t automatically add </a:t>
            </a:r>
            <a:r>
              <a:rPr b="1" lang="en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‘\n’</a:t>
            </a:r>
            <a:endParaRPr b="1">
              <a:solidFill>
                <a:schemeClr val="accent4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console.log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—&gt; 	Automatically adds </a:t>
            </a:r>
            <a:r>
              <a:rPr b="1" lang="en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‘\n’</a:t>
            </a:r>
            <a:endParaRPr b="1">
              <a:solidFill>
                <a:schemeClr val="accent4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✍️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Time to write some JavaScript!</a:t>
            </a:r>
            <a:endParaRPr b="1" sz="26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43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 txBox="1"/>
          <p:nvPr/>
        </p:nvSpPr>
        <p:spPr>
          <a:xfrm>
            <a:off x="601525" y="1403175"/>
            <a:ext cx="72879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Create a new file called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/>
              <a:t> </a:t>
            </a:r>
            <a:r>
              <a:rPr b="1" lang="en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shopping.js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an array of some </a:t>
            </a:r>
            <a:r>
              <a:rPr b="1" lang="en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grocery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items!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Find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as many ways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of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looping through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the array as possible!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(Hint: </a:t>
            </a:r>
            <a:r>
              <a:rPr i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there's</a:t>
            </a:r>
            <a:r>
              <a:rPr i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at least 3 ways of looping </a:t>
            </a:r>
            <a:r>
              <a:rPr i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through</a:t>
            </a:r>
            <a:r>
              <a:rPr i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an array. Try to find them all!)</a:t>
            </a:r>
            <a:endParaRPr i="1"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87076" cy="455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4"/>
          <p:cNvCxnSpPr/>
          <p:nvPr/>
        </p:nvCxnSpPr>
        <p:spPr>
          <a:xfrm rot="10800000">
            <a:off x="4035950" y="1622700"/>
            <a:ext cx="5775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44"/>
          <p:cNvSpPr txBox="1"/>
          <p:nvPr/>
        </p:nvSpPr>
        <p:spPr>
          <a:xfrm>
            <a:off x="4763825" y="1422600"/>
            <a:ext cx="3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Uses integer based index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87" name="Google Shape;287;p44"/>
          <p:cNvCxnSpPr/>
          <p:nvPr/>
        </p:nvCxnSpPr>
        <p:spPr>
          <a:xfrm rot="10800000">
            <a:off x="2896375" y="2882925"/>
            <a:ext cx="1768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44"/>
          <p:cNvSpPr txBox="1"/>
          <p:nvPr/>
        </p:nvSpPr>
        <p:spPr>
          <a:xfrm>
            <a:off x="4700500" y="2682825"/>
            <a:ext cx="44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Uses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integer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based index 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(but less disgusting)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89" name="Google Shape;289;p44"/>
          <p:cNvCxnSpPr/>
          <p:nvPr/>
        </p:nvCxnSpPr>
        <p:spPr>
          <a:xfrm rot="10800000">
            <a:off x="3301900" y="4143150"/>
            <a:ext cx="13353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44"/>
          <p:cNvSpPr txBox="1"/>
          <p:nvPr/>
        </p:nvSpPr>
        <p:spPr>
          <a:xfrm>
            <a:off x="4700500" y="3835350"/>
            <a:ext cx="4443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best way to do loops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For each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element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 the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shoppingList</a:t>
            </a:r>
            <a:endParaRPr b="1">
              <a:solidFill>
                <a:schemeClr val="accent4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✅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To summarise!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5"/>
          <p:cNvSpPr txBox="1"/>
          <p:nvPr/>
        </p:nvSpPr>
        <p:spPr>
          <a:xfrm>
            <a:off x="341125" y="1019250"/>
            <a:ext cx="70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 declare arrays like so: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75" y="1419450"/>
            <a:ext cx="2459075" cy="5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 txBox="1"/>
          <p:nvPr/>
        </p:nvSpPr>
        <p:spPr>
          <a:xfrm>
            <a:off x="341125" y="2658925"/>
            <a:ext cx="376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Always use </a:t>
            </a:r>
            <a:r>
              <a:rPr b="1" lang="en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for…of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loops !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(Unless you really need an index loop)</a:t>
            </a:r>
            <a:endParaRPr i="1"/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700" y="3015850"/>
            <a:ext cx="2966238" cy="10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5"/>
          <p:cNvPicPr preferRelativeResize="0"/>
          <p:nvPr/>
        </p:nvPicPr>
        <p:blipFill rotWithShape="1">
          <a:blip r:embed="rId5">
            <a:alphaModFix/>
          </a:blip>
          <a:srcRect b="0" l="0" r="50519" t="0"/>
          <a:stretch/>
        </p:blipFill>
        <p:spPr>
          <a:xfrm>
            <a:off x="4298675" y="2015100"/>
            <a:ext cx="995025" cy="201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3700" y="2015100"/>
            <a:ext cx="3764700" cy="10056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5"/>
          <p:cNvCxnSpPr/>
          <p:nvPr/>
        </p:nvCxnSpPr>
        <p:spPr>
          <a:xfrm>
            <a:off x="5296700" y="3020575"/>
            <a:ext cx="29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/>
        </p:nvSpPr>
        <p:spPr>
          <a:xfrm>
            <a:off x="3828725" y="2075438"/>
            <a:ext cx="537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How can we convert this </a:t>
            </a:r>
            <a:r>
              <a:rPr b="1" lang="en" sz="1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code to </a:t>
            </a:r>
            <a:r>
              <a:rPr b="1" lang="en" sz="16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JavaScript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a new file called </a:t>
            </a:r>
            <a:r>
              <a:rPr lang="en" sz="2400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cube.js 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363"/>
            <a:ext cx="3923275" cy="39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6"/>
          <p:cNvSpPr txBox="1"/>
          <p:nvPr/>
        </p:nvSpPr>
        <p:spPr>
          <a:xfrm>
            <a:off x="4146575" y="119225"/>
            <a:ext cx="470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Take a look at </a:t>
            </a:r>
            <a:r>
              <a:rPr lang="en" sz="2400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cube</a:t>
            </a:r>
            <a:r>
              <a:rPr lang="en" sz="2400">
                <a:solidFill>
                  <a:schemeClr val="accent4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.c</a:t>
            </a:r>
            <a:endParaRPr sz="2400">
              <a:solidFill>
                <a:schemeClr val="accent4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363"/>
            <a:ext cx="3923275" cy="39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075" y="1222663"/>
            <a:ext cx="4915925" cy="21366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47"/>
          <p:cNvCxnSpPr/>
          <p:nvPr/>
        </p:nvCxnSpPr>
        <p:spPr>
          <a:xfrm flipH="1" rot="10800000">
            <a:off x="3521450" y="1614875"/>
            <a:ext cx="862500" cy="2231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7"/>
          <p:cNvCxnSpPr/>
          <p:nvPr/>
        </p:nvCxnSpPr>
        <p:spPr>
          <a:xfrm>
            <a:off x="2033800" y="2366525"/>
            <a:ext cx="2310600" cy="39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47"/>
          <p:cNvCxnSpPr/>
          <p:nvPr/>
        </p:nvCxnSpPr>
        <p:spPr>
          <a:xfrm>
            <a:off x="2943800" y="2603925"/>
            <a:ext cx="1377000" cy="47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7"/>
          <p:cNvCxnSpPr/>
          <p:nvPr/>
        </p:nvCxnSpPr>
        <p:spPr>
          <a:xfrm>
            <a:off x="3845900" y="2801750"/>
            <a:ext cx="546000" cy="387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7"/>
          <p:cNvCxnSpPr/>
          <p:nvPr/>
        </p:nvCxnSpPr>
        <p:spPr>
          <a:xfrm flipH="1" rot="10800000">
            <a:off x="2207875" y="3830400"/>
            <a:ext cx="1321500" cy="39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7"/>
          <p:cNvCxnSpPr/>
          <p:nvPr/>
        </p:nvCxnSpPr>
        <p:spPr>
          <a:xfrm flipH="1">
            <a:off x="1828200" y="617725"/>
            <a:ext cx="2381700" cy="95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47"/>
          <p:cNvSpPr txBox="1"/>
          <p:nvPr/>
        </p:nvSpPr>
        <p:spPr>
          <a:xfrm>
            <a:off x="4209900" y="372450"/>
            <a:ext cx="4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 don’t have function declarations in JavaScript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✅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To summarise!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48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8"/>
          <p:cNvSpPr txBox="1"/>
          <p:nvPr/>
        </p:nvSpPr>
        <p:spPr>
          <a:xfrm>
            <a:off x="688575" y="1179575"/>
            <a:ext cx="7066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/>
              <a:t>	 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—&gt; 	The keyword we use to implement functions in JavaScript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4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main (void)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—&gt; There are no main functions in JavaScript !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50" y="1593625"/>
            <a:ext cx="3321550" cy="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50" y="3356900"/>
            <a:ext cx="2138505" cy="110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48"/>
          <p:cNvCxnSpPr/>
          <p:nvPr/>
        </p:nvCxnSpPr>
        <p:spPr>
          <a:xfrm>
            <a:off x="3212850" y="3782975"/>
            <a:ext cx="24453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4" name="Google Shape;33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5400" y="3229050"/>
            <a:ext cx="2554325" cy="121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48"/>
          <p:cNvCxnSpPr/>
          <p:nvPr/>
        </p:nvCxnSpPr>
        <p:spPr>
          <a:xfrm>
            <a:off x="831000" y="2683050"/>
            <a:ext cx="1535100" cy="546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8"/>
          <p:cNvCxnSpPr/>
          <p:nvPr/>
        </p:nvCxnSpPr>
        <p:spPr>
          <a:xfrm flipH="1" rot="10800000">
            <a:off x="783525" y="2675225"/>
            <a:ext cx="1606200" cy="53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Learning objectives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603775" y="955500"/>
            <a:ext cx="7659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Getting to know your 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groups 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+ group activity !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Going from </a:t>
            </a:r>
            <a:r>
              <a:rPr b="1"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 </a:t>
            </a: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</a:t>
            </a:r>
            <a:r>
              <a:rPr b="1"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JavaScript</a:t>
            </a:r>
            <a:endParaRPr b="1"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(printing, variables, arrays, loops, functions)</a:t>
            </a:r>
            <a:endParaRPr i="1"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>
                <a:latin typeface="Comfortaa"/>
                <a:ea typeface="Comfortaa"/>
                <a:cs typeface="Comfortaa"/>
                <a:sym typeface="Comfortaa"/>
              </a:rPr>
            </a:b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Quick Admin stuff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🧪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Labs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2" name="Google Shape;342;p49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9"/>
          <p:cNvSpPr txBox="1"/>
          <p:nvPr/>
        </p:nvSpPr>
        <p:spPr>
          <a:xfrm>
            <a:off x="558275" y="1146300"/>
            <a:ext cx="7979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Our lab assistant is </a:t>
            </a: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Cam </a:t>
            </a:r>
            <a:r>
              <a:rPr i="1" lang="en" sz="1700">
                <a:latin typeface="Comfortaa"/>
                <a:ea typeface="Comfortaa"/>
                <a:cs typeface="Comfortaa"/>
                <a:sym typeface="Comfortaa"/>
              </a:rPr>
              <a:t>(please say hi!)</a:t>
            </a:r>
            <a:endParaRPr i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Will be 2 hours time where 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you can work on the </a:t>
            </a:r>
            <a:r>
              <a:rPr b="1" lang="en" sz="17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labs</a:t>
            </a:r>
            <a:endParaRPr b="1" sz="17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Later in the term, will be used for </a:t>
            </a:r>
            <a:r>
              <a:rPr b="1" lang="en" sz="17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project check-ins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en" sz="17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project help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 !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Lab attendance is not mandatory, </a:t>
            </a:r>
            <a:r>
              <a:rPr b="1" lang="en" sz="17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unless 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there is a </a:t>
            </a:r>
            <a:r>
              <a:rPr b="1" lang="en" sz="17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project check-in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 planned for that lab </a:t>
            </a:r>
            <a:r>
              <a:rPr i="1" lang="en" sz="1700">
                <a:latin typeface="Comfortaa"/>
                <a:ea typeface="Comfortaa"/>
                <a:cs typeface="Comfortaa"/>
                <a:sym typeface="Comfortaa"/>
              </a:rPr>
              <a:t>(will be announced)</a:t>
            </a:r>
            <a:endParaRPr i="1" sz="1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/>
        </p:nvSpPr>
        <p:spPr>
          <a:xfrm>
            <a:off x="311700" y="1439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🏡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Admin: 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How the course works</a:t>
            </a:r>
            <a:endParaRPr i="1" sz="3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311700" y="8120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/>
        </p:nvSpPr>
        <p:spPr>
          <a:xfrm>
            <a:off x="369875" y="1111350"/>
            <a:ext cx="85719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Lectures                      </a:t>
            </a: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   </a:t>
            </a: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-&gt; </a:t>
            </a:r>
            <a:r>
              <a:rPr lang="en" sz="2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Youtube</a:t>
            </a:r>
            <a:endParaRPr sz="2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Help Sessions            </a:t>
            </a: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   </a:t>
            </a: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-&gt; </a:t>
            </a:r>
            <a:r>
              <a:rPr lang="en" sz="28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Teams</a:t>
            </a:r>
            <a:endParaRPr sz="28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Group Assignment   </a:t>
            </a: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    </a:t>
            </a: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-&gt; </a:t>
            </a:r>
            <a:r>
              <a:rPr lang="en" sz="28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Teams</a:t>
            </a:r>
            <a:endParaRPr sz="28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Labs &amp; Project           </a:t>
            </a: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   </a:t>
            </a: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-&gt; </a:t>
            </a:r>
            <a:r>
              <a:rPr lang="en" sz="28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Gitlab</a:t>
            </a:r>
            <a:endParaRPr sz="28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Forum                         </a:t>
            </a: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   </a:t>
            </a: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-&gt; </a:t>
            </a:r>
            <a:r>
              <a:rPr lang="en" sz="28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Ed</a:t>
            </a:r>
            <a:endParaRPr sz="28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All of the above -&gt; </a:t>
            </a:r>
            <a:r>
              <a:rPr b="1" lang="en" sz="2800"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WebCMS</a:t>
            </a:r>
            <a:endParaRPr b="1" sz="2800">
              <a:highlight>
                <a:srgbClr val="FFFF00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311700" y="1439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🏡</a:t>
            </a:r>
            <a:r>
              <a:rPr b="1" lang="en" sz="29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Admin: </a:t>
            </a:r>
            <a:r>
              <a:rPr lang="en" sz="29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Attendance &amp; Participation</a:t>
            </a:r>
            <a:endParaRPr i="1" sz="29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33"/>
          <p:cNvSpPr/>
          <p:nvPr/>
        </p:nvSpPr>
        <p:spPr>
          <a:xfrm>
            <a:off x="311700" y="8120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/>
        </p:nvSpPr>
        <p:spPr>
          <a:xfrm>
            <a:off x="377800" y="1222150"/>
            <a:ext cx="86196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Tutorial Attendance recorded starting </a:t>
            </a:r>
            <a:r>
              <a:rPr lang="en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Week 2</a:t>
            </a:r>
            <a:endParaRPr sz="2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chemeClr val="accent6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Tutorial participation</a:t>
            </a:r>
            <a:r>
              <a:rPr b="1" lang="en" sz="1950">
                <a:solidFill>
                  <a:schemeClr val="accent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b="1" lang="en" sz="1950">
                <a:solidFill>
                  <a:schemeClr val="accent6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attendance</a:t>
            </a:r>
            <a:r>
              <a:rPr b="1" lang="en" sz="1950">
                <a:solidFill>
                  <a:schemeClr val="accent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contributes to your </a:t>
            </a:r>
            <a:r>
              <a:rPr b="1" lang="en" sz="1950">
                <a:solidFill>
                  <a:schemeClr val="accent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project mark</a:t>
            </a:r>
            <a:endParaRPr b="1" sz="1950">
              <a:solidFill>
                <a:schemeClr val="accent4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50">
              <a:solidFill>
                <a:schemeClr val="accent4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88" name="Google Shape;188;p33"/>
          <p:cNvGraphicFramePr/>
          <p:nvPr/>
        </p:nvGraphicFramePr>
        <p:xfrm>
          <a:off x="952500" y="289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{8DFB6E09-1575-40FC-934F-5067C40FCB3C}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Low Attendance</a:t>
                      </a:r>
                      <a:endParaRPr b="1">
                        <a:solidFill>
                          <a:schemeClr val="accen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Scaling Down</a:t>
                      </a:r>
                      <a:endParaRPr b="1">
                        <a:solidFill>
                          <a:schemeClr val="accen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Regular Attendance</a:t>
                      </a:r>
                      <a:endParaRPr b="1">
                        <a:solidFill>
                          <a:schemeClr val="accent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 Scaling</a:t>
                      </a:r>
                      <a:endParaRPr b="1">
                        <a:solidFill>
                          <a:schemeClr val="accent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Great</a:t>
                      </a:r>
                      <a:r>
                        <a:rPr b="1" lang="en">
                          <a:solidFill>
                            <a:schemeClr val="accent4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Attendance + Participation</a:t>
                      </a:r>
                      <a:endParaRPr b="1">
                        <a:solidFill>
                          <a:schemeClr val="accent4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Scaling Up</a:t>
                      </a:r>
                      <a:endParaRPr b="1">
                        <a:solidFill>
                          <a:schemeClr val="accent4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👨‍👩‍👧‍👦</a:t>
            </a:r>
            <a:r>
              <a:rPr b="1" lang="en" sz="3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T09B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Teams 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3711375" y="4052700"/>
            <a:ext cx="53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Groups will be finalised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Friday night, 16th September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4379125" y="1035100"/>
            <a:ext cx="3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Get to know your Team!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4379125" y="1651100"/>
            <a:ext cx="45420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👋 Introduce yourselves !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📲 Exchange contact details + comms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(Discord, Facebook, MS Teams, etc…)</a:t>
            </a:r>
            <a:endParaRPr i="1"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💯 Set your expectations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</a:t>
            </a:r>
            <a:r>
              <a:rPr i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(HD / D / C / P)</a:t>
            </a:r>
            <a:endParaRPr i="1" sz="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8600"/>
            <a:ext cx="3406575" cy="32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👨‍👩‍👧‍👦</a:t>
            </a:r>
            <a:r>
              <a:rPr b="1" lang="en" sz="3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H17</a:t>
            </a:r>
            <a:r>
              <a:rPr b="1" lang="en" sz="3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Teams 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 txBox="1"/>
          <p:nvPr/>
        </p:nvSpPr>
        <p:spPr>
          <a:xfrm>
            <a:off x="3711375" y="4052700"/>
            <a:ext cx="53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Groups will be finalised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Friday night, 16th September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4379125" y="1035100"/>
            <a:ext cx="3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Get to know your Team!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4379125" y="1651100"/>
            <a:ext cx="45420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👋 Introduce yourselves !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📲 Exchange contact details + comms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(Discord, Facebook, MS Teams, etc…)</a:t>
            </a:r>
            <a:endParaRPr i="1"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💯 Set your expectations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</a:t>
            </a:r>
            <a:r>
              <a:rPr i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(HD / D / C / P)</a:t>
            </a:r>
            <a:endParaRPr i="1" sz="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8600"/>
            <a:ext cx="2894973" cy="33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👨‍👩‍👧‍👦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Team Problem Solving 🧠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6"/>
          <p:cNvSpPr txBox="1"/>
          <p:nvPr/>
        </p:nvSpPr>
        <p:spPr>
          <a:xfrm>
            <a:off x="311700" y="1663800"/>
            <a:ext cx="85206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1799" rtl="0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lang="en" sz="2610">
                <a:solidFill>
                  <a:schemeClr val="dk1"/>
                </a:solidFill>
              </a:rPr>
              <a:t>🎥	</a:t>
            </a:r>
            <a:r>
              <a:rPr lang="en" sz="2185">
                <a:solidFill>
                  <a:schemeClr val="dk1"/>
                </a:solidFill>
              </a:rPr>
              <a:t>  </a:t>
            </a:r>
            <a:r>
              <a:rPr lang="en" sz="1885">
                <a:latin typeface="Comfortaa"/>
                <a:ea typeface="Comfortaa"/>
                <a:cs typeface="Comfortaa"/>
                <a:sym typeface="Comfortaa"/>
              </a:rPr>
              <a:t>How many </a:t>
            </a:r>
            <a:r>
              <a:rPr b="1" lang="en" sz="1885">
                <a:latin typeface="Comfortaa"/>
                <a:ea typeface="Comfortaa"/>
                <a:cs typeface="Comfortaa"/>
                <a:sym typeface="Comfortaa"/>
              </a:rPr>
              <a:t>hours </a:t>
            </a:r>
            <a:r>
              <a:rPr lang="en" sz="1885">
                <a:latin typeface="Comfortaa"/>
                <a:ea typeface="Comfortaa"/>
                <a:cs typeface="Comfortaa"/>
                <a:sym typeface="Comfortaa"/>
              </a:rPr>
              <a:t>of </a:t>
            </a:r>
            <a:r>
              <a:rPr b="1" lang="en" sz="1885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Zoom calls</a:t>
            </a:r>
            <a:r>
              <a:rPr lang="en" sz="1885">
                <a:latin typeface="Comfortaa"/>
                <a:ea typeface="Comfortaa"/>
                <a:cs typeface="Comfortaa"/>
                <a:sym typeface="Comfortaa"/>
              </a:rPr>
              <a:t> happen in Sydney </a:t>
            </a:r>
            <a:r>
              <a:rPr b="1" lang="en" sz="1885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everyday</a:t>
            </a:r>
            <a:r>
              <a:rPr lang="en" sz="1885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1885"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1799" rtl="0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5"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1799" rtl="0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5"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1799" rtl="0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lang="en" sz="2100">
                <a:solidFill>
                  <a:schemeClr val="dk1"/>
                </a:solidFill>
              </a:rPr>
              <a:t>C</a:t>
            </a:r>
            <a:r>
              <a:rPr lang="en" sz="2185">
                <a:latin typeface="Comfortaa"/>
                <a:ea typeface="Comfortaa"/>
                <a:cs typeface="Comfortaa"/>
                <a:sym typeface="Comfortaa"/>
              </a:rPr>
              <a:t>ome up with an </a:t>
            </a:r>
            <a:r>
              <a:rPr b="1" lang="en" sz="2185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exact </a:t>
            </a:r>
            <a:r>
              <a:rPr lang="en" sz="2185">
                <a:latin typeface="Comfortaa"/>
                <a:ea typeface="Comfortaa"/>
                <a:cs typeface="Comfortaa"/>
                <a:sym typeface="Comfortaa"/>
              </a:rPr>
              <a:t>number</a:t>
            </a:r>
            <a:endParaRPr sz="2185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00" y="915825"/>
            <a:ext cx="8130999" cy="34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311700" y="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🧠 </a:t>
            </a:r>
            <a:r>
              <a:rPr b="1" lang="en" sz="22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Tutorial Activities</a:t>
            </a:r>
            <a:r>
              <a:rPr b="1" lang="en" sz="22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- </a:t>
            </a:r>
            <a:r>
              <a:rPr lang="en" sz="22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Getting Started</a:t>
            </a:r>
            <a:endParaRPr sz="22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37"/>
          <p:cNvSpPr/>
          <p:nvPr/>
        </p:nvSpPr>
        <p:spPr>
          <a:xfrm>
            <a:off x="311700" y="6681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7"/>
          <p:cNvSpPr/>
          <p:nvPr/>
        </p:nvSpPr>
        <p:spPr>
          <a:xfrm>
            <a:off x="1574850" y="1234825"/>
            <a:ext cx="427200" cy="411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37"/>
          <p:cNvCxnSpPr>
            <a:stCxn id="225" idx="1"/>
          </p:cNvCxnSpPr>
          <p:nvPr/>
        </p:nvCxnSpPr>
        <p:spPr>
          <a:xfrm rot="10800000">
            <a:off x="2049600" y="1543525"/>
            <a:ext cx="2224800" cy="326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7"/>
          <p:cNvSpPr txBox="1"/>
          <p:nvPr/>
        </p:nvSpPr>
        <p:spPr>
          <a:xfrm>
            <a:off x="4274400" y="16464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Click ‘tutorials’ !</a:t>
            </a:r>
            <a:endParaRPr b="1" sz="17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" y="783538"/>
            <a:ext cx="7689674" cy="357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311700" y="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🧠 </a:t>
            </a:r>
            <a:r>
              <a:rPr b="1" lang="en" sz="22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Tutorial </a:t>
            </a:r>
            <a:r>
              <a:rPr b="1" lang="en" sz="22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Activities - </a:t>
            </a:r>
            <a:r>
              <a:rPr lang="en" sz="22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Getting Started</a:t>
            </a:r>
            <a:endParaRPr sz="22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311700" y="6681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38"/>
          <p:cNvCxnSpPr/>
          <p:nvPr/>
        </p:nvCxnSpPr>
        <p:spPr>
          <a:xfrm flipH="1">
            <a:off x="7572875" y="459475"/>
            <a:ext cx="498600" cy="680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8"/>
          <p:cNvSpPr txBox="1"/>
          <p:nvPr/>
        </p:nvSpPr>
        <p:spPr>
          <a:xfrm>
            <a:off x="6955725" y="127125"/>
            <a:ext cx="20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AutoNum type="arabicPeriod"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Click ‘Clone’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6484950" y="3064950"/>
            <a:ext cx="273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2.    Under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‘Clone with SSH’,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     Click the clipboard icon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36" name="Google Shape;236;p38"/>
          <p:cNvCxnSpPr/>
          <p:nvPr/>
        </p:nvCxnSpPr>
        <p:spPr>
          <a:xfrm rot="10800000">
            <a:off x="7572975" y="2057775"/>
            <a:ext cx="989100" cy="1060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