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  <p:sldMasterId id="2147483674" r:id="rId6"/>
    <p:sldMasterId id="2147483675" r:id="rId7"/>
    <p:sldMasterId id="214748367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Source Code Pro"/>
      <p:regular r:id="rId38"/>
      <p:bold r:id="rId39"/>
      <p:italic r:id="rId40"/>
      <p:boldItalic r:id="rId41"/>
    </p:embeddedFont>
    <p:embeddedFont>
      <p:font typeface="Source Code Pro Medium"/>
      <p:regular r:id="rId42"/>
      <p:bold r:id="rId43"/>
      <p:italic r:id="rId44"/>
      <p:boldItalic r:id="rId45"/>
    </p:embeddedFont>
    <p:embeddedFont>
      <p:font typeface="Comforta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E9ADC5-58D3-4AAF-9596-8478B50025C5}">
  <a:tblStyle styleId="{17E9ADC5-58D3-4AAF-9596-8478B50025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italic.fntdata"/><Relationship Id="rId20" Type="http://schemas.openxmlformats.org/officeDocument/2006/relationships/slide" Target="slides/slide11.xml"/><Relationship Id="rId42" Type="http://schemas.openxmlformats.org/officeDocument/2006/relationships/font" Target="fonts/SourceCodeProMedium-regular.fntdata"/><Relationship Id="rId41" Type="http://schemas.openxmlformats.org/officeDocument/2006/relationships/font" Target="fonts/SourceCodePro-boldItalic.fntdata"/><Relationship Id="rId22" Type="http://schemas.openxmlformats.org/officeDocument/2006/relationships/slide" Target="slides/slide13.xml"/><Relationship Id="rId44" Type="http://schemas.openxmlformats.org/officeDocument/2006/relationships/font" Target="fonts/SourceCodeProMedium-italic.fntdata"/><Relationship Id="rId21" Type="http://schemas.openxmlformats.org/officeDocument/2006/relationships/slide" Target="slides/slide12.xml"/><Relationship Id="rId43" Type="http://schemas.openxmlformats.org/officeDocument/2006/relationships/font" Target="fonts/SourceCodeProMedium-bold.fntdata"/><Relationship Id="rId24" Type="http://schemas.openxmlformats.org/officeDocument/2006/relationships/slide" Target="slides/slide15.xml"/><Relationship Id="rId46" Type="http://schemas.openxmlformats.org/officeDocument/2006/relationships/font" Target="fonts/Comfortaa-regular.fntdata"/><Relationship Id="rId23" Type="http://schemas.openxmlformats.org/officeDocument/2006/relationships/slide" Target="slides/slide14.xml"/><Relationship Id="rId45" Type="http://schemas.openxmlformats.org/officeDocument/2006/relationships/font" Target="fonts/SourceCodeProMedium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47" Type="http://schemas.openxmlformats.org/officeDocument/2006/relationships/font" Target="fonts/Comfortaa-bold.fntdata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SourceCodePro-bold.fntdata"/><Relationship Id="rId16" Type="http://schemas.openxmlformats.org/officeDocument/2006/relationships/slide" Target="slides/slide7.xml"/><Relationship Id="rId38" Type="http://schemas.openxmlformats.org/officeDocument/2006/relationships/font" Target="fonts/SourceCodePr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0544084fa_0_101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30544084fa_0_101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5f9293ef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5f9293ef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5f9293ef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5f9293ef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1906fe042_1_128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31906fe042_1_128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1906fe042_1_135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31906fe042_1_135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5f9293efc_0_16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55f9293efc_0_16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5f9293efc_0_24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55f9293efc_0_24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5f9293efc_0_100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55f9293efc_0_100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5f9293efc_0_127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55f9293efc_0_127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5f9293efc_0_155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55f9293efc_0_155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5f9293efc_0_185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55f9293efc_0_185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1906fe042_1_110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31906fe042_1_110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73" name="Google Shape;173;g131906fe042_1_110:notes"/>
          <p:cNvSpPr txBox="1"/>
          <p:nvPr>
            <p:ph idx="12" type="sldNum"/>
          </p:nvPr>
        </p:nvSpPr>
        <p:spPr>
          <a:xfrm>
            <a:off x="3884620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5f9293efc_0_218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55f9293efc_0_218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5f9293ef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55f9293ef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5f9293ef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5f9293ef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1906fe042_1_142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31906fe042_1_142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55f9293efc_0_271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55f9293efc_0_271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5f9293efc_0_288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55f9293efc_0_288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257c7396e_0_4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13257c7396e_0_4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5f9293efc_0_38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155f9293efc_0_38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5c8b5f8596_0_0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5c8b5f8596_0_0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1906fe042_1_116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31906fe042_1_116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5f9293efc_0_5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55f9293efc_0_5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1906fe042_1_122:notes"/>
          <p:cNvSpPr txBox="1"/>
          <p:nvPr>
            <p:ph idx="1" type="body"/>
          </p:nvPr>
        </p:nvSpPr>
        <p:spPr>
          <a:xfrm>
            <a:off x="685802" y="4400555"/>
            <a:ext cx="5486400" cy="3600600"/>
          </a:xfrm>
          <a:prstGeom prst="rect">
            <a:avLst/>
          </a:prstGeom>
        </p:spPr>
        <p:txBody>
          <a:bodyPr anchorCtr="0" anchor="t" bIns="86075" lIns="86075" spcFirstLastPara="1" rIns="86075" wrap="square" tIns="86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31906fe042_1_122:notes"/>
          <p:cNvSpPr/>
          <p:nvPr>
            <p:ph idx="2" type="sldImg"/>
          </p:nvPr>
        </p:nvSpPr>
        <p:spPr>
          <a:xfrm>
            <a:off x="465885" y="1143179"/>
            <a:ext cx="59277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5f9293ef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5f9293ef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5f9293ef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5f9293ef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5f9293e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5f9293e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5f9293ef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5f9293e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635519">
            <a:off x="325523" y="-561290"/>
            <a:ext cx="5817113" cy="626608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7507675" y="0"/>
            <a:ext cx="163770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UNSW Sydney Logo"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363" y="3946195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1" y="1"/>
            <a:ext cx="415770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999759">
            <a:off x="969052" y="-459458"/>
            <a:ext cx="3851280" cy="525174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title"/>
          </p:nvPr>
        </p:nvSpPr>
        <p:spPr>
          <a:xfrm>
            <a:off x="307800" y="259200"/>
            <a:ext cx="3609300" cy="3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198500" y="37584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4157663" y="-1"/>
            <a:ext cx="4997700" cy="37584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053" y="3990439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8137694">
            <a:off x="217711" y="545287"/>
            <a:ext cx="4516169" cy="61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type="title"/>
          </p:nvPr>
        </p:nvSpPr>
        <p:spPr>
          <a:xfrm>
            <a:off x="307800" y="1968300"/>
            <a:ext cx="46836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5088600" y="-1"/>
            <a:ext cx="40554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73" y="39484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0" y="1"/>
            <a:ext cx="9144000" cy="37506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597677">
            <a:off x="1761567" y="-749666"/>
            <a:ext cx="5912111" cy="698109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title"/>
          </p:nvPr>
        </p:nvSpPr>
        <p:spPr>
          <a:xfrm>
            <a:off x="307800" y="2408400"/>
            <a:ext cx="8451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UNSW Sydney Logo"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1981" y="397569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5010" y="-334942"/>
            <a:ext cx="5343665" cy="5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/>
          <p:nvPr/>
        </p:nvSpPr>
        <p:spPr>
          <a:xfrm>
            <a:off x="7507675" y="0"/>
            <a:ext cx="1637700" cy="51435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81" name="Google Shape;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4930" y="391500"/>
            <a:ext cx="891000" cy="93018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5055394" y="1"/>
            <a:ext cx="4089900" cy="37617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5130000" y="0"/>
            <a:ext cx="4015500" cy="3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53900" y="38772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9"/>
          <p:cNvSpPr/>
          <p:nvPr>
            <p:ph idx="2" type="pic"/>
          </p:nvPr>
        </p:nvSpPr>
        <p:spPr>
          <a:xfrm>
            <a:off x="-1" y="3413"/>
            <a:ext cx="5055300" cy="37584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1981" y="3975691"/>
            <a:ext cx="891000" cy="9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23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9" name="Google Shape;149;p2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1" name="Google Shape;151;p2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﻿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7800" y="259200"/>
            <a:ext cx="5894100" cy="26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Arial"/>
              <a:buNone/>
              <a:defRPr b="0" i="0" sz="8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07800" y="4716900"/>
            <a:ext cx="354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﻿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﻿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/>
          <p:nvPr/>
        </p:nvSpPr>
        <p:spPr>
          <a:xfrm rot="5400000">
            <a:off x="6265200" y="2264700"/>
            <a:ext cx="5143500" cy="6141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97" name="Google Shape;97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45174" y="4647620"/>
            <a:ext cx="405001" cy="4228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﻿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/>
          <p:nvPr/>
        </p:nvSpPr>
        <p:spPr>
          <a:xfrm rot="5400000">
            <a:off x="4279650" y="279286"/>
            <a:ext cx="584700" cy="9144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SW Sydney Logo" id="132" name="Google Shape;132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45174" y="4647620"/>
            <a:ext cx="405001" cy="4228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william.huynh3@unsw.edu.au" TargetMode="External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4157675" y="-21176"/>
            <a:ext cx="4986300" cy="18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/>
              <a:t>COMP1531 | </a:t>
            </a:r>
            <a:r>
              <a:rPr lang="en" sz="2800">
                <a:solidFill>
                  <a:schemeClr val="accent4"/>
                </a:solidFill>
              </a:rPr>
              <a:t>T09B </a:t>
            </a:r>
            <a:r>
              <a:rPr lang="en" sz="2800"/>
              <a:t>/ </a:t>
            </a:r>
            <a:r>
              <a:rPr lang="en" sz="2800">
                <a:solidFill>
                  <a:schemeClr val="accent3"/>
                </a:solidFill>
              </a:rPr>
              <a:t>H17B</a:t>
            </a:r>
            <a:br>
              <a:rPr lang="en" sz="5400"/>
            </a:br>
            <a:r>
              <a:rPr lang="en" sz="5400"/>
              <a:t>	Week 2</a:t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4621350" y="1812125"/>
            <a:ext cx="42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william.huynh3@unsw.edu.au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30"/>
          <p:cNvGrpSpPr/>
          <p:nvPr/>
        </p:nvGrpSpPr>
        <p:grpSpPr>
          <a:xfrm>
            <a:off x="4700525" y="2330675"/>
            <a:ext cx="2638000" cy="2754922"/>
            <a:chOff x="4716350" y="2322775"/>
            <a:chExt cx="2638000" cy="2754922"/>
          </a:xfrm>
        </p:grpSpPr>
        <p:pic>
          <p:nvPicPr>
            <p:cNvPr id="167" name="Google Shape;167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16350" y="2427724"/>
              <a:ext cx="2631851" cy="2649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30"/>
            <p:cNvSpPr/>
            <p:nvPr/>
          </p:nvSpPr>
          <p:spPr>
            <a:xfrm>
              <a:off x="6176375" y="2428675"/>
              <a:ext cx="1095600" cy="1884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0"/>
            <p:cNvSpPr txBox="1"/>
            <p:nvPr/>
          </p:nvSpPr>
          <p:spPr>
            <a:xfrm>
              <a:off x="6098250" y="2322775"/>
              <a:ext cx="125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npm package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3700"/>
            <a:ext cx="8839199" cy="2260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25" y="168225"/>
            <a:ext cx="7111950" cy="18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113" y="2786418"/>
            <a:ext cx="4933783" cy="16349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40"/>
          <p:cNvCxnSpPr>
            <a:stCxn id="233" idx="2"/>
            <a:endCxn id="234" idx="0"/>
          </p:cNvCxnSpPr>
          <p:nvPr/>
        </p:nvCxnSpPr>
        <p:spPr>
          <a:xfrm>
            <a:off x="4572000" y="1986650"/>
            <a:ext cx="0" cy="799800"/>
          </a:xfrm>
          <a:prstGeom prst="straightConnector1">
            <a:avLst/>
          </a:prstGeom>
          <a:noFill/>
          <a:ln cap="flat" cmpd="sng" w="28575">
            <a:solidFill>
              <a:srgbClr val="1AC98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6" name="Google Shape;23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025" y="3302837"/>
            <a:ext cx="602102" cy="60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🧠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Code Review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41"/>
          <p:cNvSpPr/>
          <p:nvPr/>
        </p:nvSpPr>
        <p:spPr>
          <a:xfrm>
            <a:off x="311700" y="880800"/>
            <a:ext cx="43413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1"/>
          <p:cNvSpPr txBox="1"/>
          <p:nvPr/>
        </p:nvSpPr>
        <p:spPr>
          <a:xfrm>
            <a:off x="4717800" y="800975"/>
            <a:ext cx="4114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In project groups, discuss the following: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 does the code do?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How can the style be improved?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How can we modify to code to be more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javascripty?</a:t>
            </a:r>
            <a:endParaRPr b="1" i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Once you have some ideas, try re-write the code using 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the JavaScript practices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you discussed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>
              <a:highlight>
                <a:schemeClr val="lt2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3995100" y="3648150"/>
            <a:ext cx="51489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fortaa"/>
                <a:ea typeface="Comfortaa"/>
                <a:cs typeface="Comfortaa"/>
                <a:sym typeface="Comfortaa"/>
              </a:rPr>
              <a:t>To run your program: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node </a:t>
            </a:r>
            <a:r>
              <a:rPr lang="en" sz="2400">
                <a:solidFill>
                  <a:srgbClr val="1AC987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&lt;your_file_name&gt;</a:t>
            </a:r>
            <a:r>
              <a:rPr lang="en" sz="2400">
                <a:solidFill>
                  <a:srgbClr val="1AC987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00" y="1343925"/>
            <a:ext cx="4413000" cy="24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🧠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Code Review: A </a:t>
            </a:r>
            <a:r>
              <a:rPr b="1" lang="en" sz="30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better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solution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1" name="Google Shape;251;p42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826" y="1605050"/>
            <a:ext cx="4587182" cy="20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5050"/>
            <a:ext cx="3695921" cy="205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42"/>
          <p:cNvCxnSpPr>
            <a:stCxn id="253" idx="3"/>
            <a:endCxn id="252" idx="1"/>
          </p:cNvCxnSpPr>
          <p:nvPr/>
        </p:nvCxnSpPr>
        <p:spPr>
          <a:xfrm>
            <a:off x="3695921" y="2633363"/>
            <a:ext cx="861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🧠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Code Review: An </a:t>
            </a:r>
            <a:r>
              <a:rPr b="1" lang="en" sz="3000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even better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solution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0" name="Google Shape;260;p43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912" y="3291324"/>
            <a:ext cx="5282175" cy="1232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43"/>
          <p:cNvCxnSpPr>
            <a:stCxn id="263" idx="2"/>
            <a:endCxn id="261" idx="0"/>
          </p:cNvCxnSpPr>
          <p:nvPr/>
        </p:nvCxnSpPr>
        <p:spPr>
          <a:xfrm>
            <a:off x="4572000" y="2833425"/>
            <a:ext cx="0" cy="457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3" name="Google Shape;2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1413" y="1003675"/>
            <a:ext cx="4081175" cy="18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🧠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Code Review: The </a:t>
            </a:r>
            <a:r>
              <a:rPr b="1" lang="en" sz="3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best solution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(week 4)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9" name="Google Shape;269;p44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8" y="3410500"/>
            <a:ext cx="9075521" cy="73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44"/>
          <p:cNvCxnSpPr>
            <a:endCxn id="270" idx="0"/>
          </p:cNvCxnSpPr>
          <p:nvPr/>
        </p:nvCxnSpPr>
        <p:spPr>
          <a:xfrm>
            <a:off x="4571998" y="2493100"/>
            <a:ext cx="0" cy="917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2" name="Google Shape;27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323" y="1107325"/>
            <a:ext cx="5941349" cy="13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200">
                <a:solidFill>
                  <a:schemeClr val="dk1"/>
                </a:solidFill>
              </a:rPr>
              <a:t>🌐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Git: </a:t>
            </a:r>
            <a:r>
              <a:rPr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An quick recap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p45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9" name="Google Shape;279;p45"/>
          <p:cNvGraphicFramePr/>
          <p:nvPr/>
        </p:nvGraphicFramePr>
        <p:xfrm>
          <a:off x="469825" y="11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{17E9ADC5-58D3-4AAF-9596-8478B50025C5}</a:tableStyleId>
              </a:tblPr>
              <a:tblGrid>
                <a:gridCol w="3795150"/>
                <a:gridCol w="41237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3F3F3"/>
                          </a:highlight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</a:t>
                      </a:r>
                      <a:r>
                        <a:rPr lang="en">
                          <a:highlight>
                            <a:srgbClr val="F3F3F3"/>
                          </a:highlight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it </a:t>
                      </a:r>
                      <a:r>
                        <a:rPr b="1" lang="en">
                          <a:solidFill>
                            <a:schemeClr val="accent2"/>
                          </a:solidFill>
                          <a:highlight>
                            <a:srgbClr val="F3F3F3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clone </a:t>
                      </a:r>
                      <a:r>
                        <a:rPr b="1" lang="en">
                          <a:solidFill>
                            <a:srgbClr val="1AC987"/>
                          </a:solidFill>
                          <a:highlight>
                            <a:srgbClr val="F3F3F3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&lt;git_url&gt;</a:t>
                      </a:r>
                      <a:endParaRPr b="1">
                        <a:solidFill>
                          <a:srgbClr val="1AC987"/>
                        </a:solidFill>
                        <a:highlight>
                          <a:srgbClr val="F3F3F3"/>
                        </a:highlight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Downloads a </a:t>
                      </a:r>
                      <a:r>
                        <a:rPr b="1" lang="en">
                          <a:solidFill>
                            <a:schemeClr val="accent4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Git Repository</a:t>
                      </a: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to your</a:t>
                      </a:r>
                      <a:r>
                        <a:rPr b="1" lang="en">
                          <a:solidFill>
                            <a:schemeClr val="accent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local computer</a:t>
                      </a:r>
                      <a:endParaRPr b="1">
                        <a:solidFill>
                          <a:schemeClr val="accent6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3F3F3"/>
                          </a:highlight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</a:t>
                      </a:r>
                      <a:r>
                        <a:rPr lang="en">
                          <a:highlight>
                            <a:srgbClr val="F3F3F3"/>
                          </a:highlight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it </a:t>
                      </a:r>
                      <a:r>
                        <a:rPr b="1" lang="en">
                          <a:solidFill>
                            <a:schemeClr val="accent2"/>
                          </a:solidFill>
                          <a:highlight>
                            <a:srgbClr val="F3F3F3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add </a:t>
                      </a:r>
                      <a:r>
                        <a:rPr b="1" lang="en">
                          <a:solidFill>
                            <a:schemeClr val="accent4"/>
                          </a:solidFill>
                          <a:highlight>
                            <a:srgbClr val="F3F3F3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&lt;your_file.js&gt;</a:t>
                      </a:r>
                      <a:endParaRPr b="1">
                        <a:solidFill>
                          <a:schemeClr val="accent4"/>
                        </a:solidFill>
                        <a:highlight>
                          <a:srgbClr val="F3F3F3"/>
                        </a:highlight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Take the </a:t>
                      </a:r>
                      <a:r>
                        <a:rPr b="1" lang="en">
                          <a:solidFill>
                            <a:srgbClr val="FF99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‘added’ files</a:t>
                      </a: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and 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record their changes</a:t>
                      </a: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, in preparation to be uploaded to Git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3F3F3"/>
                          </a:highlight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git </a:t>
                      </a:r>
                      <a:r>
                        <a:rPr b="1" lang="en">
                          <a:solidFill>
                            <a:schemeClr val="accent2"/>
                          </a:solidFill>
                          <a:highlight>
                            <a:srgbClr val="F3F3F3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commit </a:t>
                      </a:r>
                      <a:r>
                        <a:rPr b="1" lang="en">
                          <a:solidFill>
                            <a:srgbClr val="FF9900"/>
                          </a:solidFill>
                          <a:highlight>
                            <a:srgbClr val="F3F3F3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-m</a:t>
                      </a:r>
                      <a:r>
                        <a:rPr lang="en">
                          <a:highlight>
                            <a:srgbClr val="F3F3F3"/>
                          </a:highlight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 </a:t>
                      </a:r>
                      <a:r>
                        <a:rPr b="1" lang="en">
                          <a:solidFill>
                            <a:schemeClr val="accent4"/>
                          </a:solidFill>
                          <a:highlight>
                            <a:srgbClr val="F3F3F3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“your message”</a:t>
                      </a:r>
                      <a:endParaRPr b="1">
                        <a:solidFill>
                          <a:schemeClr val="accent4"/>
                        </a:solidFill>
                        <a:highlight>
                          <a:srgbClr val="F3F3F3"/>
                        </a:highlight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Take the ‘added’ files, and </a:t>
                      </a:r>
                      <a:r>
                        <a:rPr b="1" lang="en">
                          <a:solidFill>
                            <a:schemeClr val="accent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creates a snapshot</a:t>
                      </a: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of those files. They are now </a:t>
                      </a:r>
                      <a:r>
                        <a:rPr b="1" lang="en">
                          <a:solidFill>
                            <a:schemeClr val="accen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ready to be uploaded</a:t>
                      </a: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to Git.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3F3F3"/>
                          </a:highlight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git </a:t>
                      </a:r>
                      <a:r>
                        <a:rPr b="1" lang="en">
                          <a:solidFill>
                            <a:schemeClr val="accent2"/>
                          </a:solidFill>
                          <a:highlight>
                            <a:srgbClr val="F3F3F3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push</a:t>
                      </a:r>
                      <a:endParaRPr b="1">
                        <a:solidFill>
                          <a:schemeClr val="accent2"/>
                        </a:solidFill>
                        <a:highlight>
                          <a:srgbClr val="F3F3F3"/>
                        </a:highlight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Uploads the </a:t>
                      </a:r>
                      <a:r>
                        <a:rPr b="1" lang="en">
                          <a:solidFill>
                            <a:srgbClr val="FF9900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‘added’ files</a:t>
                      </a: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to Git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3F3F3"/>
                          </a:highlight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git </a:t>
                      </a:r>
                      <a:r>
                        <a:rPr b="1" lang="en">
                          <a:solidFill>
                            <a:schemeClr val="accent2"/>
                          </a:solidFill>
                          <a:highlight>
                            <a:srgbClr val="F3F3F3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pull</a:t>
                      </a:r>
                      <a:endParaRPr b="1">
                        <a:solidFill>
                          <a:schemeClr val="accent2"/>
                        </a:solidFill>
                        <a:highlight>
                          <a:srgbClr val="F3F3F3"/>
                        </a:highlight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Downloads changed/new files from Git to your Local Computer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/>
        </p:nvSpPr>
        <p:spPr>
          <a:xfrm>
            <a:off x="58475" y="53975"/>
            <a:ext cx="4721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200">
                <a:solidFill>
                  <a:schemeClr val="dk1"/>
                </a:solidFill>
              </a:rPr>
              <a:t>🌐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Git: </a:t>
            </a:r>
            <a:r>
              <a:rPr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An quick recap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50" y="1426429"/>
            <a:ext cx="1528675" cy="15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6"/>
          <p:cNvSpPr txBox="1"/>
          <p:nvPr/>
        </p:nvSpPr>
        <p:spPr>
          <a:xfrm>
            <a:off x="174338" y="933075"/>
            <a:ext cx="14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Git Server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525" y="3164850"/>
            <a:ext cx="974650" cy="9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525" y="565200"/>
            <a:ext cx="974650" cy="9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525" y="1802575"/>
            <a:ext cx="974650" cy="97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46"/>
          <p:cNvCxnSpPr>
            <a:stCxn id="288" idx="1"/>
          </p:cNvCxnSpPr>
          <p:nvPr/>
        </p:nvCxnSpPr>
        <p:spPr>
          <a:xfrm flipH="1">
            <a:off x="1567025" y="1052525"/>
            <a:ext cx="2674500" cy="672000"/>
          </a:xfrm>
          <a:prstGeom prst="straightConnector1">
            <a:avLst/>
          </a:prstGeom>
          <a:noFill/>
          <a:ln cap="flat" cmpd="sng" w="28575">
            <a:solidFill>
              <a:srgbClr val="1AC9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46"/>
          <p:cNvCxnSpPr/>
          <p:nvPr/>
        </p:nvCxnSpPr>
        <p:spPr>
          <a:xfrm flipH="1" rot="10800000">
            <a:off x="1590675" y="1289300"/>
            <a:ext cx="2619300" cy="61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46"/>
          <p:cNvCxnSpPr/>
          <p:nvPr/>
        </p:nvCxnSpPr>
        <p:spPr>
          <a:xfrm rot="10800000">
            <a:off x="1487700" y="2570925"/>
            <a:ext cx="2722200" cy="870600"/>
          </a:xfrm>
          <a:prstGeom prst="straightConnector1">
            <a:avLst/>
          </a:prstGeom>
          <a:noFill/>
          <a:ln cap="flat" cmpd="sng" w="28575">
            <a:solidFill>
              <a:srgbClr val="1AC9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46"/>
          <p:cNvCxnSpPr>
            <a:endCxn id="287" idx="1"/>
          </p:cNvCxnSpPr>
          <p:nvPr/>
        </p:nvCxnSpPr>
        <p:spPr>
          <a:xfrm>
            <a:off x="1551125" y="2760875"/>
            <a:ext cx="2690400" cy="891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46"/>
          <p:cNvCxnSpPr>
            <a:stCxn id="289" idx="1"/>
            <a:endCxn id="285" idx="3"/>
          </p:cNvCxnSpPr>
          <p:nvPr/>
        </p:nvCxnSpPr>
        <p:spPr>
          <a:xfrm rot="10800000">
            <a:off x="1642925" y="2190900"/>
            <a:ext cx="2598600" cy="99000"/>
          </a:xfrm>
          <a:prstGeom prst="straightConnector1">
            <a:avLst/>
          </a:prstGeom>
          <a:noFill/>
          <a:ln cap="flat" cmpd="sng" w="28575">
            <a:solidFill>
              <a:srgbClr val="1AC9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46"/>
          <p:cNvCxnSpPr/>
          <p:nvPr/>
        </p:nvCxnSpPr>
        <p:spPr>
          <a:xfrm>
            <a:off x="1653975" y="2373275"/>
            <a:ext cx="2571900" cy="102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46"/>
          <p:cNvSpPr txBox="1"/>
          <p:nvPr/>
        </p:nvSpPr>
        <p:spPr>
          <a:xfrm>
            <a:off x="4116375" y="1462938"/>
            <a:ext cx="10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John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7" name="Google Shape;297;p46"/>
          <p:cNvSpPr txBox="1"/>
          <p:nvPr/>
        </p:nvSpPr>
        <p:spPr>
          <a:xfrm>
            <a:off x="4178950" y="2756263"/>
            <a:ext cx="10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Jim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8" name="Google Shape;298;p46"/>
          <p:cNvSpPr txBox="1"/>
          <p:nvPr/>
        </p:nvSpPr>
        <p:spPr>
          <a:xfrm>
            <a:off x="4178950" y="4123138"/>
            <a:ext cx="10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Jane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99" name="Google Shape;299;p46"/>
          <p:cNvCxnSpPr/>
          <p:nvPr/>
        </p:nvCxnSpPr>
        <p:spPr>
          <a:xfrm rot="10800000">
            <a:off x="7201125" y="295575"/>
            <a:ext cx="553800" cy="0"/>
          </a:xfrm>
          <a:prstGeom prst="straightConnector1">
            <a:avLst/>
          </a:prstGeom>
          <a:noFill/>
          <a:ln cap="flat" cmpd="sng" w="38100">
            <a:solidFill>
              <a:srgbClr val="1AC9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46"/>
          <p:cNvSpPr txBox="1"/>
          <p:nvPr/>
        </p:nvSpPr>
        <p:spPr>
          <a:xfrm>
            <a:off x="8000250" y="95475"/>
            <a:ext cx="10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Push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01" name="Google Shape;301;p46"/>
          <p:cNvCxnSpPr/>
          <p:nvPr/>
        </p:nvCxnSpPr>
        <p:spPr>
          <a:xfrm>
            <a:off x="7201125" y="606225"/>
            <a:ext cx="553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6"/>
          <p:cNvSpPr txBox="1"/>
          <p:nvPr/>
        </p:nvSpPr>
        <p:spPr>
          <a:xfrm>
            <a:off x="8000250" y="406125"/>
            <a:ext cx="10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Pull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3" name="Google Shape;303;p46"/>
          <p:cNvSpPr txBox="1"/>
          <p:nvPr/>
        </p:nvSpPr>
        <p:spPr>
          <a:xfrm>
            <a:off x="5778750" y="852425"/>
            <a:ext cx="26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authRegisterV1</a:t>
            </a:r>
            <a:endParaRPr b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4" name="Google Shape;304;p46"/>
          <p:cNvSpPr txBox="1"/>
          <p:nvPr/>
        </p:nvSpPr>
        <p:spPr>
          <a:xfrm>
            <a:off x="5778750" y="2089800"/>
            <a:ext cx="26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authLoginV1</a:t>
            </a:r>
            <a:endParaRPr b="1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5" name="Google Shape;305;p46"/>
          <p:cNvSpPr txBox="1"/>
          <p:nvPr/>
        </p:nvSpPr>
        <p:spPr>
          <a:xfrm>
            <a:off x="5778750" y="3452075"/>
            <a:ext cx="26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channelDetailsV1</a:t>
            </a:r>
            <a:endParaRPr b="1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/>
        </p:nvSpPr>
        <p:spPr>
          <a:xfrm>
            <a:off x="58475" y="53975"/>
            <a:ext cx="4721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200">
                <a:solidFill>
                  <a:schemeClr val="dk1"/>
                </a:solidFill>
              </a:rPr>
              <a:t>🌐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Git: </a:t>
            </a:r>
            <a:r>
              <a:rPr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Merge Conflicts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11" name="Google Shape;3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50" y="1426429"/>
            <a:ext cx="1528675" cy="15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7"/>
          <p:cNvSpPr txBox="1"/>
          <p:nvPr/>
        </p:nvSpPr>
        <p:spPr>
          <a:xfrm>
            <a:off x="174338" y="933075"/>
            <a:ext cx="14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Git Server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13" name="Google Shape;3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525" y="3164850"/>
            <a:ext cx="974650" cy="9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525" y="565200"/>
            <a:ext cx="974650" cy="9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525" y="1802575"/>
            <a:ext cx="974650" cy="97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47"/>
          <p:cNvCxnSpPr>
            <a:stCxn id="314" idx="1"/>
          </p:cNvCxnSpPr>
          <p:nvPr/>
        </p:nvCxnSpPr>
        <p:spPr>
          <a:xfrm flipH="1">
            <a:off x="1567025" y="1052525"/>
            <a:ext cx="2674500" cy="672000"/>
          </a:xfrm>
          <a:prstGeom prst="straightConnector1">
            <a:avLst/>
          </a:prstGeom>
          <a:noFill/>
          <a:ln cap="flat" cmpd="sng" w="28575">
            <a:solidFill>
              <a:srgbClr val="1AC9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47"/>
          <p:cNvCxnSpPr/>
          <p:nvPr/>
        </p:nvCxnSpPr>
        <p:spPr>
          <a:xfrm flipH="1" rot="10800000">
            <a:off x="1590675" y="1289300"/>
            <a:ext cx="2619300" cy="617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47"/>
          <p:cNvCxnSpPr/>
          <p:nvPr/>
        </p:nvCxnSpPr>
        <p:spPr>
          <a:xfrm rot="10800000">
            <a:off x="1487700" y="2570925"/>
            <a:ext cx="2722200" cy="870600"/>
          </a:xfrm>
          <a:prstGeom prst="straightConnector1">
            <a:avLst/>
          </a:prstGeom>
          <a:noFill/>
          <a:ln cap="flat" cmpd="sng" w="28575">
            <a:solidFill>
              <a:srgbClr val="1AC9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47"/>
          <p:cNvCxnSpPr>
            <a:endCxn id="313" idx="1"/>
          </p:cNvCxnSpPr>
          <p:nvPr/>
        </p:nvCxnSpPr>
        <p:spPr>
          <a:xfrm>
            <a:off x="1551125" y="2760875"/>
            <a:ext cx="2690400" cy="891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7"/>
          <p:cNvCxnSpPr>
            <a:stCxn id="315" idx="1"/>
            <a:endCxn id="311" idx="3"/>
          </p:cNvCxnSpPr>
          <p:nvPr/>
        </p:nvCxnSpPr>
        <p:spPr>
          <a:xfrm rot="10800000">
            <a:off x="1642925" y="2190900"/>
            <a:ext cx="2598600" cy="99000"/>
          </a:xfrm>
          <a:prstGeom prst="straightConnector1">
            <a:avLst/>
          </a:prstGeom>
          <a:noFill/>
          <a:ln cap="flat" cmpd="sng" w="28575">
            <a:solidFill>
              <a:srgbClr val="1AC9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7"/>
          <p:cNvCxnSpPr/>
          <p:nvPr/>
        </p:nvCxnSpPr>
        <p:spPr>
          <a:xfrm>
            <a:off x="1653975" y="2373275"/>
            <a:ext cx="2571900" cy="102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47"/>
          <p:cNvSpPr txBox="1"/>
          <p:nvPr/>
        </p:nvSpPr>
        <p:spPr>
          <a:xfrm>
            <a:off x="4116375" y="1462938"/>
            <a:ext cx="10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John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3" name="Google Shape;323;p47"/>
          <p:cNvSpPr txBox="1"/>
          <p:nvPr/>
        </p:nvSpPr>
        <p:spPr>
          <a:xfrm>
            <a:off x="4178950" y="2756263"/>
            <a:ext cx="10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Jim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4" name="Google Shape;324;p47"/>
          <p:cNvSpPr txBox="1"/>
          <p:nvPr/>
        </p:nvSpPr>
        <p:spPr>
          <a:xfrm>
            <a:off x="4178950" y="4123138"/>
            <a:ext cx="10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Jane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25" name="Google Shape;325;p47"/>
          <p:cNvCxnSpPr/>
          <p:nvPr/>
        </p:nvCxnSpPr>
        <p:spPr>
          <a:xfrm rot="10800000">
            <a:off x="7201125" y="295575"/>
            <a:ext cx="553800" cy="0"/>
          </a:xfrm>
          <a:prstGeom prst="straightConnector1">
            <a:avLst/>
          </a:prstGeom>
          <a:noFill/>
          <a:ln cap="flat" cmpd="sng" w="38100">
            <a:solidFill>
              <a:srgbClr val="1AC9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47"/>
          <p:cNvSpPr txBox="1"/>
          <p:nvPr/>
        </p:nvSpPr>
        <p:spPr>
          <a:xfrm>
            <a:off x="8000250" y="95475"/>
            <a:ext cx="10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Push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27" name="Google Shape;327;p47"/>
          <p:cNvCxnSpPr/>
          <p:nvPr/>
        </p:nvCxnSpPr>
        <p:spPr>
          <a:xfrm>
            <a:off x="7201125" y="606225"/>
            <a:ext cx="5538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47"/>
          <p:cNvSpPr txBox="1"/>
          <p:nvPr/>
        </p:nvSpPr>
        <p:spPr>
          <a:xfrm>
            <a:off x="8000250" y="406125"/>
            <a:ext cx="104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Pull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9" name="Google Shape;329;p47"/>
          <p:cNvSpPr txBox="1"/>
          <p:nvPr/>
        </p:nvSpPr>
        <p:spPr>
          <a:xfrm>
            <a:off x="5778750" y="852425"/>
            <a:ext cx="26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authRegisterV1</a:t>
            </a:r>
            <a:endParaRPr b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0" name="Google Shape;330;p47"/>
          <p:cNvSpPr txBox="1"/>
          <p:nvPr/>
        </p:nvSpPr>
        <p:spPr>
          <a:xfrm>
            <a:off x="5778750" y="3452075"/>
            <a:ext cx="26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channelDetailsV1</a:t>
            </a:r>
            <a:endParaRPr b="1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1" name="Google Shape;331;p47"/>
          <p:cNvSpPr txBox="1"/>
          <p:nvPr/>
        </p:nvSpPr>
        <p:spPr>
          <a:xfrm>
            <a:off x="5778750" y="2152250"/>
            <a:ext cx="26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authRegisterV1</a:t>
            </a:r>
            <a:endParaRPr b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32" name="Google Shape;332;p47"/>
          <p:cNvCxnSpPr/>
          <p:nvPr/>
        </p:nvCxnSpPr>
        <p:spPr>
          <a:xfrm>
            <a:off x="6148600" y="1290350"/>
            <a:ext cx="0" cy="83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33" name="Google Shape;333;p47"/>
          <p:cNvSpPr txBox="1"/>
          <p:nvPr/>
        </p:nvSpPr>
        <p:spPr>
          <a:xfrm>
            <a:off x="6433475" y="1394650"/>
            <a:ext cx="2571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They are working on the same function </a:t>
            </a:r>
            <a:r>
              <a:rPr lang="en" sz="2100">
                <a:solidFill>
                  <a:schemeClr val="dk1"/>
                </a:solidFill>
              </a:rPr>
              <a:t>😲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/>
        </p:nvSpPr>
        <p:spPr>
          <a:xfrm>
            <a:off x="58475" y="53975"/>
            <a:ext cx="4721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200">
                <a:solidFill>
                  <a:schemeClr val="dk1"/>
                </a:solidFill>
              </a:rPr>
              <a:t>🌐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Git: </a:t>
            </a:r>
            <a:r>
              <a:rPr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Merge Conflicts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39" name="Google Shape;3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150" y="521438"/>
            <a:ext cx="974650" cy="9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725" y="457025"/>
            <a:ext cx="974650" cy="9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8"/>
          <p:cNvSpPr txBox="1"/>
          <p:nvPr/>
        </p:nvSpPr>
        <p:spPr>
          <a:xfrm>
            <a:off x="1566000" y="1419175"/>
            <a:ext cx="10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John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6502150" y="1410713"/>
            <a:ext cx="10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Jim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806250" y="1819388"/>
            <a:ext cx="26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authRegisterV1</a:t>
            </a:r>
            <a:endParaRPr b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4" name="Google Shape;344;p48"/>
          <p:cNvSpPr txBox="1"/>
          <p:nvPr/>
        </p:nvSpPr>
        <p:spPr>
          <a:xfrm>
            <a:off x="5742400" y="1819400"/>
            <a:ext cx="26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authRegisterV1</a:t>
            </a:r>
            <a:endParaRPr b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45" name="Google Shape;34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663" y="2413450"/>
            <a:ext cx="3974476" cy="10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8650" y="2439600"/>
            <a:ext cx="3866806" cy="9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3158" y="3551176"/>
            <a:ext cx="1026967" cy="102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48"/>
          <p:cNvCxnSpPr>
            <a:stCxn id="345" idx="2"/>
            <a:endCxn id="347" idx="1"/>
          </p:cNvCxnSpPr>
          <p:nvPr/>
        </p:nvCxnSpPr>
        <p:spPr>
          <a:xfrm>
            <a:off x="2115900" y="3440400"/>
            <a:ext cx="1987200" cy="624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48"/>
          <p:cNvCxnSpPr>
            <a:stCxn id="346" idx="2"/>
            <a:endCxn id="347" idx="3"/>
          </p:cNvCxnSpPr>
          <p:nvPr/>
        </p:nvCxnSpPr>
        <p:spPr>
          <a:xfrm flipH="1">
            <a:off x="5130253" y="3414250"/>
            <a:ext cx="1921800" cy="650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48"/>
          <p:cNvSpPr txBox="1"/>
          <p:nvPr/>
        </p:nvSpPr>
        <p:spPr>
          <a:xfrm>
            <a:off x="3912375" y="4578125"/>
            <a:ext cx="14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Git Server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51" name="Google Shape;35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375" y="3577325"/>
            <a:ext cx="974650" cy="9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8"/>
          <p:cNvSpPr txBox="1"/>
          <p:nvPr/>
        </p:nvSpPr>
        <p:spPr>
          <a:xfrm>
            <a:off x="7476800" y="4578113"/>
            <a:ext cx="10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Jane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53" name="Google Shape;353;p48"/>
          <p:cNvCxnSpPr/>
          <p:nvPr/>
        </p:nvCxnSpPr>
        <p:spPr>
          <a:xfrm>
            <a:off x="5214850" y="4328975"/>
            <a:ext cx="22551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Learning objectives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580025" y="880800"/>
            <a:ext cx="76593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Reinforcing our understanding of </a:t>
            </a:r>
            <a:r>
              <a:rPr b="1" lang="en" sz="2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JavaScript</a:t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Resolving </a:t>
            </a:r>
            <a:r>
              <a:rPr b="1" lang="en" sz="2200">
                <a:latin typeface="Comfortaa"/>
                <a:ea typeface="Comfortaa"/>
                <a:cs typeface="Comfortaa"/>
                <a:sym typeface="Comfortaa"/>
              </a:rPr>
              <a:t>merge conflicts</a:t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How to do well in this project as a Team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Char char="●"/>
            </a:pPr>
            <a:r>
              <a:rPr b="1" lang="en" sz="22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Optional:</a:t>
            </a: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 Objects … maybe???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/>
        </p:nvSpPr>
        <p:spPr>
          <a:xfrm>
            <a:off x="58475" y="53975"/>
            <a:ext cx="4721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200">
                <a:solidFill>
                  <a:schemeClr val="dk1"/>
                </a:solidFill>
              </a:rPr>
              <a:t>🌐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Git: </a:t>
            </a:r>
            <a:r>
              <a:rPr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Merge Conflicts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9" name="Google Shape;359;p49"/>
          <p:cNvSpPr txBox="1"/>
          <p:nvPr/>
        </p:nvSpPr>
        <p:spPr>
          <a:xfrm>
            <a:off x="4645100" y="767575"/>
            <a:ext cx="3038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git pull</a:t>
            </a:r>
            <a:endParaRPr b="1" sz="1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60" name="Google Shape;3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088" y="1357400"/>
            <a:ext cx="4560326" cy="30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9"/>
          <p:cNvSpPr txBox="1"/>
          <p:nvPr/>
        </p:nvSpPr>
        <p:spPr>
          <a:xfrm>
            <a:off x="771975" y="1068800"/>
            <a:ext cx="3038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git push</a:t>
            </a:r>
            <a:endParaRPr b="1" sz="19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62" name="Google Shape;36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3" y="1903950"/>
            <a:ext cx="4140012" cy="229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/>
        </p:nvSpPr>
        <p:spPr>
          <a:xfrm>
            <a:off x="1153750" y="396175"/>
            <a:ext cx="22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main branch</a:t>
            </a:r>
            <a:endParaRPr b="1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8" name="Google Shape;368;p50"/>
          <p:cNvSpPr txBox="1"/>
          <p:nvPr/>
        </p:nvSpPr>
        <p:spPr>
          <a:xfrm>
            <a:off x="5720775" y="396175"/>
            <a:ext cx="22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local </a:t>
            </a: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branch</a:t>
            </a:r>
            <a:endParaRPr b="1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4175"/>
            <a:ext cx="4265899" cy="28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924" y="1004163"/>
            <a:ext cx="4420901" cy="188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/>
        </p:nvSpPr>
        <p:spPr>
          <a:xfrm>
            <a:off x="58475" y="53975"/>
            <a:ext cx="4721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200">
                <a:solidFill>
                  <a:schemeClr val="dk1"/>
                </a:solidFill>
              </a:rPr>
              <a:t>🌐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Git: </a:t>
            </a:r>
            <a:r>
              <a:rPr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Merge Conflicts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6" name="Google Shape;376;p51"/>
          <p:cNvSpPr txBox="1"/>
          <p:nvPr/>
        </p:nvSpPr>
        <p:spPr>
          <a:xfrm>
            <a:off x="427450" y="593850"/>
            <a:ext cx="61722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Create a </a:t>
            </a:r>
            <a:r>
              <a:rPr b="1"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local </a:t>
            </a:r>
            <a:r>
              <a:rPr b="1"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branch</a:t>
            </a:r>
            <a:endParaRPr b="1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Create a file called </a:t>
            </a:r>
            <a:r>
              <a:rPr b="1" lang="en">
                <a:solidFill>
                  <a:schemeClr val="accent4"/>
                </a:solidFill>
                <a:highlight>
                  <a:srgbClr val="F3F3F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waterfall.js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in that </a:t>
            </a:r>
            <a:r>
              <a:rPr b="1"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local </a:t>
            </a:r>
            <a:r>
              <a:rPr b="1"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branch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and add the </a:t>
            </a: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‘</a:t>
            </a:r>
            <a:r>
              <a:rPr b="1" i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for-of-loop</a:t>
            </a: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’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code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Create a new file also called </a:t>
            </a:r>
            <a:r>
              <a:rPr b="1" lang="en">
                <a:solidFill>
                  <a:schemeClr val="accent4"/>
                </a:solidFill>
                <a:highlight>
                  <a:srgbClr val="F3F3F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waterfall.js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but in the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master branch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and add the </a:t>
            </a: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‘</a:t>
            </a:r>
            <a:r>
              <a:rPr b="1" i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for-index-loop</a:t>
            </a: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’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code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arabicPeriod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On our </a:t>
            </a:r>
            <a:r>
              <a:rPr b="1" lang="en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rPr>
              <a:t>local branch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we will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add, commit,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push,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code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arabicPeriod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See what happens….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🏡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Teamwork Principles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2" name="Google Shape;382;p52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2"/>
          <p:cNvSpPr txBox="1"/>
          <p:nvPr/>
        </p:nvSpPr>
        <p:spPr>
          <a:xfrm>
            <a:off x="474575" y="1207350"/>
            <a:ext cx="746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Brainstorm a list of </a:t>
            </a: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good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poor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attributes for team members working on a project.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4" name="Google Shape;384;p52"/>
          <p:cNvSpPr txBox="1"/>
          <p:nvPr/>
        </p:nvSpPr>
        <p:spPr>
          <a:xfrm>
            <a:off x="474575" y="2667300"/>
            <a:ext cx="7467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Suppose there is a member in a group who has gone silent and has yet to complete much of their assigned work. The reason is unknown.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How should the remaining members approach the situation?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 can groups do beforehand such that if this occurs, they can manage or minimise the impact?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🏡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Be a good team member !!!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0" name="Google Shape;390;p53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3"/>
          <p:cNvSpPr txBox="1"/>
          <p:nvPr/>
        </p:nvSpPr>
        <p:spPr>
          <a:xfrm>
            <a:off x="395775" y="1116250"/>
            <a:ext cx="409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📢 </a:t>
            </a: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Communication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2" name="Google Shape;392;p53"/>
          <p:cNvSpPr txBox="1"/>
          <p:nvPr/>
        </p:nvSpPr>
        <p:spPr>
          <a:xfrm>
            <a:off x="395775" y="1778900"/>
            <a:ext cx="409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⏰ </a:t>
            </a: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Time </a:t>
            </a: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Management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3" name="Google Shape;393;p53"/>
          <p:cNvSpPr txBox="1"/>
          <p:nvPr/>
        </p:nvSpPr>
        <p:spPr>
          <a:xfrm>
            <a:off x="395775" y="2441550"/>
            <a:ext cx="409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💕 </a:t>
            </a: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Honesty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4" name="Google Shape;394;p53"/>
          <p:cNvSpPr txBox="1"/>
          <p:nvPr/>
        </p:nvSpPr>
        <p:spPr>
          <a:xfrm>
            <a:off x="395775" y="3169600"/>
            <a:ext cx="409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📋 </a:t>
            </a: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Responsibility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5" name="Google Shape;395;p53"/>
          <p:cNvSpPr txBox="1"/>
          <p:nvPr/>
        </p:nvSpPr>
        <p:spPr>
          <a:xfrm>
            <a:off x="395775" y="3844275"/>
            <a:ext cx="591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✨ </a:t>
            </a: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Enthusiasm</a:t>
            </a: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i="1" lang="en" sz="1200">
                <a:latin typeface="Comfortaa"/>
                <a:ea typeface="Comfortaa"/>
                <a:cs typeface="Comfortaa"/>
                <a:sym typeface="Comfortaa"/>
              </a:rPr>
              <a:t>(for your group + project!)</a:t>
            </a:r>
            <a:endParaRPr i="1"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96" name="Google Shape;3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451" y="1362088"/>
            <a:ext cx="3916975" cy="24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🏡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But what if…</a:t>
            </a:r>
            <a:endParaRPr b="1"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2" name="Google Shape;402;p54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4"/>
          <p:cNvSpPr txBox="1"/>
          <p:nvPr/>
        </p:nvSpPr>
        <p:spPr>
          <a:xfrm>
            <a:off x="311700" y="10450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A team member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suddenly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disappears</a:t>
            </a: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without doing their work! </a:t>
            </a:r>
            <a:endParaRPr b="1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What should you do?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4" name="Google Shape;404;p54"/>
          <p:cNvSpPr txBox="1"/>
          <p:nvPr/>
        </p:nvSpPr>
        <p:spPr>
          <a:xfrm>
            <a:off x="403725" y="2129125"/>
            <a:ext cx="7636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Immediately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notify 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tutor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allocate the work to backup group member(s)</a:t>
            </a:r>
            <a:endParaRPr b="1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M</a:t>
            </a:r>
            <a:r>
              <a:rPr b="1" lang="en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aintain contact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with the </a:t>
            </a:r>
            <a:r>
              <a:rPr b="1" lang="en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group member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(maybe a message a day)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Please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don’t be aggressive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Document it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(in meeting minutes)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5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👨‍👩‍👧‍👦 </a:t>
            </a:r>
            <a:r>
              <a:rPr b="1" lang="en" sz="3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T09B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Lab Project Check-Ins 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55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5"/>
          <p:cNvSpPr txBox="1"/>
          <p:nvPr/>
        </p:nvSpPr>
        <p:spPr>
          <a:xfrm>
            <a:off x="3852400" y="1083450"/>
            <a:ext cx="28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10:20 - 10:40 AM</a:t>
            </a:r>
            <a:endParaRPr b="1" sz="2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2" name="Google Shape;412;p55"/>
          <p:cNvSpPr txBox="1"/>
          <p:nvPr/>
        </p:nvSpPr>
        <p:spPr>
          <a:xfrm>
            <a:off x="3852400" y="1778700"/>
            <a:ext cx="28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10:40 - 11:00 AM</a:t>
            </a:r>
            <a:endParaRPr b="1" sz="2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3" name="Google Shape;413;p55"/>
          <p:cNvSpPr txBox="1"/>
          <p:nvPr/>
        </p:nvSpPr>
        <p:spPr>
          <a:xfrm>
            <a:off x="3852400" y="2433763"/>
            <a:ext cx="28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11:00 - 11:20 AM</a:t>
            </a:r>
            <a:endParaRPr b="1" sz="2000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4" name="Google Shape;414;p55"/>
          <p:cNvSpPr txBox="1"/>
          <p:nvPr/>
        </p:nvSpPr>
        <p:spPr>
          <a:xfrm>
            <a:off x="3852400" y="3073875"/>
            <a:ext cx="28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11:20 - 11:40 AM</a:t>
            </a:r>
            <a:endParaRPr b="1" sz="2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5" name="Google Shape;415;p55"/>
          <p:cNvSpPr txBox="1"/>
          <p:nvPr/>
        </p:nvSpPr>
        <p:spPr>
          <a:xfrm>
            <a:off x="3852400" y="3818100"/>
            <a:ext cx="28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11:40 - 12:00 PM</a:t>
            </a:r>
            <a:endParaRPr b="1" sz="2000">
              <a:solidFill>
                <a:srgbClr val="99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16" name="Google Shape;4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75" y="985841"/>
            <a:ext cx="2861400" cy="345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👨‍👩‍👧‍👦 </a:t>
            </a:r>
            <a:r>
              <a:rPr b="1" lang="en" sz="3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H17B</a:t>
            </a:r>
            <a:r>
              <a:rPr b="1" lang="en" sz="3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Lab Project Check-Ins 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2" name="Google Shape;422;p56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6"/>
          <p:cNvSpPr txBox="1"/>
          <p:nvPr/>
        </p:nvSpPr>
        <p:spPr>
          <a:xfrm>
            <a:off x="3852400" y="1083450"/>
            <a:ext cx="28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:20 - 6:40 PM</a:t>
            </a:r>
            <a:endParaRPr b="1" sz="2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4" name="Google Shape;424;p56"/>
          <p:cNvSpPr txBox="1"/>
          <p:nvPr/>
        </p:nvSpPr>
        <p:spPr>
          <a:xfrm>
            <a:off x="3852400" y="1778700"/>
            <a:ext cx="28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r>
              <a:rPr b="1" lang="en" sz="2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:40 - 7:00 PM</a:t>
            </a:r>
            <a:endParaRPr b="1" sz="2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5" name="Google Shape;425;p56"/>
          <p:cNvSpPr txBox="1"/>
          <p:nvPr/>
        </p:nvSpPr>
        <p:spPr>
          <a:xfrm>
            <a:off x="3852400" y="2433763"/>
            <a:ext cx="28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7</a:t>
            </a:r>
            <a:r>
              <a:rPr b="1" lang="en" sz="20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:00 - 7:20 PM</a:t>
            </a:r>
            <a:endParaRPr b="1" sz="2000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6" name="Google Shape;426;p56"/>
          <p:cNvSpPr txBox="1"/>
          <p:nvPr/>
        </p:nvSpPr>
        <p:spPr>
          <a:xfrm>
            <a:off x="3852400" y="3073875"/>
            <a:ext cx="28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7</a:t>
            </a:r>
            <a:r>
              <a:rPr b="1" lang="en" sz="2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:20 - 7:40 PM</a:t>
            </a:r>
            <a:endParaRPr b="1" sz="2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7" name="Google Shape;427;p56"/>
          <p:cNvSpPr txBox="1"/>
          <p:nvPr/>
        </p:nvSpPr>
        <p:spPr>
          <a:xfrm>
            <a:off x="3852400" y="3818100"/>
            <a:ext cx="28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7</a:t>
            </a:r>
            <a:r>
              <a:rPr b="1" lang="en" sz="20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:40 - 8:00 PM</a:t>
            </a:r>
            <a:endParaRPr b="1" sz="2000">
              <a:solidFill>
                <a:srgbClr val="99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28" name="Google Shape;42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0" y="1043225"/>
            <a:ext cx="2933825" cy="34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👨‍👩‍👧‍👦 </a:t>
            </a:r>
            <a:r>
              <a:rPr b="1" lang="en" sz="3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H17B</a:t>
            </a:r>
            <a:r>
              <a:rPr b="1" lang="en" sz="3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3000" u="sng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Holiday</a:t>
            </a:r>
            <a:r>
              <a:rPr b="1" lang="en" sz="3000" u="sng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Lab Project Check-Ins 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4" name="Google Shape;434;p57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7"/>
          <p:cNvSpPr txBox="1"/>
          <p:nvPr/>
        </p:nvSpPr>
        <p:spPr>
          <a:xfrm>
            <a:off x="3852400" y="1083450"/>
            <a:ext cx="28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:00 - 2:20 PM</a:t>
            </a:r>
            <a:endParaRPr b="1" sz="2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6" name="Google Shape;436;p57"/>
          <p:cNvSpPr txBox="1"/>
          <p:nvPr/>
        </p:nvSpPr>
        <p:spPr>
          <a:xfrm>
            <a:off x="3852400" y="1778700"/>
            <a:ext cx="28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en" sz="2000">
                <a:solidFill>
                  <a:srgbClr val="4A86E8"/>
                </a:solidFill>
                <a:latin typeface="Comfortaa"/>
                <a:ea typeface="Comfortaa"/>
                <a:cs typeface="Comfortaa"/>
                <a:sym typeface="Comfortaa"/>
              </a:rPr>
              <a:t>:20 - 2:40 PM</a:t>
            </a:r>
            <a:endParaRPr b="1" sz="2000">
              <a:solidFill>
                <a:srgbClr val="4A86E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7" name="Google Shape;437;p57"/>
          <p:cNvSpPr txBox="1"/>
          <p:nvPr/>
        </p:nvSpPr>
        <p:spPr>
          <a:xfrm>
            <a:off x="3852400" y="2433763"/>
            <a:ext cx="28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en" sz="20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:40 - 3:00 PM</a:t>
            </a:r>
            <a:endParaRPr b="1" sz="2000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8" name="Google Shape;438;p57"/>
          <p:cNvSpPr txBox="1"/>
          <p:nvPr/>
        </p:nvSpPr>
        <p:spPr>
          <a:xfrm>
            <a:off x="3852400" y="3073875"/>
            <a:ext cx="28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n" sz="2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:00 - 3:20 PM</a:t>
            </a:r>
            <a:endParaRPr b="1" sz="2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9" name="Google Shape;439;p57"/>
          <p:cNvSpPr txBox="1"/>
          <p:nvPr/>
        </p:nvSpPr>
        <p:spPr>
          <a:xfrm>
            <a:off x="3852400" y="3818100"/>
            <a:ext cx="28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n" sz="2000">
                <a:solidFill>
                  <a:srgbClr val="9900FF"/>
                </a:solidFill>
                <a:latin typeface="Comfortaa"/>
                <a:ea typeface="Comfortaa"/>
                <a:cs typeface="Comfortaa"/>
                <a:sym typeface="Comfortaa"/>
              </a:rPr>
              <a:t>:20 - 3:40 PM</a:t>
            </a:r>
            <a:endParaRPr b="1" sz="2000">
              <a:solidFill>
                <a:srgbClr val="9900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40" name="Google Shape;44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0" y="1043225"/>
            <a:ext cx="2933825" cy="34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👨‍👩‍👧‍👦 </a:t>
            </a:r>
            <a:r>
              <a:rPr b="1" lang="en" sz="3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T09B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Finalised Groups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50" y="1003650"/>
            <a:ext cx="2894274" cy="34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311700" y="1473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👨‍👩‍👧‍👦 </a:t>
            </a:r>
            <a:r>
              <a:rPr b="1" lang="en" sz="3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H17B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Finalised Groups</a:t>
            </a:r>
            <a:endParaRPr sz="30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p33"/>
          <p:cNvSpPr/>
          <p:nvPr/>
        </p:nvSpPr>
        <p:spPr>
          <a:xfrm>
            <a:off x="311700" y="8808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75" y="1066950"/>
            <a:ext cx="2933825" cy="34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/>
        </p:nvSpPr>
        <p:spPr>
          <a:xfrm>
            <a:off x="311700" y="1439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🏡</a:t>
            </a:r>
            <a:r>
              <a:rPr b="1"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PSA: </a:t>
            </a:r>
            <a:r>
              <a:rPr lang="en" sz="30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Tutorial Marks</a:t>
            </a:r>
            <a:endParaRPr i="1" sz="3000">
              <a:solidFill>
                <a:srgbClr val="42424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311700" y="812000"/>
            <a:ext cx="5543700" cy="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377800" y="1222150"/>
            <a:ext cx="75909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mfortaa"/>
                <a:ea typeface="Comfortaa"/>
                <a:cs typeface="Comfortaa"/>
                <a:sym typeface="Comfortaa"/>
              </a:rPr>
              <a:t>Attendance recorded starting </a:t>
            </a:r>
            <a:r>
              <a:rPr lang="en" sz="28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Week 2</a:t>
            </a:r>
            <a:endParaRPr sz="28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50">
                <a:solidFill>
                  <a:schemeClr val="accent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Tutorial participation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and </a:t>
            </a:r>
            <a:r>
              <a:rPr b="1" lang="en" sz="1950">
                <a:solidFill>
                  <a:schemeClr val="accent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attendance </a:t>
            </a:r>
            <a:r>
              <a:rPr lang="en" sz="195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contributes to your </a:t>
            </a:r>
            <a:r>
              <a:rPr lang="en" sz="1950">
                <a:solidFill>
                  <a:schemeClr val="accent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project mark</a:t>
            </a:r>
            <a:endParaRPr sz="1950">
              <a:solidFill>
                <a:schemeClr val="accent4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38" y="1285919"/>
            <a:ext cx="62579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25" y="178094"/>
            <a:ext cx="62579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733144"/>
            <a:ext cx="4724400" cy="165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36"/>
          <p:cNvCxnSpPr>
            <a:stCxn id="207" idx="2"/>
            <a:endCxn id="208" idx="0"/>
          </p:cNvCxnSpPr>
          <p:nvPr/>
        </p:nvCxnSpPr>
        <p:spPr>
          <a:xfrm>
            <a:off x="4571988" y="1797344"/>
            <a:ext cx="0" cy="935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0" name="Google Shape;2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275" y="3164350"/>
            <a:ext cx="935700" cy="9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475" y="65400"/>
            <a:ext cx="4548099" cy="435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75" y="389775"/>
            <a:ext cx="3960200" cy="37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700" y="666775"/>
            <a:ext cx="3894351" cy="316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8"/>
          <p:cNvCxnSpPr>
            <a:stCxn id="220" idx="3"/>
            <a:endCxn id="221" idx="1"/>
          </p:cNvCxnSpPr>
          <p:nvPr/>
        </p:nvCxnSpPr>
        <p:spPr>
          <a:xfrm flipH="1" rot="10800000">
            <a:off x="4121575" y="2249687"/>
            <a:ext cx="1033200" cy="34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3" name="Google Shape;22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0825" y="3901625"/>
            <a:ext cx="602102" cy="60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ustom Design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ustom Design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