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  <p:sldMasterId id="2147483674" r:id="rId5"/>
    <p:sldMasterId id="2147483675" r:id="rId6"/>
    <p:sldMasterId id="2147483676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</p:sldIdLst>
  <p:sldSz cy="5143500" cx="9144000"/>
  <p:notesSz cx="6858000" cy="9144000"/>
  <p:embeddedFontLst>
    <p:embeddedFont>
      <p:font typeface="Source Code Pro"/>
      <p:regular r:id="rId47"/>
      <p:bold r:id="rId48"/>
      <p:italic r:id="rId49"/>
      <p:boldItalic r:id="rId50"/>
    </p:embeddedFont>
    <p:embeddedFont>
      <p:font typeface="Comfortaa"/>
      <p:regular r:id="rId51"/>
      <p:bold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48" Type="http://schemas.openxmlformats.org/officeDocument/2006/relationships/font" Target="fonts/SourceCodePro-bold.fntdata"/><Relationship Id="rId47" Type="http://schemas.openxmlformats.org/officeDocument/2006/relationships/font" Target="fonts/SourceCodePro-regular.fntdata"/><Relationship Id="rId49" Type="http://schemas.openxmlformats.org/officeDocument/2006/relationships/font" Target="fonts/SourceCodePro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font" Target="fonts/Comfortaa-regular.fntdata"/><Relationship Id="rId50" Type="http://schemas.openxmlformats.org/officeDocument/2006/relationships/font" Target="fonts/SourceCodePro-boldItalic.fntdata"/><Relationship Id="rId52" Type="http://schemas.openxmlformats.org/officeDocument/2006/relationships/font" Target="fonts/Comfortaa-bold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484203acb_0_101:notes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3484203acb_0_101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5d607b879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5d607b879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5d607b879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5d607b879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5d607b879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5d607b879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5d607b879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5d607b879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3484203acb_0_562:notes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13484203acb_0_562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5d607b879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5d607b879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5d607b879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5d607b879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5d607b879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5d607b879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5d607b879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5d607b879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5d607b879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5d607b879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484203acb_0_108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13484203acb_0_108:notes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73" name="Google Shape;173;g13484203acb_0_108:notes"/>
          <p:cNvSpPr txBox="1"/>
          <p:nvPr>
            <p:ph idx="12" type="sldNum"/>
          </p:nvPr>
        </p:nvSpPr>
        <p:spPr>
          <a:xfrm>
            <a:off x="3884620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5d607b879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5d607b879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5d607b879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5d607b879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5d607b879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5d607b879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3c0bbd864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3c0bbd864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5d607b879e_0_120:notes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15d607b879e_0_120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5d607b879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5d607b879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5d607b879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5d607b879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5d607b879e_0_153:notes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15d607b879e_0_153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5d607b879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5d607b879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5d607b879e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5d607b879e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484203acb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484203acb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5d607b879e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5d607b879e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5d607b879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5d607b879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5d607b879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5d607b879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3484203acb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3484203acb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3484203acb_0_736:notes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13484203acb_0_736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3484203acb_0_792:notes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13484203acb_0_792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3484203acb_0_808:notes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g13484203acb_0_808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3484203acb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3484203acb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3484203acb_0_770:notes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13484203acb_0_770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484203acb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484203acb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5d607b879e_0_0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15d607b879e_0_0:notes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98" name="Google Shape;198;g15d607b879e_0_0:notes"/>
          <p:cNvSpPr txBox="1"/>
          <p:nvPr>
            <p:ph idx="12" type="sldNum"/>
          </p:nvPr>
        </p:nvSpPr>
        <p:spPr>
          <a:xfrm>
            <a:off x="3884620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484203acb_0_273:notes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3484203acb_0_273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484203acb_0_529:notes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3484203acb_0_529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5d607b879e_0_12:notes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5d607b879e_0_12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5d607b879e_0_29:notes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15d607b879e_0_29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635519">
            <a:off x="325523" y="-561290"/>
            <a:ext cx="5817113" cy="626608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/>
          <p:cNvSpPr/>
          <p:nvPr/>
        </p:nvSpPr>
        <p:spPr>
          <a:xfrm>
            <a:off x="7507675" y="0"/>
            <a:ext cx="1637700" cy="51435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307800" y="259200"/>
            <a:ext cx="5894100" cy="26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307800" y="4716900"/>
            <a:ext cx="3547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UNSW Sydney Logo" id="58" name="Google Shape;5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0363" y="3946195"/>
            <a:ext cx="891000" cy="93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1" y="1"/>
            <a:ext cx="4157700" cy="51435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2999759">
            <a:off x="969052" y="-459458"/>
            <a:ext cx="3851280" cy="525174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/>
          <p:nvPr>
            <p:ph type="title"/>
          </p:nvPr>
        </p:nvSpPr>
        <p:spPr>
          <a:xfrm>
            <a:off x="307800" y="259200"/>
            <a:ext cx="3609300" cy="3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4198500" y="3758400"/>
            <a:ext cx="3547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4" name="Google Shape;64;p15"/>
          <p:cNvSpPr/>
          <p:nvPr>
            <p:ph idx="2" type="pic"/>
          </p:nvPr>
        </p:nvSpPr>
        <p:spPr>
          <a:xfrm>
            <a:off x="4157663" y="-1"/>
            <a:ext cx="4997700" cy="37584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UNSW Sydney Logo" id="65" name="Google Shape;6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053" y="3990439"/>
            <a:ext cx="891000" cy="93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8137694">
            <a:off x="217711" y="545287"/>
            <a:ext cx="4516169" cy="611224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6"/>
          <p:cNvSpPr txBox="1"/>
          <p:nvPr>
            <p:ph type="title"/>
          </p:nvPr>
        </p:nvSpPr>
        <p:spPr>
          <a:xfrm>
            <a:off x="307800" y="1968300"/>
            <a:ext cx="4683600" cy="19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307800" y="4716900"/>
            <a:ext cx="3547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0" name="Google Shape;70;p16"/>
          <p:cNvSpPr/>
          <p:nvPr>
            <p:ph idx="2" type="pic"/>
          </p:nvPr>
        </p:nvSpPr>
        <p:spPr>
          <a:xfrm>
            <a:off x="5088600" y="-1"/>
            <a:ext cx="4055400" cy="51435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UNSW Sydney Logo" id="71" name="Google Shape;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473" y="394841"/>
            <a:ext cx="891000" cy="93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/>
          <p:nvPr/>
        </p:nvSpPr>
        <p:spPr>
          <a:xfrm>
            <a:off x="0" y="1"/>
            <a:ext cx="9144000" cy="37506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2597677">
            <a:off x="1761567" y="-749666"/>
            <a:ext cx="5912111" cy="698109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>
            <p:ph type="title"/>
          </p:nvPr>
        </p:nvSpPr>
        <p:spPr>
          <a:xfrm>
            <a:off x="307800" y="2408400"/>
            <a:ext cx="8451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07800" y="4716900"/>
            <a:ext cx="3547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UNSW Sydney Logo" id="77" name="Google Shape;7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1981" y="3975691"/>
            <a:ext cx="891000" cy="93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5010" y="-334942"/>
            <a:ext cx="5343665" cy="575609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8"/>
          <p:cNvSpPr/>
          <p:nvPr/>
        </p:nvSpPr>
        <p:spPr>
          <a:xfrm>
            <a:off x="7507675" y="0"/>
            <a:ext cx="1637700" cy="51435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SW Sydney Logo" id="81" name="Google Shape;8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4930" y="391500"/>
            <a:ext cx="891000" cy="93018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/>
          <p:nvPr>
            <p:ph type="title"/>
          </p:nvPr>
        </p:nvSpPr>
        <p:spPr>
          <a:xfrm>
            <a:off x="307800" y="259200"/>
            <a:ext cx="5894100" cy="26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07800" y="4716900"/>
            <a:ext cx="3547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/>
          <p:nvPr/>
        </p:nvSpPr>
        <p:spPr>
          <a:xfrm>
            <a:off x="5055394" y="1"/>
            <a:ext cx="4089900" cy="37617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9"/>
          <p:cNvSpPr txBox="1"/>
          <p:nvPr>
            <p:ph type="title"/>
          </p:nvPr>
        </p:nvSpPr>
        <p:spPr>
          <a:xfrm>
            <a:off x="5130000" y="0"/>
            <a:ext cx="4015500" cy="3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153900" y="3877200"/>
            <a:ext cx="3547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9"/>
          <p:cNvSpPr/>
          <p:nvPr>
            <p:ph idx="2" type="pic"/>
          </p:nvPr>
        </p:nvSpPr>
        <p:spPr>
          <a:xfrm>
            <a:off x="-1" y="3413"/>
            <a:ext cx="5055300" cy="37584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UNSW Sydney Logo" id="89" name="Google Shape;8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1981" y="3975691"/>
            <a:ext cx="891000" cy="93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4" name="Google Shape;114;p23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6" name="Google Shape;116;p23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49" name="Google Shape;149;p28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0" name="Google Shape;150;p2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1" name="Google Shape;151;p2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2" name="Google Shape;152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2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2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theme" Target="../theme/theme2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07800" y="259200"/>
            <a:ext cx="5894100" cy="26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00"/>
              <a:buFont typeface="Arial"/>
              <a:buNone/>
              <a:defRPr b="0" i="0" sz="8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07800" y="4716900"/>
            <a:ext cx="3547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﻿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﻿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20"/>
          <p:cNvSpPr/>
          <p:nvPr/>
        </p:nvSpPr>
        <p:spPr>
          <a:xfrm rot="5400000">
            <a:off x="4279650" y="279286"/>
            <a:ext cx="584700" cy="9144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SW Sydney Logo" id="97" name="Google Shape;97;p2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45174" y="4647620"/>
            <a:ext cx="405001" cy="4228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2"/>
    <p:sldLayoutId id="2147483666" r:id="rId3"/>
    <p:sldLayoutId id="2147483667" r:id="rId4"/>
    <p:sldLayoutId id="2147483668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﻿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5"/>
          <p:cNvSpPr/>
          <p:nvPr/>
        </p:nvSpPr>
        <p:spPr>
          <a:xfrm rot="5400000">
            <a:off x="6265200" y="2264700"/>
            <a:ext cx="5143500" cy="6141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SW Sydney Logo" id="132" name="Google Shape;132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45174" y="4647620"/>
            <a:ext cx="405001" cy="4228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2"/>
    <p:sldLayoutId id="2147483670" r:id="rId3"/>
    <p:sldLayoutId id="2147483671" r:id="rId4"/>
    <p:sldLayoutId id="214748367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william.huynh3@unsw.edu.au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36.png"/><Relationship Id="rId6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Relationship Id="rId4" Type="http://schemas.openxmlformats.org/officeDocument/2006/relationships/image" Target="../media/image24.png"/><Relationship Id="rId5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Relationship Id="rId4" Type="http://schemas.openxmlformats.org/officeDocument/2006/relationships/image" Target="../media/image3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png"/><Relationship Id="rId4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png"/><Relationship Id="rId4" Type="http://schemas.openxmlformats.org/officeDocument/2006/relationships/image" Target="../media/image4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7.png"/><Relationship Id="rId4" Type="http://schemas.openxmlformats.org/officeDocument/2006/relationships/image" Target="../media/image3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5.png"/><Relationship Id="rId4" Type="http://schemas.openxmlformats.org/officeDocument/2006/relationships/image" Target="../media/image4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4157700" y="69800"/>
            <a:ext cx="4986300" cy="15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3000"/>
              <a:t>COMP1531 | </a:t>
            </a:r>
            <a:r>
              <a:rPr lang="en" sz="2800">
                <a:solidFill>
                  <a:schemeClr val="accent4"/>
                </a:solidFill>
              </a:rPr>
              <a:t>T09B </a:t>
            </a:r>
            <a:r>
              <a:rPr lang="en" sz="2800"/>
              <a:t>/ </a:t>
            </a:r>
            <a:r>
              <a:rPr lang="en" sz="2800">
                <a:solidFill>
                  <a:schemeClr val="accent3"/>
                </a:solidFill>
              </a:rPr>
              <a:t>H17B</a:t>
            </a:r>
            <a:br>
              <a:rPr lang="en" sz="5400"/>
            </a:br>
            <a:r>
              <a:rPr lang="en" sz="5400"/>
              <a:t>	Week 4</a:t>
            </a:r>
            <a:endParaRPr/>
          </a:p>
        </p:txBody>
      </p:sp>
      <p:sp>
        <p:nvSpPr>
          <p:cNvPr id="165" name="Google Shape;165;p30"/>
          <p:cNvSpPr txBox="1"/>
          <p:nvPr/>
        </p:nvSpPr>
        <p:spPr>
          <a:xfrm>
            <a:off x="4635150" y="1467375"/>
            <a:ext cx="420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william.huynh3@unsw.edu.au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9000" y="2082975"/>
            <a:ext cx="1930525" cy="2749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0377" y="3321875"/>
            <a:ext cx="2165625" cy="171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0"/>
          <p:cNvPicPr preferRelativeResize="0"/>
          <p:nvPr/>
        </p:nvPicPr>
        <p:blipFill rotWithShape="1">
          <a:blip r:embed="rId6">
            <a:alphaModFix/>
          </a:blip>
          <a:srcRect b="5832" l="3459" r="4771" t="5797"/>
          <a:stretch/>
        </p:blipFill>
        <p:spPr>
          <a:xfrm>
            <a:off x="7245076" y="1571600"/>
            <a:ext cx="1713825" cy="166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0"/>
          <p:cNvSpPr txBox="1"/>
          <p:nvPr/>
        </p:nvSpPr>
        <p:spPr>
          <a:xfrm>
            <a:off x="7302500" y="3235550"/>
            <a:ext cx="3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2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3894"/>
            <a:ext cx="8839204" cy="245149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9"/>
          <p:cNvSpPr txBox="1"/>
          <p:nvPr/>
        </p:nvSpPr>
        <p:spPr>
          <a:xfrm>
            <a:off x="311700" y="125150"/>
            <a:ext cx="85206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TypeScript Application: </a:t>
            </a:r>
            <a:r>
              <a:rPr lang="en" sz="2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Variables</a:t>
            </a:r>
            <a:endParaRPr sz="2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1" name="Google Shape;251;p39"/>
          <p:cNvSpPr/>
          <p:nvPr/>
        </p:nvSpPr>
        <p:spPr>
          <a:xfrm>
            <a:off x="311700" y="486950"/>
            <a:ext cx="55437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700" y="106000"/>
            <a:ext cx="5816600" cy="20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3688" y="2381275"/>
            <a:ext cx="7310828" cy="20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125" y="520150"/>
            <a:ext cx="1268650" cy="126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578" y="2594925"/>
            <a:ext cx="1483726" cy="16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/>
        </p:nvSpPr>
        <p:spPr>
          <a:xfrm>
            <a:off x="311700" y="125150"/>
            <a:ext cx="85206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TypeScript Application: </a:t>
            </a:r>
            <a:r>
              <a:rPr lang="en" sz="2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Function Parameters</a:t>
            </a:r>
            <a:endParaRPr sz="2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5" name="Google Shape;265;p41"/>
          <p:cNvSpPr/>
          <p:nvPr/>
        </p:nvSpPr>
        <p:spPr>
          <a:xfrm>
            <a:off x="311700" y="486950"/>
            <a:ext cx="55437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575" y="690625"/>
            <a:ext cx="3990975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525" y="3283900"/>
            <a:ext cx="6315075" cy="114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8" name="Google Shape;268;p41"/>
          <p:cNvCxnSpPr/>
          <p:nvPr/>
        </p:nvCxnSpPr>
        <p:spPr>
          <a:xfrm>
            <a:off x="4848063" y="1881250"/>
            <a:ext cx="0" cy="1348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41"/>
          <p:cNvCxnSpPr/>
          <p:nvPr/>
        </p:nvCxnSpPr>
        <p:spPr>
          <a:xfrm>
            <a:off x="4845050" y="3625850"/>
            <a:ext cx="8889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41"/>
          <p:cNvCxnSpPr/>
          <p:nvPr/>
        </p:nvCxnSpPr>
        <p:spPr>
          <a:xfrm>
            <a:off x="6553200" y="3625850"/>
            <a:ext cx="8889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/>
        </p:nvSpPr>
        <p:spPr>
          <a:xfrm>
            <a:off x="311700" y="125150"/>
            <a:ext cx="85206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TypeScript Application: </a:t>
            </a:r>
            <a:r>
              <a:rPr lang="en" sz="2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Function Returns</a:t>
            </a:r>
            <a:endParaRPr sz="2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6" name="Google Shape;276;p42"/>
          <p:cNvSpPr/>
          <p:nvPr/>
        </p:nvSpPr>
        <p:spPr>
          <a:xfrm>
            <a:off x="311700" y="486950"/>
            <a:ext cx="55437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575" y="690625"/>
            <a:ext cx="3990975" cy="1114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8" name="Google Shape;278;p42"/>
          <p:cNvCxnSpPr/>
          <p:nvPr/>
        </p:nvCxnSpPr>
        <p:spPr>
          <a:xfrm>
            <a:off x="4848063" y="1881250"/>
            <a:ext cx="0" cy="1152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79" name="Google Shape;27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025" y="3191575"/>
            <a:ext cx="8839204" cy="12948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" name="Google Shape;280;p42"/>
          <p:cNvCxnSpPr/>
          <p:nvPr/>
        </p:nvCxnSpPr>
        <p:spPr>
          <a:xfrm>
            <a:off x="7136100" y="3612850"/>
            <a:ext cx="14547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42"/>
          <p:cNvCxnSpPr/>
          <p:nvPr/>
        </p:nvCxnSpPr>
        <p:spPr>
          <a:xfrm flipH="1">
            <a:off x="7774800" y="2413175"/>
            <a:ext cx="177300" cy="661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/>
          <p:nvPr/>
        </p:nvSpPr>
        <p:spPr>
          <a:xfrm>
            <a:off x="311700" y="125150"/>
            <a:ext cx="85206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TypeScript: The differences</a:t>
            </a:r>
            <a:endParaRPr sz="2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7" name="Google Shape;287;p43"/>
          <p:cNvSpPr/>
          <p:nvPr/>
        </p:nvSpPr>
        <p:spPr>
          <a:xfrm>
            <a:off x="311700" y="486950"/>
            <a:ext cx="55437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125" y="1128871"/>
            <a:ext cx="4202251" cy="255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125" y="3687050"/>
            <a:ext cx="4202251" cy="759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375" y="1164175"/>
            <a:ext cx="3865703" cy="255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3"/>
          <p:cNvSpPr txBox="1"/>
          <p:nvPr/>
        </p:nvSpPr>
        <p:spPr>
          <a:xfrm>
            <a:off x="797275" y="627950"/>
            <a:ext cx="27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TypeScript not used</a:t>
            </a:r>
            <a:endParaRPr b="1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92" name="Google Shape;292;p43"/>
          <p:cNvSpPr txBox="1"/>
          <p:nvPr/>
        </p:nvSpPr>
        <p:spPr>
          <a:xfrm>
            <a:off x="5504450" y="640513"/>
            <a:ext cx="27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TypeScript is used</a:t>
            </a:r>
            <a:endParaRPr b="1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17500"/>
            <a:ext cx="8839204" cy="953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72069"/>
            <a:ext cx="8839204" cy="651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5400"/>
            <a:ext cx="8839198" cy="1041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89825"/>
            <a:ext cx="8839204" cy="759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17500"/>
            <a:ext cx="8839204" cy="1135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/>
        </p:nvSpPr>
        <p:spPr>
          <a:xfrm>
            <a:off x="311700" y="147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Learning objectives</a:t>
            </a:r>
            <a:endParaRPr b="1" sz="3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6" name="Google Shape;176;p31"/>
          <p:cNvSpPr txBox="1"/>
          <p:nvPr/>
        </p:nvSpPr>
        <p:spPr>
          <a:xfrm>
            <a:off x="622825" y="819150"/>
            <a:ext cx="76593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mfortaa"/>
              <a:buChar char="●"/>
            </a:pPr>
            <a:r>
              <a:rPr i="1" lang="en" sz="2200">
                <a:latin typeface="Comfortaa"/>
                <a:ea typeface="Comfortaa"/>
                <a:cs typeface="Comfortaa"/>
                <a:sym typeface="Comfortaa"/>
              </a:rPr>
              <a:t>secret… for now… </a:t>
            </a:r>
            <a:r>
              <a:rPr lang="en" sz="2100">
                <a:solidFill>
                  <a:schemeClr val="dk1"/>
                </a:solidFill>
              </a:rPr>
              <a:t>🤫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mfortaa"/>
              <a:buChar char="●"/>
            </a:pPr>
            <a:r>
              <a:rPr i="1" lang="en" sz="2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secret… for now… </a:t>
            </a:r>
            <a:r>
              <a:rPr lang="en" sz="2100">
                <a:solidFill>
                  <a:schemeClr val="dk1"/>
                </a:solidFill>
              </a:rPr>
              <a:t>🤫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mfortaa"/>
              <a:buChar char="●"/>
            </a:pPr>
            <a:r>
              <a:rPr b="1" lang="en" sz="2200">
                <a:latin typeface="Comfortaa"/>
                <a:ea typeface="Comfortaa"/>
                <a:cs typeface="Comfortaa"/>
                <a:sym typeface="Comfortaa"/>
              </a:rPr>
              <a:t>Linting </a:t>
            </a:r>
            <a:r>
              <a:rPr lang="en" sz="2200">
                <a:latin typeface="Comfortaa"/>
                <a:ea typeface="Comfortaa"/>
                <a:cs typeface="Comfortaa"/>
                <a:sym typeface="Comfortaa"/>
              </a:rPr>
              <a:t>code to meet style requirements</a:t>
            </a:r>
            <a:endParaRPr b="1" sz="2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mfortaa"/>
              <a:buChar char="●"/>
            </a:pPr>
            <a:r>
              <a:rPr b="1" lang="en" sz="2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Iteration 1 Q &amp; A</a:t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93300"/>
            <a:ext cx="8839204" cy="798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3175"/>
            <a:ext cx="8839204" cy="2416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6950"/>
            <a:ext cx="8839204" cy="1739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2"/>
          <p:cNvSpPr txBox="1"/>
          <p:nvPr/>
        </p:nvSpPr>
        <p:spPr>
          <a:xfrm>
            <a:off x="3965225" y="237275"/>
            <a:ext cx="52281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Iteration 2</a:t>
            </a:r>
            <a:r>
              <a:rPr lang="en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is nearly due and your team has realised that their functions are still in regular JavaScript and are </a:t>
            </a:r>
            <a:r>
              <a:rPr b="1" lang="en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not type safe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. 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Feeling worried of losing the</a:t>
            </a:r>
            <a:r>
              <a:rPr b="1" lang="en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 40% type safety marks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, they choose their best programmer (you) to be tasked with </a:t>
            </a:r>
            <a:r>
              <a:rPr b="1" lang="en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type annotating 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 old </a:t>
            </a:r>
            <a:r>
              <a:rPr b="1" lang="en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JavaScript functions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into newer and better </a:t>
            </a:r>
            <a:r>
              <a:rPr b="1" lang="en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TypeScript functions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. 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Can you do so in </a:t>
            </a:r>
            <a:r>
              <a:rPr b="1" lang="en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25 minutes 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before It2 is due??? 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Go to the tute04 GitLab (found on webcms) and </a:t>
            </a:r>
            <a:r>
              <a:rPr b="1" lang="en" sz="12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download the repo as a zip file</a:t>
            </a: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. Extract the zip file into a folder and open that folder in vscode.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The file to annotate is  </a:t>
            </a:r>
            <a:r>
              <a:rPr lang="en" sz="12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b.typing/rescript.js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38" name="Google Shape;338;p52"/>
          <p:cNvSpPr txBox="1"/>
          <p:nvPr/>
        </p:nvSpPr>
        <p:spPr>
          <a:xfrm>
            <a:off x="4033850" y="75850"/>
            <a:ext cx="4243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omfortaa"/>
                <a:ea typeface="Comfortaa"/>
                <a:cs typeface="Comfortaa"/>
                <a:sym typeface="Comfortaa"/>
              </a:rPr>
              <a:t>Activity</a:t>
            </a:r>
            <a:endParaRPr b="1" sz="21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39" name="Google Shape;339;p52"/>
          <p:cNvPicPr preferRelativeResize="0"/>
          <p:nvPr/>
        </p:nvPicPr>
        <p:blipFill rotWithShape="1">
          <a:blip r:embed="rId3">
            <a:alphaModFix/>
          </a:blip>
          <a:srcRect b="48285" l="0" r="0" t="0"/>
          <a:stretch/>
        </p:blipFill>
        <p:spPr>
          <a:xfrm>
            <a:off x="104638" y="1694300"/>
            <a:ext cx="3300325" cy="2580451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52"/>
          <p:cNvSpPr txBox="1"/>
          <p:nvPr/>
        </p:nvSpPr>
        <p:spPr>
          <a:xfrm>
            <a:off x="268900" y="75850"/>
            <a:ext cx="2971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Do these functions only: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9D9D9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function isLeap()</a:t>
            </a:r>
            <a:endParaRPr>
              <a:highlight>
                <a:srgbClr val="D9D9D9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function countLeaps()</a:t>
            </a:r>
            <a:endParaRPr>
              <a:highlight>
                <a:srgbClr val="CCCCC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3"/>
          <p:cNvSpPr txBox="1"/>
          <p:nvPr/>
        </p:nvSpPr>
        <p:spPr>
          <a:xfrm>
            <a:off x="311700" y="125150"/>
            <a:ext cx="85206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TypeScript: </a:t>
            </a:r>
            <a:r>
              <a:rPr lang="en" sz="2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The supported types</a:t>
            </a:r>
            <a:endParaRPr sz="2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46" name="Google Shape;346;p53"/>
          <p:cNvSpPr/>
          <p:nvPr/>
        </p:nvSpPr>
        <p:spPr>
          <a:xfrm>
            <a:off x="311700" y="486950"/>
            <a:ext cx="55437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53"/>
          <p:cNvSpPr txBox="1"/>
          <p:nvPr/>
        </p:nvSpPr>
        <p:spPr>
          <a:xfrm>
            <a:off x="1094250" y="870650"/>
            <a:ext cx="69555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AC987"/>
                </a:solidFill>
                <a:latin typeface="Comfortaa"/>
                <a:ea typeface="Comfortaa"/>
                <a:cs typeface="Comfortaa"/>
                <a:sym typeface="Comfortaa"/>
              </a:rPr>
              <a:t>TypeScript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supports the following </a:t>
            </a:r>
            <a:r>
              <a:rPr b="1" lang="en">
                <a:solidFill>
                  <a:schemeClr val="accent6"/>
                </a:solidFill>
                <a:latin typeface="Comfortaa"/>
                <a:ea typeface="Comfortaa"/>
                <a:cs typeface="Comfortaa"/>
                <a:sym typeface="Comfortaa"/>
              </a:rPr>
              <a:t>data types</a:t>
            </a:r>
            <a:endParaRPr b="1">
              <a:solidFill>
                <a:schemeClr val="accent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AC987"/>
                </a:solidFill>
                <a:latin typeface="Comfortaa"/>
                <a:ea typeface="Comfortaa"/>
                <a:cs typeface="Comfortaa"/>
                <a:sym typeface="Comfortaa"/>
              </a:rPr>
              <a:t>Boolean</a:t>
            </a:r>
            <a:endParaRPr b="1" sz="1800">
              <a:solidFill>
                <a:srgbClr val="1AC9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AC987"/>
                </a:solidFill>
                <a:latin typeface="Comfortaa"/>
                <a:ea typeface="Comfortaa"/>
                <a:cs typeface="Comfortaa"/>
                <a:sym typeface="Comfortaa"/>
              </a:rPr>
              <a:t>Number</a:t>
            </a:r>
            <a:endParaRPr b="1" sz="1800">
              <a:solidFill>
                <a:srgbClr val="1AC9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AC987"/>
                </a:solidFill>
                <a:latin typeface="Comfortaa"/>
                <a:ea typeface="Comfortaa"/>
                <a:cs typeface="Comfortaa"/>
                <a:sym typeface="Comfortaa"/>
              </a:rPr>
              <a:t>String</a:t>
            </a:r>
            <a:endParaRPr b="1" sz="1800">
              <a:solidFill>
                <a:srgbClr val="1AC9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AC987"/>
                </a:solidFill>
                <a:latin typeface="Comfortaa"/>
                <a:ea typeface="Comfortaa"/>
                <a:cs typeface="Comfortaa"/>
                <a:sym typeface="Comfortaa"/>
              </a:rPr>
              <a:t>Array</a:t>
            </a:r>
            <a:endParaRPr b="1" sz="1800">
              <a:solidFill>
                <a:srgbClr val="1AC9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Objects </a:t>
            </a:r>
            <a:r>
              <a:rPr i="1" lang="en" sz="1800">
                <a:latin typeface="Comfortaa"/>
                <a:ea typeface="Comfortaa"/>
                <a:cs typeface="Comfortaa"/>
                <a:sym typeface="Comfortaa"/>
              </a:rPr>
              <a:t>(more on this soon)</a:t>
            </a:r>
            <a:endParaRPr i="1"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And lots more (but may not be relevant) …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53"/>
          <p:cNvPicPr preferRelativeResize="0"/>
          <p:nvPr/>
        </p:nvPicPr>
        <p:blipFill rotWithShape="1">
          <a:blip r:embed="rId3">
            <a:alphaModFix/>
          </a:blip>
          <a:srcRect b="0" l="14769" r="57604" t="0"/>
          <a:stretch/>
        </p:blipFill>
        <p:spPr>
          <a:xfrm>
            <a:off x="0" y="983350"/>
            <a:ext cx="1752601" cy="35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53"/>
          <p:cNvPicPr preferRelativeResize="0"/>
          <p:nvPr/>
        </p:nvPicPr>
        <p:blipFill rotWithShape="1">
          <a:blip r:embed="rId3">
            <a:alphaModFix/>
          </a:blip>
          <a:srcRect b="0" l="52507" r="14260" t="0"/>
          <a:stretch/>
        </p:blipFill>
        <p:spPr>
          <a:xfrm>
            <a:off x="7035800" y="983350"/>
            <a:ext cx="210820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4"/>
          <p:cNvSpPr txBox="1"/>
          <p:nvPr/>
        </p:nvSpPr>
        <p:spPr>
          <a:xfrm>
            <a:off x="311700" y="125150"/>
            <a:ext cx="85206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TypeScript</a:t>
            </a:r>
            <a:endParaRPr sz="2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55" name="Google Shape;355;p54"/>
          <p:cNvSpPr/>
          <p:nvPr/>
        </p:nvSpPr>
        <p:spPr>
          <a:xfrm>
            <a:off x="311700" y="486950"/>
            <a:ext cx="55437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6" name="Google Shape;35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263" y="717800"/>
            <a:ext cx="6923475" cy="37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5"/>
          <p:cNvSpPr txBox="1"/>
          <p:nvPr/>
        </p:nvSpPr>
        <p:spPr>
          <a:xfrm>
            <a:off x="311700" y="125150"/>
            <a:ext cx="85206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TypeScript</a:t>
            </a:r>
            <a:endParaRPr sz="2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62" name="Google Shape;362;p55"/>
          <p:cNvSpPr/>
          <p:nvPr/>
        </p:nvSpPr>
        <p:spPr>
          <a:xfrm>
            <a:off x="311700" y="486950"/>
            <a:ext cx="55437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3" name="Google Shape;36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6475"/>
            <a:ext cx="8839204" cy="1113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6228" y="2675175"/>
            <a:ext cx="5551535" cy="135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6"/>
          <p:cNvSpPr txBox="1"/>
          <p:nvPr/>
        </p:nvSpPr>
        <p:spPr>
          <a:xfrm>
            <a:off x="311700" y="125150"/>
            <a:ext cx="85206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TypeScript: Interfaces</a:t>
            </a:r>
            <a:endParaRPr sz="2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70" name="Google Shape;370;p56"/>
          <p:cNvSpPr/>
          <p:nvPr/>
        </p:nvSpPr>
        <p:spPr>
          <a:xfrm>
            <a:off x="311700" y="486950"/>
            <a:ext cx="55437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6"/>
          <p:cNvSpPr txBox="1"/>
          <p:nvPr/>
        </p:nvSpPr>
        <p:spPr>
          <a:xfrm>
            <a:off x="614400" y="745375"/>
            <a:ext cx="79152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mfortaa"/>
                <a:ea typeface="Comfortaa"/>
                <a:cs typeface="Comfortaa"/>
                <a:sym typeface="Comfortaa"/>
              </a:rPr>
              <a:t>An </a:t>
            </a:r>
            <a:r>
              <a:rPr b="1" lang="en" sz="2300">
                <a:solidFill>
                  <a:srgbClr val="1AC987"/>
                </a:solidFill>
                <a:latin typeface="Comfortaa"/>
                <a:ea typeface="Comfortaa"/>
                <a:cs typeface="Comfortaa"/>
                <a:sym typeface="Comfortaa"/>
              </a:rPr>
              <a:t>interface </a:t>
            </a:r>
            <a:r>
              <a:rPr lang="en" sz="2300">
                <a:latin typeface="Comfortaa"/>
                <a:ea typeface="Comfortaa"/>
                <a:cs typeface="Comfortaa"/>
                <a:sym typeface="Comfortaa"/>
              </a:rPr>
              <a:t>allows us to declare the </a:t>
            </a:r>
            <a:r>
              <a:rPr b="1" lang="en" sz="23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structure</a:t>
            </a:r>
            <a:r>
              <a:rPr lang="en" sz="2300">
                <a:latin typeface="Comfortaa"/>
                <a:ea typeface="Comfortaa"/>
                <a:cs typeface="Comfortaa"/>
                <a:sym typeface="Comfortaa"/>
              </a:rPr>
              <a:t> and </a:t>
            </a:r>
            <a:r>
              <a:rPr b="1" lang="en" sz="23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types </a:t>
            </a:r>
            <a:r>
              <a:rPr lang="en" sz="2300">
                <a:latin typeface="Comfortaa"/>
                <a:ea typeface="Comfortaa"/>
                <a:cs typeface="Comfortaa"/>
                <a:sym typeface="Comfortaa"/>
              </a:rPr>
              <a:t>of an object </a:t>
            </a:r>
            <a:r>
              <a:rPr b="1" lang="en" sz="23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before we use it !</a:t>
            </a:r>
            <a:r>
              <a:rPr lang="en" sz="23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23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72" name="Google Shape;37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3063" y="1831200"/>
            <a:ext cx="3817874" cy="251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2122" y="210950"/>
            <a:ext cx="2759724" cy="181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75" y="2752175"/>
            <a:ext cx="8839204" cy="1113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2122" y="210950"/>
            <a:ext cx="2759724" cy="181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88" y="2710400"/>
            <a:ext cx="8839200" cy="971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58"/>
          <p:cNvPicPr preferRelativeResize="0"/>
          <p:nvPr/>
        </p:nvPicPr>
        <p:blipFill rotWithShape="1">
          <a:blip r:embed="rId4">
            <a:alphaModFix/>
          </a:blip>
          <a:srcRect b="0" l="40320" r="47433" t="71666"/>
          <a:stretch/>
        </p:blipFill>
        <p:spPr>
          <a:xfrm>
            <a:off x="1447900" y="3268125"/>
            <a:ext cx="1082475" cy="275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6" name="Google Shape;386;p58"/>
          <p:cNvCxnSpPr/>
          <p:nvPr/>
        </p:nvCxnSpPr>
        <p:spPr>
          <a:xfrm flipH="1">
            <a:off x="8301200" y="1454800"/>
            <a:ext cx="151800" cy="12963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" name="Google Shape;387;p58"/>
          <p:cNvCxnSpPr/>
          <p:nvPr/>
        </p:nvCxnSpPr>
        <p:spPr>
          <a:xfrm>
            <a:off x="8018625" y="3033700"/>
            <a:ext cx="5172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613" y="976475"/>
            <a:ext cx="3914775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2"/>
          <p:cNvSpPr txBox="1"/>
          <p:nvPr/>
        </p:nvSpPr>
        <p:spPr>
          <a:xfrm>
            <a:off x="1686313" y="2764375"/>
            <a:ext cx="5771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What’s wrong with this code?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2122" y="210950"/>
            <a:ext cx="2759724" cy="181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5313" y="2648325"/>
            <a:ext cx="6873375" cy="16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2122" y="210950"/>
            <a:ext cx="2759724" cy="181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025" y="2484150"/>
            <a:ext cx="7591950" cy="18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1"/>
          <p:cNvSpPr txBox="1"/>
          <p:nvPr/>
        </p:nvSpPr>
        <p:spPr>
          <a:xfrm>
            <a:off x="3965225" y="237275"/>
            <a:ext cx="52281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Iteration 2</a:t>
            </a:r>
            <a:r>
              <a:rPr lang="en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is nearly due and your team has realised that their functions are still in regular JavaScript and are </a:t>
            </a:r>
            <a:r>
              <a:rPr b="1" lang="en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not type safe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. 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Feeling worried of losing the</a:t>
            </a:r>
            <a:r>
              <a:rPr b="1" lang="en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 40% type safety marks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, they choose their best programmer (you) to be tasked with </a:t>
            </a:r>
            <a:r>
              <a:rPr b="1" lang="en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type annotating 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 old </a:t>
            </a:r>
            <a:r>
              <a:rPr b="1" lang="en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JavaScript functions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into newer and better </a:t>
            </a:r>
            <a:r>
              <a:rPr b="1" lang="en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TypeScript functions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. 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Can you do so in </a:t>
            </a:r>
            <a:r>
              <a:rPr b="1" lang="en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25 minutes 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before It2 is due??? 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Go to the tute04 GitLab (found on webcms) and </a:t>
            </a:r>
            <a:r>
              <a:rPr b="1" lang="en" sz="12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download the repo as a zip file</a:t>
            </a: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. Extract the zip file into a folder and open that folder in vscode.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The file to annotate is  </a:t>
            </a:r>
            <a:r>
              <a:rPr lang="en" sz="12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b.typing/rescript.js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05" name="Google Shape;405;p61"/>
          <p:cNvSpPr txBox="1"/>
          <p:nvPr/>
        </p:nvSpPr>
        <p:spPr>
          <a:xfrm>
            <a:off x="4033850" y="75850"/>
            <a:ext cx="4243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omfortaa"/>
                <a:ea typeface="Comfortaa"/>
                <a:cs typeface="Comfortaa"/>
                <a:sym typeface="Comfortaa"/>
              </a:rPr>
              <a:t>Activity</a:t>
            </a:r>
            <a:endParaRPr b="1" sz="21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06" name="Google Shape;406;p61"/>
          <p:cNvPicPr preferRelativeResize="0"/>
          <p:nvPr/>
        </p:nvPicPr>
        <p:blipFill rotWithShape="1">
          <a:blip r:embed="rId3">
            <a:alphaModFix/>
          </a:blip>
          <a:srcRect b="-4222" l="-1040" r="1040" t="53098"/>
          <a:stretch/>
        </p:blipFill>
        <p:spPr>
          <a:xfrm>
            <a:off x="151675" y="1499800"/>
            <a:ext cx="3518625" cy="2719801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61"/>
          <p:cNvSpPr txBox="1"/>
          <p:nvPr/>
        </p:nvSpPr>
        <p:spPr>
          <a:xfrm>
            <a:off x="151675" y="172375"/>
            <a:ext cx="3696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Do these functions only: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9D9D9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function getSatisfactionResult()</a:t>
            </a:r>
            <a:endParaRPr>
              <a:highlight>
                <a:srgbClr val="CCCCC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62"/>
          <p:cNvPicPr preferRelativeResize="0"/>
          <p:nvPr/>
        </p:nvPicPr>
        <p:blipFill rotWithShape="1">
          <a:blip r:embed="rId3">
            <a:alphaModFix/>
          </a:blip>
          <a:srcRect b="0" l="0" r="911" t="2400"/>
          <a:stretch/>
        </p:blipFill>
        <p:spPr>
          <a:xfrm>
            <a:off x="148125" y="1313750"/>
            <a:ext cx="4113425" cy="22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62"/>
          <p:cNvPicPr preferRelativeResize="0"/>
          <p:nvPr/>
        </p:nvPicPr>
        <p:blipFill rotWithShape="1">
          <a:blip r:embed="rId4">
            <a:alphaModFix/>
          </a:blip>
          <a:srcRect b="0" l="1506" r="0" t="0"/>
          <a:stretch/>
        </p:blipFill>
        <p:spPr>
          <a:xfrm>
            <a:off x="4875475" y="1268563"/>
            <a:ext cx="4151401" cy="236457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62"/>
          <p:cNvSpPr txBox="1"/>
          <p:nvPr/>
        </p:nvSpPr>
        <p:spPr>
          <a:xfrm>
            <a:off x="311700" y="147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Last week we discussed…</a:t>
            </a:r>
            <a:endParaRPr sz="3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3"/>
          <p:cNvSpPr txBox="1"/>
          <p:nvPr/>
        </p:nvSpPr>
        <p:spPr>
          <a:xfrm>
            <a:off x="311700" y="147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eslint</a:t>
            </a:r>
            <a:r>
              <a:rPr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: Linting our code</a:t>
            </a:r>
            <a:endParaRPr b="1" sz="3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20" name="Google Shape;420;p63"/>
          <p:cNvSpPr/>
          <p:nvPr/>
        </p:nvSpPr>
        <p:spPr>
          <a:xfrm>
            <a:off x="311700" y="880800"/>
            <a:ext cx="55437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63"/>
          <p:cNvSpPr txBox="1"/>
          <p:nvPr/>
        </p:nvSpPr>
        <p:spPr>
          <a:xfrm>
            <a:off x="197550" y="4113400"/>
            <a:ext cx="71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Linting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/</a:t>
            </a:r>
            <a:r>
              <a:rPr lang="en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code quality</a:t>
            </a:r>
            <a:r>
              <a:rPr lang="en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is worth </a:t>
            </a:r>
            <a:r>
              <a:rPr b="1" lang="en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25</a:t>
            </a:r>
            <a:r>
              <a:rPr b="1" lang="en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% of Iteration 1</a:t>
            </a:r>
            <a:endParaRPr b="1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22" name="Google Shape;422;p63"/>
          <p:cNvSpPr txBox="1"/>
          <p:nvPr/>
        </p:nvSpPr>
        <p:spPr>
          <a:xfrm>
            <a:off x="645600" y="1241775"/>
            <a:ext cx="78528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eslint </a:t>
            </a: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is a node package that </a:t>
            </a:r>
            <a:r>
              <a:rPr b="1" lang="en" sz="15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automatically styles</a:t>
            </a: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 our code for us!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It will fix </a:t>
            </a:r>
            <a:r>
              <a:rPr b="1" lang="en" sz="15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most common style</a:t>
            </a: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 errors like </a:t>
            </a:r>
            <a:r>
              <a:rPr lang="en" sz="15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indentation</a:t>
            </a: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lang="en" sz="15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line overflow</a:t>
            </a: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 or 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unaesthetic</a:t>
            </a:r>
            <a:r>
              <a:rPr lang="en" sz="15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 control flow</a:t>
            </a:r>
            <a:endParaRPr sz="15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But it won’t fix </a:t>
            </a:r>
            <a:r>
              <a:rPr b="1" lang="en" sz="15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bad</a:t>
            </a:r>
            <a:r>
              <a:rPr b="1" lang="en" sz="15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en" sz="15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variable names</a:t>
            </a: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b="1" lang="en" sz="15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excessive function parameters</a:t>
            </a: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, or </a:t>
            </a:r>
            <a:r>
              <a:rPr b="1" lang="en" sz="15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overly-complex code</a:t>
            </a: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. 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A mixture of both </a:t>
            </a:r>
            <a:r>
              <a:rPr b="1" lang="en" sz="15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automatic </a:t>
            </a: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and </a:t>
            </a:r>
            <a:r>
              <a:rPr b="1" lang="en" sz="15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manual </a:t>
            </a: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checks is ideal !!!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4"/>
          <p:cNvSpPr txBox="1"/>
          <p:nvPr/>
        </p:nvSpPr>
        <p:spPr>
          <a:xfrm>
            <a:off x="311700" y="125150"/>
            <a:ext cx="85206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eslint: </a:t>
            </a:r>
            <a:r>
              <a:rPr lang="en" sz="2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How to make our code use eslint?</a:t>
            </a:r>
            <a:endParaRPr sz="2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28" name="Google Shape;428;p64"/>
          <p:cNvSpPr/>
          <p:nvPr/>
        </p:nvSpPr>
        <p:spPr>
          <a:xfrm>
            <a:off x="311700" y="486950"/>
            <a:ext cx="55437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9" name="Google Shape;42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425" y="1041725"/>
            <a:ext cx="6649149" cy="306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5"/>
          <p:cNvSpPr txBox="1"/>
          <p:nvPr/>
        </p:nvSpPr>
        <p:spPr>
          <a:xfrm>
            <a:off x="311700" y="125150"/>
            <a:ext cx="85206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eslint: </a:t>
            </a:r>
            <a:r>
              <a:rPr lang="en" sz="2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How to run eslint?</a:t>
            </a:r>
            <a:endParaRPr sz="2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35" name="Google Shape;435;p65"/>
          <p:cNvSpPr/>
          <p:nvPr/>
        </p:nvSpPr>
        <p:spPr>
          <a:xfrm>
            <a:off x="311700" y="486950"/>
            <a:ext cx="55437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65"/>
          <p:cNvSpPr txBox="1"/>
          <p:nvPr/>
        </p:nvSpPr>
        <p:spPr>
          <a:xfrm>
            <a:off x="736650" y="1300650"/>
            <a:ext cx="7670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npm run </a:t>
            </a:r>
            <a:r>
              <a:rPr lang="en" sz="2750">
                <a:solidFill>
                  <a:schemeClr val="accent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lint</a:t>
            </a:r>
            <a:r>
              <a:rPr lang="en" sz="275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750">
                <a:solidFill>
                  <a:schemeClr val="dk1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myfile.ts</a:t>
            </a:r>
            <a:endParaRPr sz="3100">
              <a:solidFill>
                <a:schemeClr val="dk1"/>
              </a:solidFill>
            </a:endParaRPr>
          </a:p>
        </p:txBody>
      </p:sp>
      <p:sp>
        <p:nvSpPr>
          <p:cNvPr id="437" name="Google Shape;437;p65"/>
          <p:cNvSpPr txBox="1"/>
          <p:nvPr/>
        </p:nvSpPr>
        <p:spPr>
          <a:xfrm>
            <a:off x="736650" y="3245150"/>
            <a:ext cx="7670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npm run </a:t>
            </a:r>
            <a:r>
              <a:rPr lang="en" sz="2750">
                <a:solidFill>
                  <a:schemeClr val="accent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lint-fix </a:t>
            </a:r>
            <a:r>
              <a:rPr lang="en" sz="2750">
                <a:solidFill>
                  <a:schemeClr val="dk1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myfile.ts</a:t>
            </a:r>
            <a:endParaRPr sz="3100">
              <a:solidFill>
                <a:schemeClr val="dk1"/>
              </a:solidFill>
            </a:endParaRPr>
          </a:p>
        </p:txBody>
      </p:sp>
      <p:sp>
        <p:nvSpPr>
          <p:cNvPr id="438" name="Google Shape;438;p65"/>
          <p:cNvSpPr txBox="1"/>
          <p:nvPr/>
        </p:nvSpPr>
        <p:spPr>
          <a:xfrm>
            <a:off x="1883850" y="825500"/>
            <a:ext cx="53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This command will </a:t>
            </a:r>
            <a:r>
              <a:rPr b="1" lang="en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identify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the style-errors in your file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39" name="Google Shape;439;p65"/>
          <p:cNvSpPr txBox="1"/>
          <p:nvPr/>
        </p:nvSpPr>
        <p:spPr>
          <a:xfrm>
            <a:off x="1128900" y="2844950"/>
            <a:ext cx="68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This command will </a:t>
            </a:r>
            <a:r>
              <a:rPr b="1" lang="en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automatically fix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the style-errors in your file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6"/>
          <p:cNvSpPr txBox="1"/>
          <p:nvPr/>
        </p:nvSpPr>
        <p:spPr>
          <a:xfrm>
            <a:off x="3965225" y="237275"/>
            <a:ext cx="5228100" cy="4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Below is a piece of software written by a COMP1531 student back when they were still a newbie programmer in COMP1511. </a:t>
            </a:r>
            <a:r>
              <a:rPr lang="en" sz="13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This was the interface that they followed:</a:t>
            </a:r>
            <a:endParaRPr sz="13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Take a look at  </a:t>
            </a:r>
            <a:r>
              <a:rPr lang="en" sz="12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2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.linting/x.ts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Discuss in your groups: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What, if any, are some </a:t>
            </a:r>
            <a:r>
              <a:rPr b="1" lang="en" sz="12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good points</a:t>
            </a: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 about the implementation? 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What are some </a:t>
            </a:r>
            <a:r>
              <a:rPr b="1" lang="en" sz="12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styling/design issues</a:t>
            </a: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?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(add comments in the code!)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Afterwards, fix the design issues with eslint !!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5" name="Google Shape;445;p66"/>
          <p:cNvSpPr txBox="1"/>
          <p:nvPr/>
        </p:nvSpPr>
        <p:spPr>
          <a:xfrm>
            <a:off x="4033850" y="75850"/>
            <a:ext cx="4243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omfortaa"/>
                <a:ea typeface="Comfortaa"/>
                <a:cs typeface="Comfortaa"/>
                <a:sym typeface="Comfortaa"/>
              </a:rPr>
              <a:t>Activity</a:t>
            </a:r>
            <a:endParaRPr b="1" sz="21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46" name="Google Shape;446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9275" y="1383395"/>
            <a:ext cx="5080001" cy="108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8575"/>
            <a:ext cx="3936399" cy="393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7"/>
          <p:cNvSpPr txBox="1"/>
          <p:nvPr/>
        </p:nvSpPr>
        <p:spPr>
          <a:xfrm>
            <a:off x="311700" y="125150"/>
            <a:ext cx="85206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eslint</a:t>
            </a:r>
            <a:r>
              <a:rPr b="1" lang="en" sz="2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: How to install </a:t>
            </a:r>
            <a:r>
              <a:rPr lang="en" sz="2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(with TypeScript and Jest support)</a:t>
            </a:r>
            <a:r>
              <a:rPr b="1" lang="en" sz="2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 ??</a:t>
            </a:r>
            <a:endParaRPr sz="2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53" name="Google Shape;453;p67"/>
          <p:cNvSpPr/>
          <p:nvPr/>
        </p:nvSpPr>
        <p:spPr>
          <a:xfrm>
            <a:off x="311700" y="486950"/>
            <a:ext cx="55437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67"/>
          <p:cNvSpPr txBox="1"/>
          <p:nvPr/>
        </p:nvSpPr>
        <p:spPr>
          <a:xfrm>
            <a:off x="35275" y="1865100"/>
            <a:ext cx="9066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npm install </a:t>
            </a:r>
            <a:r>
              <a:rPr lang="en" sz="1050">
                <a:solidFill>
                  <a:schemeClr val="accent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--save-dev</a:t>
            </a:r>
            <a:r>
              <a:rPr lang="en" sz="105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u="sng">
                <a:solidFill>
                  <a:schemeClr val="dk1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eslint</a:t>
            </a:r>
            <a:r>
              <a:rPr lang="en" sz="1050">
                <a:solidFill>
                  <a:schemeClr val="dk1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u="sng">
                <a:solidFill>
                  <a:schemeClr val="dk1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eslint-plugin-jest</a:t>
            </a:r>
            <a:r>
              <a:rPr lang="en" sz="105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u="sng">
                <a:solidFill>
                  <a:schemeClr val="dk1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@typescript-eslint/parser</a:t>
            </a:r>
            <a:r>
              <a:rPr lang="en" sz="105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u="sng">
                <a:solidFill>
                  <a:schemeClr val="dk1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@typescript-eslint/eslint-plugin</a:t>
            </a:r>
            <a:endParaRPr sz="1050" u="sng">
              <a:solidFill>
                <a:schemeClr val="dk1"/>
              </a:solidFill>
            </a:endParaRPr>
          </a:p>
        </p:txBody>
      </p:sp>
      <p:sp>
        <p:nvSpPr>
          <p:cNvPr id="455" name="Google Shape;455;p67"/>
          <p:cNvSpPr txBox="1"/>
          <p:nvPr/>
        </p:nvSpPr>
        <p:spPr>
          <a:xfrm>
            <a:off x="217475" y="4012925"/>
            <a:ext cx="78651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solidFill>
                  <a:srgbClr val="1AC987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--save-dev</a:t>
            </a:r>
            <a:r>
              <a:rPr lang="en" sz="2150">
                <a:solidFill>
                  <a:srgbClr val="1AC98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will save the 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package 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in packages.json</a:t>
            </a:r>
            <a:endParaRPr sz="1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456" name="Google Shape;456;p67"/>
          <p:cNvCxnSpPr/>
          <p:nvPr/>
        </p:nvCxnSpPr>
        <p:spPr>
          <a:xfrm flipH="1" rot="10800000">
            <a:off x="3407825" y="2250875"/>
            <a:ext cx="35400" cy="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7" name="Google Shape;457;p67"/>
          <p:cNvSpPr txBox="1"/>
          <p:nvPr/>
        </p:nvSpPr>
        <p:spPr>
          <a:xfrm>
            <a:off x="2772825" y="2801050"/>
            <a:ext cx="138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Allows eslint to work with jest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458" name="Google Shape;458;p67"/>
          <p:cNvCxnSpPr/>
          <p:nvPr/>
        </p:nvCxnSpPr>
        <p:spPr>
          <a:xfrm rot="10800000">
            <a:off x="5355100" y="2229350"/>
            <a:ext cx="882000" cy="6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9" name="Google Shape;459;p67"/>
          <p:cNvSpPr txBox="1"/>
          <p:nvPr/>
        </p:nvSpPr>
        <p:spPr>
          <a:xfrm>
            <a:off x="5712175" y="2932300"/>
            <a:ext cx="1389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Allows eslint to work with typescript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460" name="Google Shape;460;p67"/>
          <p:cNvCxnSpPr>
            <a:stCxn id="459" idx="0"/>
          </p:cNvCxnSpPr>
          <p:nvPr/>
        </p:nvCxnSpPr>
        <p:spPr>
          <a:xfrm flipH="1" rot="10800000">
            <a:off x="6407125" y="2215600"/>
            <a:ext cx="817800" cy="7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p67"/>
          <p:cNvCxnSpPr/>
          <p:nvPr/>
        </p:nvCxnSpPr>
        <p:spPr>
          <a:xfrm flipH="1" rot="10800000">
            <a:off x="1380050" y="2180075"/>
            <a:ext cx="891900" cy="6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2" name="Google Shape;462;p67"/>
          <p:cNvSpPr txBox="1"/>
          <p:nvPr/>
        </p:nvSpPr>
        <p:spPr>
          <a:xfrm>
            <a:off x="745050" y="2953450"/>
            <a:ext cx="138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The main eslint package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/>
        </p:nvSpPr>
        <p:spPr>
          <a:xfrm>
            <a:off x="261113" y="69175"/>
            <a:ext cx="5771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mfortaa"/>
                <a:ea typeface="Comfortaa"/>
                <a:cs typeface="Comfortaa"/>
                <a:sym typeface="Comfortaa"/>
              </a:rPr>
              <a:t>It’s </a:t>
            </a:r>
            <a:r>
              <a:rPr b="1" lang="en" sz="25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not </a:t>
            </a:r>
            <a:r>
              <a:rPr lang="en" sz="25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type safe</a:t>
            </a:r>
            <a:r>
              <a:rPr lang="en" sz="2500">
                <a:latin typeface="Comfortaa"/>
                <a:ea typeface="Comfortaa"/>
                <a:cs typeface="Comfortaa"/>
                <a:sym typeface="Comfortaa"/>
              </a:rPr>
              <a:t>!</a:t>
            </a:r>
            <a:endParaRPr sz="25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6175"/>
            <a:ext cx="5124450" cy="33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3"/>
          <p:cNvPicPr preferRelativeResize="0"/>
          <p:nvPr/>
        </p:nvPicPr>
        <p:blipFill rotWithShape="1">
          <a:blip r:embed="rId4">
            <a:alphaModFix/>
          </a:blip>
          <a:srcRect b="0" l="0" r="92110" t="14958"/>
          <a:stretch/>
        </p:blipFill>
        <p:spPr>
          <a:xfrm>
            <a:off x="5734050" y="2221100"/>
            <a:ext cx="510975" cy="191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33"/>
          <p:cNvCxnSpPr/>
          <p:nvPr/>
        </p:nvCxnSpPr>
        <p:spPr>
          <a:xfrm flipH="1" rot="10800000">
            <a:off x="4487250" y="2427038"/>
            <a:ext cx="1270200" cy="4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33"/>
          <p:cNvCxnSpPr/>
          <p:nvPr/>
        </p:nvCxnSpPr>
        <p:spPr>
          <a:xfrm flipH="1" rot="10800000">
            <a:off x="5041800" y="2822313"/>
            <a:ext cx="708600" cy="1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33"/>
          <p:cNvCxnSpPr/>
          <p:nvPr/>
        </p:nvCxnSpPr>
        <p:spPr>
          <a:xfrm>
            <a:off x="4745475" y="3191188"/>
            <a:ext cx="1018800" cy="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33"/>
          <p:cNvCxnSpPr/>
          <p:nvPr/>
        </p:nvCxnSpPr>
        <p:spPr>
          <a:xfrm>
            <a:off x="5041800" y="3580163"/>
            <a:ext cx="680400" cy="1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33"/>
          <p:cNvCxnSpPr/>
          <p:nvPr/>
        </p:nvCxnSpPr>
        <p:spPr>
          <a:xfrm>
            <a:off x="4890225" y="3961038"/>
            <a:ext cx="860100" cy="1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/>
        </p:nvSpPr>
        <p:spPr>
          <a:xfrm>
            <a:off x="311700" y="147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Learning objectives</a:t>
            </a:r>
            <a:endParaRPr b="1" sz="3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1" name="Google Shape;201;p34"/>
          <p:cNvSpPr txBox="1"/>
          <p:nvPr/>
        </p:nvSpPr>
        <p:spPr>
          <a:xfrm>
            <a:off x="610125" y="825500"/>
            <a:ext cx="76593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mfortaa"/>
              <a:buChar char="●"/>
            </a:pPr>
            <a:r>
              <a:rPr lang="en" sz="2200">
                <a:latin typeface="Comfortaa"/>
                <a:ea typeface="Comfortaa"/>
                <a:cs typeface="Comfortaa"/>
                <a:sym typeface="Comfortaa"/>
              </a:rPr>
              <a:t>Using </a:t>
            </a:r>
            <a:r>
              <a:rPr b="1" lang="en" sz="22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TypeScript </a:t>
            </a:r>
            <a:r>
              <a:rPr lang="en" sz="2200">
                <a:latin typeface="Comfortaa"/>
                <a:ea typeface="Comfortaa"/>
                <a:cs typeface="Comfortaa"/>
                <a:sym typeface="Comfortaa"/>
              </a:rPr>
              <a:t>for type safety</a:t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mfortaa"/>
              <a:buChar char="●"/>
            </a:pPr>
            <a:r>
              <a:rPr lang="en" sz="2200">
                <a:latin typeface="Comfortaa"/>
                <a:ea typeface="Comfortaa"/>
                <a:cs typeface="Comfortaa"/>
                <a:sym typeface="Comfortaa"/>
              </a:rPr>
              <a:t>Making our </a:t>
            </a:r>
            <a:r>
              <a:rPr lang="en" sz="22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Iteration 1</a:t>
            </a:r>
            <a:r>
              <a:rPr lang="en" sz="2200">
                <a:latin typeface="Comfortaa"/>
                <a:ea typeface="Comfortaa"/>
                <a:cs typeface="Comfortaa"/>
                <a:sym typeface="Comfortaa"/>
              </a:rPr>
              <a:t> functions </a:t>
            </a:r>
            <a:r>
              <a:rPr b="1" lang="en" sz="22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Type Safe</a:t>
            </a:r>
            <a:endParaRPr b="1" sz="220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mfortaa"/>
              <a:buChar char="●"/>
            </a:pPr>
            <a:r>
              <a:rPr b="1" lang="en" sz="2200">
                <a:latin typeface="Comfortaa"/>
                <a:ea typeface="Comfortaa"/>
                <a:cs typeface="Comfortaa"/>
                <a:sym typeface="Comfortaa"/>
              </a:rPr>
              <a:t>Linting </a:t>
            </a:r>
            <a:r>
              <a:rPr lang="en" sz="2200">
                <a:latin typeface="Comfortaa"/>
                <a:ea typeface="Comfortaa"/>
                <a:cs typeface="Comfortaa"/>
                <a:sym typeface="Comfortaa"/>
              </a:rPr>
              <a:t>and code review</a:t>
            </a:r>
            <a:endParaRPr b="1" sz="2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mfortaa"/>
              <a:buChar char="●"/>
            </a:pPr>
            <a:r>
              <a:rPr b="1" lang="en" sz="2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Iteration 1 Q &amp; A </a:t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/>
        </p:nvSpPr>
        <p:spPr>
          <a:xfrm>
            <a:off x="311700" y="147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TypeScript: </a:t>
            </a:r>
            <a:r>
              <a:rPr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Type safety in JS</a:t>
            </a:r>
            <a:endParaRPr sz="3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7" name="Google Shape;207;p35"/>
          <p:cNvSpPr/>
          <p:nvPr/>
        </p:nvSpPr>
        <p:spPr>
          <a:xfrm>
            <a:off x="311700" y="880800"/>
            <a:ext cx="55437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5"/>
          <p:cNvSpPr txBox="1"/>
          <p:nvPr/>
        </p:nvSpPr>
        <p:spPr>
          <a:xfrm>
            <a:off x="196150" y="4107800"/>
            <a:ext cx="856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Type Safety 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contributes towards </a:t>
            </a:r>
            <a:r>
              <a:rPr b="1" lang="en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40% of Iteration 2 </a:t>
            </a: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but is </a:t>
            </a:r>
            <a:r>
              <a:rPr b="1" lang="en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NOT </a:t>
            </a: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assessed in </a:t>
            </a:r>
            <a:r>
              <a:rPr b="1" lang="en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Iteration 1</a:t>
            </a:r>
            <a:endParaRPr b="1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9" name="Google Shape;209;p35"/>
          <p:cNvSpPr txBox="1"/>
          <p:nvPr/>
        </p:nvSpPr>
        <p:spPr>
          <a:xfrm>
            <a:off x="677350" y="1338450"/>
            <a:ext cx="7852800" cy="1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Typescript is a language </a:t>
            </a:r>
            <a:r>
              <a:rPr b="1" lang="en" sz="15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built on top of Javascript</a:t>
            </a: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. It is installed using </a:t>
            </a:r>
            <a:r>
              <a:rPr b="1" lang="en" sz="15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npm</a:t>
            </a: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It's job is to </a:t>
            </a:r>
            <a:r>
              <a:rPr b="1" lang="en" sz="1500" u="sng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statically</a:t>
            </a:r>
            <a:r>
              <a:rPr b="1" lang="en" sz="15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 verify the types</a:t>
            </a: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 in your program and </a:t>
            </a:r>
            <a:r>
              <a:rPr lang="en" sz="15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outputs Javascript that you can then run normally using </a:t>
            </a:r>
            <a:r>
              <a:rPr lang="en" sz="2050">
                <a:solidFill>
                  <a:schemeClr val="dk1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endParaRPr sz="80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0" name="Google Shape;210;p35"/>
          <p:cNvSpPr txBox="1"/>
          <p:nvPr/>
        </p:nvSpPr>
        <p:spPr>
          <a:xfrm>
            <a:off x="736650" y="2944600"/>
            <a:ext cx="7670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npm install </a:t>
            </a:r>
            <a:r>
              <a:rPr lang="en" sz="2750">
                <a:solidFill>
                  <a:srgbClr val="1AC987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--save-dev</a:t>
            </a:r>
            <a:r>
              <a:rPr lang="en" sz="275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750">
                <a:solidFill>
                  <a:srgbClr val="000000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typescript</a:t>
            </a:r>
            <a:endParaRPr sz="3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/>
        </p:nvSpPr>
        <p:spPr>
          <a:xfrm>
            <a:off x="311700" y="125150"/>
            <a:ext cx="85206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TypeScript: How to use?</a:t>
            </a:r>
            <a:endParaRPr sz="2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6" name="Google Shape;216;p36"/>
          <p:cNvSpPr/>
          <p:nvPr/>
        </p:nvSpPr>
        <p:spPr>
          <a:xfrm>
            <a:off x="311700" y="486950"/>
            <a:ext cx="55437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050" y="693652"/>
            <a:ext cx="1381240" cy="142031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6"/>
          <p:cNvSpPr txBox="1"/>
          <p:nvPr/>
        </p:nvSpPr>
        <p:spPr>
          <a:xfrm>
            <a:off x="2103263" y="1966338"/>
            <a:ext cx="1516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mfortaa"/>
                <a:ea typeface="Comfortaa"/>
                <a:cs typeface="Comfortaa"/>
                <a:sym typeface="Comfortaa"/>
              </a:rPr>
              <a:t>auth</a:t>
            </a:r>
            <a:r>
              <a:rPr lang="en" sz="2500">
                <a:latin typeface="Comfortaa"/>
                <a:ea typeface="Comfortaa"/>
                <a:cs typeface="Comfortaa"/>
                <a:sym typeface="Comfortaa"/>
              </a:rPr>
              <a:t>.</a:t>
            </a:r>
            <a:r>
              <a:rPr b="1" lang="en" sz="25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js</a:t>
            </a:r>
            <a:endParaRPr b="1" sz="25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19" name="Google Shape;2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8060" y="693661"/>
            <a:ext cx="1381240" cy="142031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6"/>
          <p:cNvSpPr txBox="1"/>
          <p:nvPr/>
        </p:nvSpPr>
        <p:spPr>
          <a:xfrm>
            <a:off x="5650263" y="1966338"/>
            <a:ext cx="1516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mfortaa"/>
                <a:ea typeface="Comfortaa"/>
                <a:cs typeface="Comfortaa"/>
                <a:sym typeface="Comfortaa"/>
              </a:rPr>
              <a:t>auth</a:t>
            </a:r>
            <a:r>
              <a:rPr lang="en" sz="2500">
                <a:latin typeface="Comfortaa"/>
                <a:ea typeface="Comfortaa"/>
                <a:cs typeface="Comfortaa"/>
                <a:sym typeface="Comfortaa"/>
              </a:rPr>
              <a:t>.</a:t>
            </a:r>
            <a:r>
              <a:rPr b="1" lang="en" sz="25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ts</a:t>
            </a:r>
            <a:endParaRPr b="1" sz="250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221" name="Google Shape;221;p36"/>
          <p:cNvCxnSpPr>
            <a:stCxn id="217" idx="3"/>
            <a:endCxn id="219" idx="1"/>
          </p:cNvCxnSpPr>
          <p:nvPr/>
        </p:nvCxnSpPr>
        <p:spPr>
          <a:xfrm>
            <a:off x="3552290" y="1403810"/>
            <a:ext cx="21657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2" name="Google Shape;2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025" y="2655802"/>
            <a:ext cx="1381240" cy="142031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6"/>
          <p:cNvSpPr txBox="1"/>
          <p:nvPr/>
        </p:nvSpPr>
        <p:spPr>
          <a:xfrm>
            <a:off x="1665432" y="3949750"/>
            <a:ext cx="2392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mfortaa"/>
                <a:ea typeface="Comfortaa"/>
                <a:cs typeface="Comfortaa"/>
                <a:sym typeface="Comfortaa"/>
              </a:rPr>
              <a:t>auth.</a:t>
            </a:r>
            <a:r>
              <a:rPr lang="en" sz="2500" u="sng">
                <a:latin typeface="Comfortaa"/>
                <a:ea typeface="Comfortaa"/>
                <a:cs typeface="Comfortaa"/>
                <a:sym typeface="Comfortaa"/>
              </a:rPr>
              <a:t>test</a:t>
            </a:r>
            <a:r>
              <a:rPr lang="en" sz="2500">
                <a:latin typeface="Comfortaa"/>
                <a:ea typeface="Comfortaa"/>
                <a:cs typeface="Comfortaa"/>
                <a:sym typeface="Comfortaa"/>
              </a:rPr>
              <a:t>.</a:t>
            </a:r>
            <a:r>
              <a:rPr b="1" lang="en" sz="25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js</a:t>
            </a:r>
            <a:endParaRPr b="1" sz="25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24" name="Google Shape;22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8035" y="2655811"/>
            <a:ext cx="1381240" cy="142031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6"/>
          <p:cNvSpPr txBox="1"/>
          <p:nvPr/>
        </p:nvSpPr>
        <p:spPr>
          <a:xfrm>
            <a:off x="5252332" y="3911625"/>
            <a:ext cx="2312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mfortaa"/>
                <a:ea typeface="Comfortaa"/>
                <a:cs typeface="Comfortaa"/>
                <a:sym typeface="Comfortaa"/>
              </a:rPr>
              <a:t>auth.</a:t>
            </a:r>
            <a:r>
              <a:rPr lang="en" sz="2500" u="sng">
                <a:latin typeface="Comfortaa"/>
                <a:ea typeface="Comfortaa"/>
                <a:cs typeface="Comfortaa"/>
                <a:sym typeface="Comfortaa"/>
              </a:rPr>
              <a:t>test</a:t>
            </a:r>
            <a:r>
              <a:rPr lang="en" sz="2500">
                <a:latin typeface="Comfortaa"/>
                <a:ea typeface="Comfortaa"/>
                <a:cs typeface="Comfortaa"/>
                <a:sym typeface="Comfortaa"/>
              </a:rPr>
              <a:t>.</a:t>
            </a:r>
            <a:r>
              <a:rPr b="1" lang="en" sz="25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ts</a:t>
            </a:r>
            <a:endParaRPr b="1" sz="250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226" name="Google Shape;226;p36"/>
          <p:cNvCxnSpPr/>
          <p:nvPr/>
        </p:nvCxnSpPr>
        <p:spPr>
          <a:xfrm>
            <a:off x="3552290" y="3378647"/>
            <a:ext cx="21657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/>
        </p:nvSpPr>
        <p:spPr>
          <a:xfrm>
            <a:off x="311700" y="125150"/>
            <a:ext cx="85206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TypeScript: </a:t>
            </a:r>
            <a:r>
              <a:rPr lang="en" sz="2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The supported types</a:t>
            </a:r>
            <a:endParaRPr sz="2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2" name="Google Shape;232;p37"/>
          <p:cNvSpPr/>
          <p:nvPr/>
        </p:nvSpPr>
        <p:spPr>
          <a:xfrm>
            <a:off x="311700" y="486950"/>
            <a:ext cx="55437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7"/>
          <p:cNvSpPr txBox="1"/>
          <p:nvPr/>
        </p:nvSpPr>
        <p:spPr>
          <a:xfrm>
            <a:off x="1094250" y="870650"/>
            <a:ext cx="69555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AC987"/>
                </a:solidFill>
                <a:latin typeface="Comfortaa"/>
                <a:ea typeface="Comfortaa"/>
                <a:cs typeface="Comfortaa"/>
                <a:sym typeface="Comfortaa"/>
              </a:rPr>
              <a:t>TypeScript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supports the following </a:t>
            </a:r>
            <a:r>
              <a:rPr b="1" lang="en">
                <a:solidFill>
                  <a:schemeClr val="accent6"/>
                </a:solidFill>
                <a:latin typeface="Comfortaa"/>
                <a:ea typeface="Comfortaa"/>
                <a:cs typeface="Comfortaa"/>
                <a:sym typeface="Comfortaa"/>
              </a:rPr>
              <a:t>data types</a:t>
            </a:r>
            <a:endParaRPr b="1">
              <a:solidFill>
                <a:schemeClr val="accent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Boolean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Number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String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Array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Objects </a:t>
            </a:r>
            <a:r>
              <a:rPr i="1" lang="en" sz="1800">
                <a:latin typeface="Comfortaa"/>
                <a:ea typeface="Comfortaa"/>
                <a:cs typeface="Comfortaa"/>
                <a:sym typeface="Comfortaa"/>
              </a:rPr>
              <a:t>(more on this soon)</a:t>
            </a:r>
            <a:endParaRPr i="1"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And lots more (but may not be relevant) …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7"/>
          <p:cNvPicPr preferRelativeResize="0"/>
          <p:nvPr/>
        </p:nvPicPr>
        <p:blipFill rotWithShape="1">
          <a:blip r:embed="rId3">
            <a:alphaModFix/>
          </a:blip>
          <a:srcRect b="0" l="14769" r="57604" t="0"/>
          <a:stretch/>
        </p:blipFill>
        <p:spPr>
          <a:xfrm>
            <a:off x="0" y="983350"/>
            <a:ext cx="1752601" cy="35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7"/>
          <p:cNvPicPr preferRelativeResize="0"/>
          <p:nvPr/>
        </p:nvPicPr>
        <p:blipFill rotWithShape="1">
          <a:blip r:embed="rId3">
            <a:alphaModFix/>
          </a:blip>
          <a:srcRect b="0" l="52507" r="14260" t="0"/>
          <a:stretch/>
        </p:blipFill>
        <p:spPr>
          <a:xfrm>
            <a:off x="7035800" y="983350"/>
            <a:ext cx="210820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/>
        </p:nvSpPr>
        <p:spPr>
          <a:xfrm>
            <a:off x="311700" y="125150"/>
            <a:ext cx="85206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TypeScript: </a:t>
            </a:r>
            <a:r>
              <a:rPr lang="en" sz="2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Where is it applied?</a:t>
            </a:r>
            <a:endParaRPr sz="2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8"/>
          <p:cNvSpPr/>
          <p:nvPr/>
        </p:nvSpPr>
        <p:spPr>
          <a:xfrm>
            <a:off x="311700" y="486950"/>
            <a:ext cx="55437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8"/>
          <p:cNvSpPr txBox="1"/>
          <p:nvPr/>
        </p:nvSpPr>
        <p:spPr>
          <a:xfrm>
            <a:off x="1094250" y="870650"/>
            <a:ext cx="69555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AC987"/>
                </a:solidFill>
                <a:latin typeface="Comfortaa"/>
                <a:ea typeface="Comfortaa"/>
                <a:cs typeface="Comfortaa"/>
                <a:sym typeface="Comfortaa"/>
              </a:rPr>
              <a:t>TypeScript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is applied in:</a:t>
            </a:r>
            <a:endParaRPr b="1">
              <a:solidFill>
                <a:schemeClr val="accent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Variable Declarations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Function Parameters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Function Returns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38"/>
          <p:cNvPicPr preferRelativeResize="0"/>
          <p:nvPr/>
        </p:nvPicPr>
        <p:blipFill rotWithShape="1">
          <a:blip r:embed="rId3">
            <a:alphaModFix/>
          </a:blip>
          <a:srcRect b="0" l="14769" r="57604" t="0"/>
          <a:stretch/>
        </p:blipFill>
        <p:spPr>
          <a:xfrm>
            <a:off x="0" y="983350"/>
            <a:ext cx="1752601" cy="35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8"/>
          <p:cNvPicPr preferRelativeResize="0"/>
          <p:nvPr/>
        </p:nvPicPr>
        <p:blipFill rotWithShape="1">
          <a:blip r:embed="rId3">
            <a:alphaModFix/>
          </a:blip>
          <a:srcRect b="0" l="52507" r="14260" t="0"/>
          <a:stretch/>
        </p:blipFill>
        <p:spPr>
          <a:xfrm>
            <a:off x="7035800" y="983350"/>
            <a:ext cx="210820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ustom Design">
  <a:themeElements>
    <a:clrScheme name="UNSW_2020">
      <a:dk1>
        <a:srgbClr val="000000"/>
      </a:dk1>
      <a:lt1>
        <a:srgbClr val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UNSW_2020">
      <a:dk1>
        <a:srgbClr val="000000"/>
      </a:dk1>
      <a:lt1>
        <a:srgbClr val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2_Custom Design">
  <a:themeElements>
    <a:clrScheme name="UNSW_2020">
      <a:dk1>
        <a:srgbClr val="000000"/>
      </a:dk1>
      <a:lt1>
        <a:srgbClr val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