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72" y="1296"/>
      </p:cViewPr>
      <p:guideLst>
        <p:guide orient="horz" pos="1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974-B0A3-4A56-A0FE-5C23FC586B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4A9-6781-49D3-8406-74AA4CC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8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974-B0A3-4A56-A0FE-5C23FC586B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4A9-6781-49D3-8406-74AA4CC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0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974-B0A3-4A56-A0FE-5C23FC586B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4A9-6781-49D3-8406-74AA4CC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5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974-B0A3-4A56-A0FE-5C23FC586B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4A9-6781-49D3-8406-74AA4CC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2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974-B0A3-4A56-A0FE-5C23FC586B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4A9-6781-49D3-8406-74AA4CC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974-B0A3-4A56-A0FE-5C23FC586B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4A9-6781-49D3-8406-74AA4CC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7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974-B0A3-4A56-A0FE-5C23FC586B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4A9-6781-49D3-8406-74AA4CC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974-B0A3-4A56-A0FE-5C23FC586B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4A9-6781-49D3-8406-74AA4CC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3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974-B0A3-4A56-A0FE-5C23FC586B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4A9-6781-49D3-8406-74AA4CC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6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974-B0A3-4A56-A0FE-5C23FC586B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4A9-6781-49D3-8406-74AA4CC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974-B0A3-4A56-A0FE-5C23FC586B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4A9-6781-49D3-8406-74AA4CC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02974-B0A3-4A56-A0FE-5C23FC586BC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804A9-6781-49D3-8406-74AA4CC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A9596A-A9DF-3AFF-17C6-07A85D1AC559}"/>
              </a:ext>
            </a:extLst>
          </p:cNvPr>
          <p:cNvSpPr/>
          <p:nvPr/>
        </p:nvSpPr>
        <p:spPr>
          <a:xfrm>
            <a:off x="508650" y="289343"/>
            <a:ext cx="2220975" cy="2196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9CF975-5C69-5719-13EC-D6EBCA8552D5}"/>
                  </a:ext>
                </a:extLst>
              </p:cNvPr>
              <p:cNvSpPr txBox="1"/>
              <p:nvPr/>
            </p:nvSpPr>
            <p:spPr>
              <a:xfrm>
                <a:off x="665683" y="353364"/>
                <a:ext cx="17488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Volume: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Number of Cells: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9CF975-5C69-5719-13EC-D6EBCA855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83" y="353364"/>
                <a:ext cx="1748877" cy="553998"/>
              </a:xfrm>
              <a:prstGeom prst="rect">
                <a:avLst/>
              </a:prstGeom>
              <a:blipFill>
                <a:blip r:embed="rId2"/>
                <a:stretch>
                  <a:fillRect l="-8014" t="-14286" r="-3833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26723-1B94-9E96-37B9-D1A845D8C6C4}"/>
              </a:ext>
            </a:extLst>
          </p:cNvPr>
          <p:cNvGrpSpPr/>
          <p:nvPr/>
        </p:nvGrpSpPr>
        <p:grpSpPr>
          <a:xfrm>
            <a:off x="1043578" y="792777"/>
            <a:ext cx="1489025" cy="1566966"/>
            <a:chOff x="343807" y="1349172"/>
            <a:chExt cx="1489025" cy="156696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739FBD-1CC4-A0DD-9673-DE01FAE8CDE8}"/>
                </a:ext>
              </a:extLst>
            </p:cNvPr>
            <p:cNvSpPr/>
            <p:nvPr/>
          </p:nvSpPr>
          <p:spPr>
            <a:xfrm>
              <a:off x="343807" y="1737968"/>
              <a:ext cx="1178169" cy="117817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9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C9C4B56-5549-8F30-D1BF-EA0FC4B3E2CD}"/>
                    </a:ext>
                  </a:extLst>
                </p:cNvPr>
                <p:cNvSpPr txBox="1"/>
                <p:nvPr/>
              </p:nvSpPr>
              <p:spPr>
                <a:xfrm>
                  <a:off x="466303" y="2486960"/>
                  <a:ext cx="942950" cy="2155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1">
                            <a:latin typeface="Cambria Math" panose="02040503050406030204" pitchFamily="18" charset="0"/>
                          </a:rPr>
                          <m:t>volume</m:t>
                        </m:r>
                        <m:r>
                          <a:rPr lang="en-US" sz="1401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C9C4B56-5549-8F30-D1BF-EA0FC4B3E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03" y="2486960"/>
                  <a:ext cx="942950" cy="215572"/>
                </a:xfrm>
                <a:prstGeom prst="rect">
                  <a:avLst/>
                </a:prstGeom>
                <a:blipFill>
                  <a:blip r:embed="rId3"/>
                  <a:stretch>
                    <a:fillRect l="-3871" r="-3226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6820A07-CFFF-02F9-E8A9-1E8E459594DB}"/>
                    </a:ext>
                  </a:extLst>
                </p:cNvPr>
                <p:cNvSpPr txBox="1"/>
                <p:nvPr/>
              </p:nvSpPr>
              <p:spPr>
                <a:xfrm>
                  <a:off x="770196" y="1803832"/>
                  <a:ext cx="303096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oMath>
                    </m:oMathPara>
                  </a14:m>
                  <a:endParaRPr lang="en-US" sz="2400" dirty="0">
                    <a:ea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6820A07-CFFF-02F9-E8A9-1E8E45959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96" y="1803832"/>
                  <a:ext cx="303096" cy="738664"/>
                </a:xfrm>
                <a:prstGeom prst="rect">
                  <a:avLst/>
                </a:prstGeom>
                <a:blipFill>
                  <a:blip r:embed="rId4"/>
                  <a:stretch>
                    <a:fillRect l="-22000" r="-20000" b="-2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4C3433-A651-E75B-5B86-F9DC7375ED3C}"/>
                    </a:ext>
                  </a:extLst>
                </p:cNvPr>
                <p:cNvSpPr txBox="1"/>
                <p:nvPr/>
              </p:nvSpPr>
              <p:spPr>
                <a:xfrm rot="18741531">
                  <a:off x="1049099" y="1628132"/>
                  <a:ext cx="3270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⇌</m:t>
                        </m:r>
                      </m:oMath>
                    </m:oMathPara>
                  </a14:m>
                  <a:endParaRPr lang="en-US" sz="1209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4C3433-A651-E75B-5B86-F9DC7375E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41531">
                  <a:off x="1049099" y="1628132"/>
                  <a:ext cx="327013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220" r="-9756" b="-109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62A4531-EC2B-204A-22C5-108E1C63C7F9}"/>
                    </a:ext>
                  </a:extLst>
                </p:cNvPr>
                <p:cNvSpPr txBox="1"/>
                <p:nvPr/>
              </p:nvSpPr>
              <p:spPr>
                <a:xfrm>
                  <a:off x="1327630" y="1349172"/>
                  <a:ext cx="50520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oMath>
                    </m:oMathPara>
                  </a14:m>
                  <a:endParaRPr lang="en-US" sz="1209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62A4531-EC2B-204A-22C5-108E1C63C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630" y="1349172"/>
                  <a:ext cx="505202" cy="6155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FE9BC-AFB1-A1E5-E92E-B493980FAF14}"/>
              </a:ext>
            </a:extLst>
          </p:cNvPr>
          <p:cNvSpPr/>
          <p:nvPr/>
        </p:nvSpPr>
        <p:spPr>
          <a:xfrm>
            <a:off x="3302251" y="289343"/>
            <a:ext cx="5727450" cy="3231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E35FA9-36AE-06E3-567C-58688DB447E1}"/>
                  </a:ext>
                </a:extLst>
              </p:cNvPr>
              <p:cNvSpPr txBox="1"/>
              <p:nvPr/>
            </p:nvSpPr>
            <p:spPr>
              <a:xfrm>
                <a:off x="3455200" y="353364"/>
                <a:ext cx="2312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Volume: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Number of Cells: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E35FA9-36AE-06E3-567C-58688DB44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200" y="353364"/>
                <a:ext cx="2312364" cy="553998"/>
              </a:xfrm>
              <a:prstGeom prst="rect">
                <a:avLst/>
              </a:prstGeom>
              <a:blipFill>
                <a:blip r:embed="rId7"/>
                <a:stretch>
                  <a:fillRect l="-6332" t="-14286" r="-1583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5FA8A6C7-2609-AA4D-4ACD-D66F0B22CE57}"/>
              </a:ext>
            </a:extLst>
          </p:cNvPr>
          <p:cNvGrpSpPr/>
          <p:nvPr/>
        </p:nvGrpSpPr>
        <p:grpSpPr>
          <a:xfrm>
            <a:off x="4771848" y="816241"/>
            <a:ext cx="2814664" cy="1566334"/>
            <a:chOff x="4226291" y="1238112"/>
            <a:chExt cx="2814664" cy="156633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B5F7F29-39F8-011F-12D6-08E1CEA68BA3}"/>
                </a:ext>
              </a:extLst>
            </p:cNvPr>
            <p:cNvGrpSpPr/>
            <p:nvPr/>
          </p:nvGrpSpPr>
          <p:grpSpPr>
            <a:xfrm>
              <a:off x="4226291" y="1238112"/>
              <a:ext cx="1708943" cy="1566334"/>
              <a:chOff x="343807" y="1349804"/>
              <a:chExt cx="1708943" cy="1566334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B712A45-575C-00AF-2946-D41300847E6C}"/>
                  </a:ext>
                </a:extLst>
              </p:cNvPr>
              <p:cNvSpPr/>
              <p:nvPr/>
            </p:nvSpPr>
            <p:spPr>
              <a:xfrm>
                <a:off x="343807" y="1737968"/>
                <a:ext cx="1178169" cy="117817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9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6E5FA5B4-4B7D-91AD-BDAA-1B5F2320AD0A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03" y="2486960"/>
                    <a:ext cx="942950" cy="2155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1">
                              <a:latin typeface="Cambria Math" panose="02040503050406030204" pitchFamily="18" charset="0"/>
                            </a:rPr>
                            <m:t>volume</m:t>
                          </m:r>
                          <m:r>
                            <a:rPr lang="en-US" sz="1401" i="1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1" dirty="0"/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6E5FA5B4-4B7D-91AD-BDAA-1B5F2320AD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303" y="2486960"/>
                    <a:ext cx="942950" cy="2155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516" r="-3226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974901B-B58F-0CF3-072E-A152F1AE0DD7}"/>
                      </a:ext>
                    </a:extLst>
                  </p:cNvPr>
                  <p:cNvSpPr txBox="1"/>
                  <p:nvPr/>
                </p:nvSpPr>
                <p:spPr>
                  <a:xfrm>
                    <a:off x="770196" y="1803832"/>
                    <a:ext cx="409919" cy="7386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oMath>
                      </m:oMathPara>
                    </a14:m>
                    <a:endParaRPr lang="en-US" sz="2400" dirty="0">
                      <a:ea typeface="Cambria Math" panose="02040503050406030204" pitchFamily="18" charset="0"/>
                    </a:endParaRPr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𝒮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974901B-B58F-0CF3-072E-A152F1AE0D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196" y="1803832"/>
                    <a:ext cx="409919" cy="73866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7910" r="-1493" b="-24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61C3EC0-2023-C14E-C28C-93055AC891F6}"/>
                      </a:ext>
                    </a:extLst>
                  </p:cNvPr>
                  <p:cNvSpPr txBox="1"/>
                  <p:nvPr/>
                </p:nvSpPr>
                <p:spPr>
                  <a:xfrm rot="18741531">
                    <a:off x="1049099" y="1628132"/>
                    <a:ext cx="32701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⇌</m:t>
                          </m:r>
                        </m:oMath>
                      </m:oMathPara>
                    </a14:m>
                    <a:endParaRPr lang="en-US" sz="1209" dirty="0"/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61C3EC0-2023-C14E-C28C-93055AC891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741531">
                    <a:off x="1049099" y="1628132"/>
                    <a:ext cx="327013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220" r="-10976" b="-109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2B70DF0-E025-789F-D033-6CE81997E55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7548" y="1349804"/>
                    <a:ext cx="505202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oMath>
                      </m:oMathPara>
                    </a14:m>
                    <a:endParaRPr lang="en-US" sz="1209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2B70DF0-E025-789F-D033-6CE81997E5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548" y="1349804"/>
                    <a:ext cx="505202" cy="61555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DB35EBA-9AEA-A0DF-E6CA-E51BB5CEC887}"/>
                </a:ext>
              </a:extLst>
            </p:cNvPr>
            <p:cNvGrpSpPr/>
            <p:nvPr/>
          </p:nvGrpSpPr>
          <p:grpSpPr>
            <a:xfrm>
              <a:off x="5862786" y="1517072"/>
              <a:ext cx="1178169" cy="1287374"/>
              <a:chOff x="343807" y="1628764"/>
              <a:chExt cx="1178169" cy="1287374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62F6408-E8FB-C7B5-079B-7DCE41C3DCC4}"/>
                  </a:ext>
                </a:extLst>
              </p:cNvPr>
              <p:cNvSpPr/>
              <p:nvPr/>
            </p:nvSpPr>
            <p:spPr>
              <a:xfrm>
                <a:off x="343807" y="1737968"/>
                <a:ext cx="1178169" cy="117817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9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507B134-2939-A3A4-A18B-81AB26BB1C85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03" y="2486960"/>
                    <a:ext cx="942950" cy="2155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1">
                              <a:latin typeface="Cambria Math" panose="02040503050406030204" pitchFamily="18" charset="0"/>
                            </a:rPr>
                            <m:t>volume</m:t>
                          </m:r>
                          <m:r>
                            <a:rPr lang="en-US" sz="1401" i="1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1" dirty="0"/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507B134-2939-A3A4-A18B-81AB26BB1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303" y="2486960"/>
                    <a:ext cx="942950" cy="21557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871" r="-3226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3C0327A-8829-031B-00CE-17293DADFA97}"/>
                      </a:ext>
                    </a:extLst>
                  </p:cNvPr>
                  <p:cNvSpPr txBox="1"/>
                  <p:nvPr/>
                </p:nvSpPr>
                <p:spPr>
                  <a:xfrm>
                    <a:off x="677635" y="1782425"/>
                    <a:ext cx="502125" cy="7890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ea typeface="Cambria Math" panose="02040503050406030204" pitchFamily="18" charset="0"/>
                    </a:endParaRPr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𝒮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3C0327A-8829-031B-00CE-17293DADFA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635" y="1782425"/>
                    <a:ext cx="502125" cy="7890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0D4192D4-0A34-6499-32C9-FF555568438C}"/>
                      </a:ext>
                    </a:extLst>
                  </p:cNvPr>
                  <p:cNvSpPr txBox="1"/>
                  <p:nvPr/>
                </p:nvSpPr>
                <p:spPr>
                  <a:xfrm rot="2219161">
                    <a:off x="471158" y="1628764"/>
                    <a:ext cx="32701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⇌</m:t>
                          </m:r>
                        </m:oMath>
                      </m:oMathPara>
                    </a14:m>
                    <a:endParaRPr lang="en-US" sz="1209" dirty="0"/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0D4192D4-0A34-6499-32C9-FF55556843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219161">
                    <a:off x="471158" y="1628764"/>
                    <a:ext cx="327013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500" r="-2500" b="-97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75DE949-146E-9ABB-A2D1-02918111708C}"/>
              </a:ext>
            </a:extLst>
          </p:cNvPr>
          <p:cNvGrpSpPr/>
          <p:nvPr/>
        </p:nvGrpSpPr>
        <p:grpSpPr>
          <a:xfrm>
            <a:off x="7635561" y="2218099"/>
            <a:ext cx="1178169" cy="1178170"/>
            <a:chOff x="343807" y="1737968"/>
            <a:chExt cx="1178169" cy="117817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FC84723-8F64-D851-6A9E-D8C5704F0AAF}"/>
                </a:ext>
              </a:extLst>
            </p:cNvPr>
            <p:cNvSpPr/>
            <p:nvPr/>
          </p:nvSpPr>
          <p:spPr>
            <a:xfrm>
              <a:off x="343807" y="1737968"/>
              <a:ext cx="1178169" cy="117817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9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065234-DC8E-9631-D05B-041B286A6E1C}"/>
                </a:ext>
              </a:extLst>
            </p:cNvPr>
            <p:cNvSpPr txBox="1"/>
            <p:nvPr/>
          </p:nvSpPr>
          <p:spPr>
            <a:xfrm>
              <a:off x="466303" y="2486960"/>
              <a:ext cx="65" cy="2155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401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09AA7E0-DB99-3FF2-89A1-A434B73A16CB}"/>
              </a:ext>
            </a:extLst>
          </p:cNvPr>
          <p:cNvGrpSpPr/>
          <p:nvPr/>
        </p:nvGrpSpPr>
        <p:grpSpPr>
          <a:xfrm>
            <a:off x="7719022" y="461431"/>
            <a:ext cx="1178169" cy="1178170"/>
            <a:chOff x="343807" y="1737968"/>
            <a:chExt cx="1178169" cy="117817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679E714-B647-E302-71D5-D45B0C82F3D9}"/>
                </a:ext>
              </a:extLst>
            </p:cNvPr>
            <p:cNvSpPr/>
            <p:nvPr/>
          </p:nvSpPr>
          <p:spPr>
            <a:xfrm>
              <a:off x="343807" y="1737968"/>
              <a:ext cx="1178169" cy="117817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9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D4395DE-920C-29B5-E549-CD6769EA3CA8}"/>
                </a:ext>
              </a:extLst>
            </p:cNvPr>
            <p:cNvSpPr txBox="1"/>
            <p:nvPr/>
          </p:nvSpPr>
          <p:spPr>
            <a:xfrm>
              <a:off x="466303" y="2486960"/>
              <a:ext cx="65" cy="2155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40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F100B0-F054-3BAF-7FD2-9A9479587B36}"/>
              </a:ext>
            </a:extLst>
          </p:cNvPr>
          <p:cNvGrpSpPr/>
          <p:nvPr/>
        </p:nvGrpSpPr>
        <p:grpSpPr>
          <a:xfrm>
            <a:off x="3586138" y="2058192"/>
            <a:ext cx="1178169" cy="1178170"/>
            <a:chOff x="343807" y="1737968"/>
            <a:chExt cx="1178169" cy="117817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4D775C5-3B90-0132-64AA-C64FEDE9AD79}"/>
                </a:ext>
              </a:extLst>
            </p:cNvPr>
            <p:cNvSpPr/>
            <p:nvPr/>
          </p:nvSpPr>
          <p:spPr>
            <a:xfrm>
              <a:off x="343807" y="1737968"/>
              <a:ext cx="1178169" cy="117817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9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473DB2B-BF34-430A-9EDC-E70B00F2E850}"/>
                </a:ext>
              </a:extLst>
            </p:cNvPr>
            <p:cNvSpPr txBox="1"/>
            <p:nvPr/>
          </p:nvSpPr>
          <p:spPr>
            <a:xfrm>
              <a:off x="466303" y="2486960"/>
              <a:ext cx="65" cy="2155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401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3B8F795-3E52-924D-405D-E5398C2D7E9E}"/>
              </a:ext>
            </a:extLst>
          </p:cNvPr>
          <p:cNvSpPr txBox="1"/>
          <p:nvPr/>
        </p:nvSpPr>
        <p:spPr>
          <a:xfrm>
            <a:off x="40114" y="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48E33-73B2-56FE-E0E4-C2BF57E29371}"/>
              </a:ext>
            </a:extLst>
          </p:cNvPr>
          <p:cNvSpPr txBox="1"/>
          <p:nvPr/>
        </p:nvSpPr>
        <p:spPr>
          <a:xfrm>
            <a:off x="2838615" y="-304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1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40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Poole</dc:creator>
  <cp:lastModifiedBy>William Poole</cp:lastModifiedBy>
  <cp:revision>2</cp:revision>
  <dcterms:created xsi:type="dcterms:W3CDTF">2023-10-10T03:08:09Z</dcterms:created>
  <dcterms:modified xsi:type="dcterms:W3CDTF">2023-10-10T03:38:15Z</dcterms:modified>
</cp:coreProperties>
</file>