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2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Han" initials="WH" lastIdx="3" clrIdx="0">
    <p:extLst>
      <p:ext uri="{19B8F6BF-5375-455C-9EA6-DF929625EA0E}">
        <p15:presenceInfo xmlns:p15="http://schemas.microsoft.com/office/powerpoint/2012/main" userId="604b629d4019b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19:33:13.111" idx="1">
    <p:pos x="2065" y="1914"/>
    <p:text>Three columns... dollar difference, CV_RMSE, Kaggle RMSE.</p:text>
    <p:extLst>
      <p:ext uri="{C676402C-5697-4E1C-873F-D02D1690AC5C}">
        <p15:threadingInfo xmlns:p15="http://schemas.microsoft.com/office/powerpoint/2012/main" timeZoneBias="420"/>
      </p:ext>
    </p:extLst>
  </p:cm>
  <p:cm authorId="1" dt="2021-06-28T19:33:40.045" idx="2">
    <p:pos x="10" y="10"/>
    <p:text>Bar graph to show the frequency of the 'important features'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19:36:27.149" idx="3">
    <p:pos x="1885" y="2764"/>
    <p:text>Calculate the correlation possibly to see how correlated they are to sale price.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2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57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C052B798-5CCD-4E1D-8F13-2BA6D1CB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B8384-60CE-450D-8A4F-83E094E3F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6000" cap="none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Ames 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77ED8-71FF-4C1E-8E24-9618F13DE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Will Han</a:t>
            </a:r>
          </a:p>
          <a:p>
            <a:r>
              <a:rPr lang="en-US" sz="3000" dirty="0">
                <a:solidFill>
                  <a:schemeClr val="tx1"/>
                </a:solidFill>
              </a:rPr>
              <a:t>Gary Lin</a:t>
            </a:r>
          </a:p>
        </p:txBody>
      </p:sp>
    </p:spTree>
    <p:extLst>
      <p:ext uri="{BB962C8B-B14F-4D97-AF65-F5344CB8AC3E}">
        <p14:creationId xmlns:p14="http://schemas.microsoft.com/office/powerpoint/2010/main" val="377677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063331"/>
          </a:xfrm>
        </p:spPr>
        <p:txBody>
          <a:bodyPr anchor="b">
            <a:normAutofit/>
          </a:bodyPr>
          <a:lstStyle/>
          <a:p>
            <a:r>
              <a:rPr lang="en-US" sz="2800" dirty="0"/>
              <a:t>Model Tests</a:t>
            </a:r>
            <a:br>
              <a:rPr lang="en-US" sz="2800" dirty="0"/>
            </a:br>
            <a:r>
              <a:rPr lang="en-US" sz="2000" dirty="0"/>
              <a:t>(Random Forest)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42951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 overfitting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Handles categorical &amp; numerical features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Handles nonlinearity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Weaknesses: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Suffers a lack of interpretability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Less efficient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RMSE: 0.141889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9F4174-A845-4586-ABA0-1BDFFEF8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64" y="1426051"/>
            <a:ext cx="8153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65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063331"/>
          </a:xfrm>
        </p:spPr>
        <p:txBody>
          <a:bodyPr anchor="b">
            <a:normAutofit/>
          </a:bodyPr>
          <a:lstStyle/>
          <a:p>
            <a:r>
              <a:rPr lang="en-US" sz="2800" dirty="0"/>
              <a:t>Model Tests</a:t>
            </a:r>
            <a:br>
              <a:rPr lang="en-US" sz="2800" dirty="0"/>
            </a:br>
            <a:r>
              <a:rPr lang="en-US" sz="2000" dirty="0"/>
              <a:t>(Gradient Boosting)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Performs optimization in function space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Weaknesses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Sensitive to overfitting on noisy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RMSE: 0.115635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ED21E1-8BBC-4279-BE8F-179061ED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64" y="1426051"/>
            <a:ext cx="8153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454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063331"/>
          </a:xfrm>
        </p:spPr>
        <p:txBody>
          <a:bodyPr anchor="b">
            <a:normAutofit/>
          </a:bodyPr>
          <a:lstStyle/>
          <a:p>
            <a:r>
              <a:rPr lang="en-US" sz="2800" dirty="0"/>
              <a:t>Model Tests</a:t>
            </a:r>
            <a:br>
              <a:rPr lang="en-US" sz="2800" dirty="0"/>
            </a:br>
            <a:r>
              <a:rPr lang="en-US" sz="2000" dirty="0"/>
              <a:t>(Light GBM)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Grows trees leaf-wise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Efficiency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consumption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RMSE: 0.119103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8A7337-24F6-4B46-AEFC-DA7C2159F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93" y="394957"/>
            <a:ext cx="7334655" cy="61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4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063331"/>
          </a:xfrm>
        </p:spPr>
        <p:txBody>
          <a:bodyPr anchor="b">
            <a:normAutofit/>
          </a:bodyPr>
          <a:lstStyle/>
          <a:p>
            <a:r>
              <a:rPr lang="en-US" sz="2800" dirty="0"/>
              <a:t>Model Tests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XGBoost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81423" cy="3854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Uses gradient boosting trees as the error predictor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Works well with small or big data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Prevents overfitting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RMSE: 0.112655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4924EB-7187-440D-93C5-EC631C03B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21" y="1426051"/>
            <a:ext cx="8153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6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Tests</a:t>
            </a:r>
            <a:br>
              <a:rPr lang="en-US" dirty="0"/>
            </a:br>
            <a:r>
              <a:rPr lang="en-US" sz="2000" dirty="0"/>
              <a:t>Extra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Tested more models to see if any results in a RMSE lower than 0.112655 from </a:t>
            </a:r>
            <a:r>
              <a:rPr lang="en-US" dirty="0" err="1"/>
              <a:t>XGBoost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Remove Less Important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Tested </a:t>
            </a:r>
            <a:r>
              <a:rPr lang="en-US" dirty="0" err="1"/>
              <a:t>XGBoost</a:t>
            </a:r>
            <a:r>
              <a:rPr lang="en-US" dirty="0"/>
              <a:t> with a restricted feature 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RMSE was 0.116393, which is higher than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Meta-Learn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Stacked regressor had RMSE of 0.117099, which is higher than </a:t>
            </a:r>
            <a:r>
              <a:rPr lang="en-US" dirty="0" err="1"/>
              <a:t>XGBoost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Voting regressor (weighted average) had RMSE of 0.114312, which is higher than 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3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Tests</a:t>
            </a:r>
            <a:br>
              <a:rPr lang="en-US" dirty="0"/>
            </a:br>
            <a:r>
              <a:rPr lang="en-US" sz="2000" dirty="0"/>
              <a:t>Final Dollar Difference &amp; Kaggle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Dollar differences were calculated for each models on the training data set</a:t>
            </a:r>
          </a:p>
          <a:p>
            <a:pPr>
              <a:lnSpc>
                <a:spcPct val="150000"/>
              </a:lnSpc>
            </a:pPr>
            <a:r>
              <a:rPr lang="en-US" dirty="0"/>
              <a:t>As expected, </a:t>
            </a:r>
            <a:r>
              <a:rPr lang="en-US" dirty="0" err="1"/>
              <a:t>XGBoost</a:t>
            </a:r>
            <a:r>
              <a:rPr lang="en-US" dirty="0"/>
              <a:t> produced the best result</a:t>
            </a:r>
          </a:p>
          <a:p>
            <a:pPr>
              <a:lnSpc>
                <a:spcPct val="150000"/>
              </a:lnSpc>
            </a:pPr>
            <a:r>
              <a:rPr lang="en-US" dirty="0"/>
              <a:t>Kaggle Score: </a:t>
            </a:r>
            <a:r>
              <a:rPr lang="en-US" dirty="0">
                <a:solidFill>
                  <a:srgbClr val="FF0000"/>
                </a:solidFill>
              </a:rPr>
              <a:t>SCORE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92878-648C-4AFF-AC18-F63CE2B1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59" y="3757613"/>
            <a:ext cx="309605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 &amp; Key Take-Aways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Recommendations to home sellers and/or buyers using the model with the best RMSE result (</a:t>
            </a:r>
            <a:r>
              <a:rPr lang="en-US" dirty="0" err="1"/>
              <a:t>XGBoost</a:t>
            </a:r>
            <a:r>
              <a:rPr lang="en-US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 value to the following categories: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Garage car capacity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External Quality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Overall Quality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Basement Quality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Kitchen Quality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Look at those fields in the data and get more insights</a:t>
            </a:r>
          </a:p>
        </p:txBody>
      </p:sp>
    </p:spTree>
    <p:extLst>
      <p:ext uri="{BB962C8B-B14F-4D97-AF65-F5344CB8AC3E}">
        <p14:creationId xmlns:p14="http://schemas.microsoft.com/office/powerpoint/2010/main" val="179108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4796-AA1A-4836-BDD5-99F379E0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904" y="2743200"/>
            <a:ext cx="2750191" cy="1371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1586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AD3F-3766-44C1-8227-D3E85394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C5E6-6A79-4BD8-AEDF-D39CFBD29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Background Information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Exploratory Data Analysis (EDA)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Model Tests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Conclusion &amp; Key Take-Aways</a:t>
            </a:r>
          </a:p>
        </p:txBody>
      </p:sp>
    </p:spTree>
    <p:extLst>
      <p:ext uri="{BB962C8B-B14F-4D97-AF65-F5344CB8AC3E}">
        <p14:creationId xmlns:p14="http://schemas.microsoft.com/office/powerpoint/2010/main" val="50322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9852-47A1-4704-9FD0-3FE6587E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  <a:br>
              <a:rPr lang="en-US" dirty="0"/>
            </a:br>
            <a:r>
              <a:rPr lang="en-US" sz="2000" dirty="0"/>
              <a:t>Ames Housing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2073-11EC-4A2F-8D1B-93EFC22A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Housing data from Ames, Iowa</a:t>
            </a:r>
          </a:p>
          <a:p>
            <a:pPr>
              <a:lnSpc>
                <a:spcPct val="150000"/>
              </a:lnSpc>
            </a:pPr>
            <a:r>
              <a:rPr lang="en-US" dirty="0"/>
              <a:t>79 explanatory variables describing various aspects of residential homes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Goal: predict the sales price for each house in the test 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Metric: root mean squared error (RMSE) between the logarithm of the predicted value and the logarithm of the observed sales price will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br>
              <a:rPr lang="en-US" dirty="0"/>
            </a:br>
            <a:r>
              <a:rPr lang="en-US" sz="2000" dirty="0"/>
              <a:t>Initial Look at the Data &amp; Feature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1460 observations &amp; 79 features (including sale price)</a:t>
            </a:r>
          </a:p>
          <a:p>
            <a:pPr>
              <a:lnSpc>
                <a:spcPct val="150000"/>
              </a:lnSpc>
            </a:pPr>
            <a:r>
              <a:rPr lang="en-US" dirty="0"/>
              <a:t>There were many features that had most of the data in one value</a:t>
            </a:r>
          </a:p>
          <a:p>
            <a:pPr>
              <a:lnSpc>
                <a:spcPct val="150000"/>
              </a:lnSpc>
            </a:pPr>
            <a:r>
              <a:rPr lang="en-US" dirty="0"/>
              <a:t>There were many features that had quality metrics (i.e. Poor to Excellent)</a:t>
            </a:r>
          </a:p>
          <a:p>
            <a:pPr>
              <a:lnSpc>
                <a:spcPct val="150000"/>
              </a:lnSpc>
            </a:pPr>
            <a:r>
              <a:rPr lang="en-US" dirty="0"/>
              <a:t>Created </a:t>
            </a:r>
            <a:r>
              <a:rPr lang="en-US" dirty="0" err="1"/>
              <a:t>TotalSF</a:t>
            </a:r>
            <a:r>
              <a:rPr lang="en-US" dirty="0"/>
              <a:t> (total square feet of the property) feature by adding the following features: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TotalBsmtSF</a:t>
            </a:r>
            <a:r>
              <a:rPr lang="en-US" dirty="0"/>
              <a:t> (total square feet of basement area)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1stFlrSF (first floor square feet)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2ndFlrSF (second floor square feet)</a:t>
            </a:r>
          </a:p>
        </p:txBody>
      </p:sp>
    </p:spTree>
    <p:extLst>
      <p:ext uri="{BB962C8B-B14F-4D97-AF65-F5344CB8AC3E}">
        <p14:creationId xmlns:p14="http://schemas.microsoft.com/office/powerpoint/2010/main" val="321155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94DA-201B-4C6C-9A5C-B09D556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Exploratory Data Analysis (EDA)</a:t>
            </a:r>
          </a:p>
        </p:txBody>
      </p:sp>
      <p:sp>
        <p:nvSpPr>
          <p:cNvPr id="1058" name="Content Placeholder 1029">
            <a:extLst>
              <a:ext uri="{FF2B5EF4-FFF2-40B4-BE49-F238E27FC236}">
                <a16:creationId xmlns:a16="http://schemas.microsoft.com/office/drawing/2014/main" id="{9EA0005D-F0AE-4DED-B76F-A173EBCB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Scatter plot of main features: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TotalSF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TotRmsAbvGrd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YearBuilt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LotArea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OverallQual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SalePrice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Removed outliers: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TotalSF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&gt; 7,500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LotArea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 10,000</a:t>
            </a:r>
          </a:p>
          <a:p>
            <a:pPr lvl="1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AD46D-13A0-49BB-8159-C8873DE2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3523" y="396702"/>
            <a:ext cx="6064595" cy="60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2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94DA-201B-4C6C-9A5C-B09D556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Exploratory Data Analysis (EDA)</a:t>
            </a:r>
          </a:p>
        </p:txBody>
      </p:sp>
      <p:sp>
        <p:nvSpPr>
          <p:cNvPr id="1058" name="Content Placeholder 1029">
            <a:extLst>
              <a:ext uri="{FF2B5EF4-FFF2-40B4-BE49-F238E27FC236}">
                <a16:creationId xmlns:a16="http://schemas.microsoft.com/office/drawing/2014/main" id="{9EA0005D-F0AE-4DED-B76F-A173EBCB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Updated scatter plot with outliers removed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checks: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Highly skewed features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Features with no variation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A3B73A-9F7D-4EF7-A7A2-FE856B30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70" y="413053"/>
            <a:ext cx="6092673" cy="60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2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94DA-201B-4C6C-9A5C-B09D556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Exploratory Data Analysis (EDA)</a:t>
            </a:r>
          </a:p>
        </p:txBody>
      </p:sp>
      <p:sp>
        <p:nvSpPr>
          <p:cNvPr id="1058" name="Content Placeholder 1029">
            <a:extLst>
              <a:ext uri="{FF2B5EF4-FFF2-40B4-BE49-F238E27FC236}">
                <a16:creationId xmlns:a16="http://schemas.microsoft.com/office/drawing/2014/main" id="{9EA0005D-F0AE-4DED-B76F-A173EBCB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Chose features that had a correlation with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SalePrice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more than 0.5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observations seemed very intuitive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6E56DC-22E9-47F8-BFFD-C2503E0A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903" y="430356"/>
            <a:ext cx="6677220" cy="604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3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br>
              <a:rPr lang="en-US" dirty="0"/>
            </a:br>
            <a:r>
              <a:rPr lang="en-US" sz="2000" dirty="0"/>
              <a:t>Imputation, Feature Engineering, and Final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Imputations: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Imputed missing numerical features using median </a:t>
            </a:r>
            <a:r>
              <a:rPr lang="en-US" dirty="0">
                <a:solidFill>
                  <a:srgbClr val="FF0000"/>
                </a:solidFill>
              </a:rPr>
              <a:t>(by neighborhood?)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Imputed missing categorical features using mode </a:t>
            </a:r>
            <a:r>
              <a:rPr lang="en-US" dirty="0">
                <a:solidFill>
                  <a:srgbClr val="FF0000"/>
                </a:solidFill>
              </a:rPr>
              <a:t>(by neighborhood?)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Engineering: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Used ordinal encoder for ordinal features to capture the relationship between values within the feature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Used target encoding for non-ordinal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Dropped features where the largest category of the feature encompasses at least 90% of the data</a:t>
            </a:r>
          </a:p>
        </p:txBody>
      </p:sp>
    </p:spTree>
    <p:extLst>
      <p:ext uri="{BB962C8B-B14F-4D97-AF65-F5344CB8AC3E}">
        <p14:creationId xmlns:p14="http://schemas.microsoft.com/office/powerpoint/2010/main" val="18383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64E-A1E6-4F7A-9960-DDF3016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Tests</a:t>
            </a:r>
            <a:br>
              <a:rPr lang="en-US" dirty="0"/>
            </a:br>
            <a:r>
              <a:rPr lang="en-US" sz="2000" dirty="0"/>
              <a:t>Baseline Model &amp;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3A4-751A-4AA6-B623-966794F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Models used: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Forest Regression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Gradient Boosting Regression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Light Gradient Boosting Machine (LGBM) Regression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Extreme Gradient Boosting (XGB) Regression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Stacked Meta-Learner</a:t>
            </a:r>
          </a:p>
          <a:p>
            <a:pPr>
              <a:lnSpc>
                <a:spcPct val="150000"/>
              </a:lnSpc>
            </a:pPr>
            <a:r>
              <a:rPr lang="en-US" dirty="0"/>
              <a:t>5-fold cross validation was used for all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Tuning hyperparameters using grid search &amp; Bayesian optimization (</a:t>
            </a:r>
            <a:r>
              <a:rPr lang="en-US" dirty="0" err="1"/>
              <a:t>hyperopt</a:t>
            </a:r>
            <a:r>
              <a:rPr lang="en-US" dirty="0"/>
              <a:t>) for all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The goal is to find a model that minimizes RMSE of logarithm of sale price</a:t>
            </a:r>
          </a:p>
        </p:txBody>
      </p:sp>
    </p:spTree>
    <p:extLst>
      <p:ext uri="{BB962C8B-B14F-4D97-AF65-F5344CB8AC3E}">
        <p14:creationId xmlns:p14="http://schemas.microsoft.com/office/powerpoint/2010/main" val="1031397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660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Gill Sans MT</vt:lpstr>
      <vt:lpstr>SavonVTI</vt:lpstr>
      <vt:lpstr>Ames House Price Prediction</vt:lpstr>
      <vt:lpstr>Table of Content</vt:lpstr>
      <vt:lpstr>Background Information Ames Housing Data</vt:lpstr>
      <vt:lpstr>Exploratory Data Analysis (EDA) Initial Look at the Data &amp; Feature Creation</vt:lpstr>
      <vt:lpstr>Exploratory Data Analysis (EDA)</vt:lpstr>
      <vt:lpstr>Exploratory Data Analysis (EDA)</vt:lpstr>
      <vt:lpstr>Exploratory Data Analysis (EDA)</vt:lpstr>
      <vt:lpstr>Exploratory Data Analysis (EDA) Imputation, Feature Engineering, and Final Cleaning</vt:lpstr>
      <vt:lpstr>Model Tests Baseline Model &amp; Goal</vt:lpstr>
      <vt:lpstr>Model Tests (Random Forest)</vt:lpstr>
      <vt:lpstr>Model Tests (Gradient Boosting)</vt:lpstr>
      <vt:lpstr>Model Tests (Light GBM)</vt:lpstr>
      <vt:lpstr>Model Tests (XGBoost)</vt:lpstr>
      <vt:lpstr>Model Tests Extra Tests</vt:lpstr>
      <vt:lpstr>Model Tests Final Dollar Difference &amp; Kaggle Score</vt:lpstr>
      <vt:lpstr>Conclusion &amp; Key Take-Aways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Price Prediction</dc:title>
  <dc:creator>William Han</dc:creator>
  <cp:lastModifiedBy>William Han</cp:lastModifiedBy>
  <cp:revision>22</cp:revision>
  <dcterms:created xsi:type="dcterms:W3CDTF">2021-06-28T07:53:31Z</dcterms:created>
  <dcterms:modified xsi:type="dcterms:W3CDTF">2021-06-29T02:38:39Z</dcterms:modified>
</cp:coreProperties>
</file>