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8"/>
  </p:notesMasterIdLst>
  <p:sldIdLst>
    <p:sldId id="256" r:id="rId2"/>
    <p:sldId id="258" r:id="rId3"/>
    <p:sldId id="262" r:id="rId4"/>
    <p:sldId id="263" r:id="rId5"/>
    <p:sldId id="272" r:id="rId6"/>
    <p:sldId id="268" r:id="rId7"/>
    <p:sldId id="291" r:id="rId8"/>
    <p:sldId id="292" r:id="rId9"/>
    <p:sldId id="293" r:id="rId10"/>
    <p:sldId id="295" r:id="rId11"/>
    <p:sldId id="297" r:id="rId12"/>
    <p:sldId id="298" r:id="rId13"/>
    <p:sldId id="299" r:id="rId14"/>
    <p:sldId id="300" r:id="rId15"/>
    <p:sldId id="301" r:id="rId16"/>
    <p:sldId id="302" r:id="rId17"/>
    <p:sldId id="310" r:id="rId18"/>
    <p:sldId id="303" r:id="rId19"/>
    <p:sldId id="304" r:id="rId20"/>
    <p:sldId id="306" r:id="rId21"/>
    <p:sldId id="309" r:id="rId22"/>
    <p:sldId id="305" r:id="rId23"/>
    <p:sldId id="307" r:id="rId24"/>
    <p:sldId id="294" r:id="rId25"/>
    <p:sldId id="296" r:id="rId26"/>
    <p:sldId id="290" r:id="rId2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Merriweather Light" panose="00000400000000000000" pitchFamily="2" charset="0"/>
      <p:regular r:id="rId33"/>
      <p:bold r:id="rId34"/>
      <p:italic r:id="rId35"/>
      <p:boldItalic r:id="rId36"/>
    </p:embeddedFont>
    <p:embeddedFont>
      <p:font typeface="Montserrat" panose="00000500000000000000" pitchFamily="2" charset="0"/>
      <p:regular r:id="rId37"/>
      <p:bold r:id="rId38"/>
      <p:italic r:id="rId39"/>
      <p:boldItalic r:id="rId40"/>
    </p:embeddedFont>
    <p:embeddedFont>
      <p:font typeface="Open Sans" panose="020B0606030504020204" pitchFamily="34" charset="0"/>
      <p:regular r:id="rId41"/>
      <p:bold r:id="rId42"/>
      <p:italic r:id="rId43"/>
      <p:boldItalic r:id="rId44"/>
    </p:embeddedFont>
    <p:embeddedFont>
      <p:font typeface="Vidaloka" panose="020B0604020202020204" charset="0"/>
      <p:regular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3D5F96-E79E-4599-A6BD-DF5452B1C669}">
  <a:tblStyle styleId="{E63D5F96-E79E-4599-A6BD-DF5452B1C6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6217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32081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2014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2513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1734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58985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96823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64847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82120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9475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93745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39344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22210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55417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18498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72660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cf7a3c503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cf7a3c503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cc7554a04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cc7554a04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cc7554a049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cc7554a049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2970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9210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cc7554a049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cc7554a049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909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32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32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Google Shape;238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33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714550" y="2543963"/>
            <a:ext cx="37149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27962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title" idx="2" hasCustomPrompt="1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07" name="Google Shape;107;p17"/>
          <p:cNvSpPr txBox="1">
            <a:spLocks noGrp="1"/>
          </p:cNvSpPr>
          <p:nvPr>
            <p:ph type="subTitle" idx="1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08" name="Google Shape;10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Google Shape;10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7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subTitle" idx="1"/>
          </p:nvPr>
        </p:nvSpPr>
        <p:spPr>
          <a:xfrm>
            <a:off x="3509000" y="2636125"/>
            <a:ext cx="212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subTitle" idx="2"/>
          </p:nvPr>
        </p:nvSpPr>
        <p:spPr>
          <a:xfrm>
            <a:off x="3509025" y="2976125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subTitle" idx="3"/>
          </p:nvPr>
        </p:nvSpPr>
        <p:spPr>
          <a:xfrm>
            <a:off x="953025" y="2636125"/>
            <a:ext cx="212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ubTitle" idx="4"/>
          </p:nvPr>
        </p:nvSpPr>
        <p:spPr>
          <a:xfrm>
            <a:off x="953125" y="2976125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subTitle" idx="5"/>
          </p:nvPr>
        </p:nvSpPr>
        <p:spPr>
          <a:xfrm>
            <a:off x="6064875" y="2636125"/>
            <a:ext cx="212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subTitle" idx="6"/>
          </p:nvPr>
        </p:nvSpPr>
        <p:spPr>
          <a:xfrm>
            <a:off x="6064875" y="2976125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125" name="Google Shape;125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>
            <a:spLocks noGrp="1"/>
          </p:cNvSpPr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23" name="Google Shape;223;p30"/>
          <p:cNvSpPr txBox="1">
            <a:spLocks noGrp="1"/>
          </p:cNvSpPr>
          <p:nvPr>
            <p:ph type="subTitle" idx="1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30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,and infographics &amp; images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5" name="Google Shape;225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" name="Google Shape;226;p30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Google Shape;227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" name="Google Shape;228;p30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59" r:id="rId5"/>
    <p:sldLayoutId id="2147483663" r:id="rId6"/>
    <p:sldLayoutId id="2147483665" r:id="rId7"/>
    <p:sldLayoutId id="2147483676" r:id="rId8"/>
    <p:sldLayoutId id="2147483677" r:id="rId9"/>
    <p:sldLayoutId id="2147483678" r:id="rId10"/>
    <p:sldLayoutId id="214748367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Hy-Vee Liquor Store Research</a:t>
            </a:r>
            <a:endParaRPr dirty="0"/>
          </a:p>
        </p:txBody>
      </p:sp>
      <p:sp>
        <p:nvSpPr>
          <p:cNvPr id="250" name="Google Shape;250;p36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Capstone Project by Will Han &amp; Gary Lin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Unique Stores by Category</a:t>
            </a:r>
            <a:endParaRPr dirty="0"/>
          </a:p>
        </p:txBody>
      </p:sp>
      <p:sp>
        <p:nvSpPr>
          <p:cNvPr id="305" name="Google Shape;305;p43"/>
          <p:cNvSpPr txBox="1"/>
          <p:nvPr/>
        </p:nvSpPr>
        <p:spPr>
          <a:xfrm>
            <a:off x="1587284" y="1659742"/>
            <a:ext cx="4482959" cy="2052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08668E-E8F6-4026-8CF3-1F67A7F36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71" y="1133242"/>
            <a:ext cx="5513293" cy="3511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305;p43">
            <a:extLst>
              <a:ext uri="{FF2B5EF4-FFF2-40B4-BE49-F238E27FC236}">
                <a16:creationId xmlns:a16="http://schemas.microsoft.com/office/drawing/2014/main" id="{CDA746C4-9B8F-4248-8D56-952D1F1CAD93}"/>
              </a:ext>
            </a:extLst>
          </p:cNvPr>
          <p:cNvSpPr txBox="1"/>
          <p:nvPr/>
        </p:nvSpPr>
        <p:spPr>
          <a:xfrm>
            <a:off x="6461844" y="1133242"/>
            <a:ext cx="2298916" cy="3363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Categories were determined manually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Huge growth in general store over time compared to the other types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891281-5D5E-424E-A5F2-A1ED4E766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991" y="1140815"/>
            <a:ext cx="128279" cy="35038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8AA383-E858-4FAB-BDE3-2DAD51B94CBE}"/>
              </a:ext>
            </a:extLst>
          </p:cNvPr>
          <p:cNvSpPr txBox="1"/>
          <p:nvPr/>
        </p:nvSpPr>
        <p:spPr>
          <a:xfrm rot="16200000">
            <a:off x="370721" y="2714747"/>
            <a:ext cx="7708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Calibri" panose="020F0502020204030204" pitchFamily="34" charset="0"/>
                <a:cs typeface="Calibri" panose="020F0502020204030204" pitchFamily="34" charset="0"/>
              </a:rPr>
              <a:t>Count of Stores</a:t>
            </a:r>
            <a:r>
              <a:rPr lang="en-US" sz="7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3872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Mean Store Life</a:t>
            </a:r>
            <a:endParaRPr dirty="0"/>
          </a:p>
        </p:txBody>
      </p:sp>
      <p:sp>
        <p:nvSpPr>
          <p:cNvPr id="305" name="Google Shape;305;p43"/>
          <p:cNvSpPr txBox="1"/>
          <p:nvPr/>
        </p:nvSpPr>
        <p:spPr>
          <a:xfrm>
            <a:off x="1587284" y="1659742"/>
            <a:ext cx="4482959" cy="2052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Google Shape;305;p43">
            <a:extLst>
              <a:ext uri="{FF2B5EF4-FFF2-40B4-BE49-F238E27FC236}">
                <a16:creationId xmlns:a16="http://schemas.microsoft.com/office/drawing/2014/main" id="{CDA746C4-9B8F-4248-8D56-952D1F1CAD93}"/>
              </a:ext>
            </a:extLst>
          </p:cNvPr>
          <p:cNvSpPr txBox="1"/>
          <p:nvPr/>
        </p:nvSpPr>
        <p:spPr>
          <a:xfrm>
            <a:off x="6461844" y="1133242"/>
            <a:ext cx="2298916" cy="3363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Mean store life seems to be low for general store most likely due to new stores opening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Other three types all have mean store lives of 3000+ days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36DCE4D-FF4F-4794-9CFF-135646FD4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71" y="1133242"/>
            <a:ext cx="5533955" cy="3492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41CEC4-3538-40BC-A52B-87DE9C217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523376" y="1922685"/>
            <a:ext cx="127746" cy="55339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835FB9-DD8F-4164-8285-5F8BA63CFCD7}"/>
              </a:ext>
            </a:extLst>
          </p:cNvPr>
          <p:cNvSpPr txBox="1"/>
          <p:nvPr/>
        </p:nvSpPr>
        <p:spPr>
          <a:xfrm>
            <a:off x="3443352" y="4553480"/>
            <a:ext cx="7708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Calibri" panose="020F0502020204030204" pitchFamily="34" charset="0"/>
                <a:cs typeface="Calibri" panose="020F0502020204030204" pitchFamily="34" charset="0"/>
              </a:rPr>
              <a:t>Count of Stores</a:t>
            </a:r>
            <a:r>
              <a:rPr lang="en-US" sz="7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627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Average Sale per Store</a:t>
            </a:r>
            <a:endParaRPr dirty="0"/>
          </a:p>
        </p:txBody>
      </p:sp>
      <p:sp>
        <p:nvSpPr>
          <p:cNvPr id="305" name="Google Shape;305;p43"/>
          <p:cNvSpPr txBox="1"/>
          <p:nvPr/>
        </p:nvSpPr>
        <p:spPr>
          <a:xfrm>
            <a:off x="1587284" y="1659742"/>
            <a:ext cx="4482959" cy="2052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Google Shape;305;p43">
            <a:extLst>
              <a:ext uri="{FF2B5EF4-FFF2-40B4-BE49-F238E27FC236}">
                <a16:creationId xmlns:a16="http://schemas.microsoft.com/office/drawing/2014/main" id="{CDA746C4-9B8F-4248-8D56-952D1F1CAD93}"/>
              </a:ext>
            </a:extLst>
          </p:cNvPr>
          <p:cNvSpPr txBox="1"/>
          <p:nvPr/>
        </p:nvSpPr>
        <p:spPr>
          <a:xfrm>
            <a:off x="6461844" y="1133242"/>
            <a:ext cx="2298916" cy="3363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Average sales seem to be increasing overall, with food &amp; drug store leading in sales (most likely due to its store size)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Again, general store seems to be decreasing due to new stores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4F5655E-E1DA-4E66-AF9A-215228F8A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70" y="1133242"/>
            <a:ext cx="5533955" cy="3492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B57635-D8A0-4AEC-BD59-180280A5C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406" y="1133242"/>
            <a:ext cx="127864" cy="34925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5E5B86-129B-4E5F-B708-EAC7532AF276}"/>
              </a:ext>
            </a:extLst>
          </p:cNvPr>
          <p:cNvSpPr txBox="1"/>
          <p:nvPr/>
        </p:nvSpPr>
        <p:spPr>
          <a:xfrm rot="16200000">
            <a:off x="135426" y="2714748"/>
            <a:ext cx="12772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Calibri" panose="020F0502020204030204" pitchFamily="34" charset="0"/>
                <a:cs typeface="Calibri" panose="020F0502020204030204" pitchFamily="34" charset="0"/>
              </a:rPr>
              <a:t>Average Sales per Store (USD)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801420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Product Sales Volume by Category</a:t>
            </a:r>
            <a:endParaRPr dirty="0"/>
          </a:p>
        </p:txBody>
      </p:sp>
      <p:sp>
        <p:nvSpPr>
          <p:cNvPr id="305" name="Google Shape;305;p43"/>
          <p:cNvSpPr txBox="1"/>
          <p:nvPr/>
        </p:nvSpPr>
        <p:spPr>
          <a:xfrm>
            <a:off x="1587284" y="1659742"/>
            <a:ext cx="4482959" cy="2052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Google Shape;305;p43">
            <a:extLst>
              <a:ext uri="{FF2B5EF4-FFF2-40B4-BE49-F238E27FC236}">
                <a16:creationId xmlns:a16="http://schemas.microsoft.com/office/drawing/2014/main" id="{CDA746C4-9B8F-4248-8D56-952D1F1CAD93}"/>
              </a:ext>
            </a:extLst>
          </p:cNvPr>
          <p:cNvSpPr txBox="1"/>
          <p:nvPr/>
        </p:nvSpPr>
        <p:spPr>
          <a:xfrm>
            <a:off x="6461844" y="1133242"/>
            <a:ext cx="2298916" cy="3363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Whiskies and vodka are the leading products driving the sales with a growing trend over the years (almost x3 over 10 years)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Other categories are fairly stable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59F4385-CE5E-4CC7-B931-93A839C07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70" y="1133241"/>
            <a:ext cx="5533954" cy="349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1490F6-D0E5-43E9-A861-3F24B89C0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59" y="1133241"/>
            <a:ext cx="174811" cy="34925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AED4D4-4C89-435B-9C9D-959134CE44FC}"/>
              </a:ext>
            </a:extLst>
          </p:cNvPr>
          <p:cNvSpPr txBox="1"/>
          <p:nvPr/>
        </p:nvSpPr>
        <p:spPr>
          <a:xfrm rot="16200000">
            <a:off x="438253" y="2714747"/>
            <a:ext cx="6160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Calibri" panose="020F0502020204030204" pitchFamily="34" charset="0"/>
                <a:cs typeface="Calibri" panose="020F0502020204030204" pitchFamily="34" charset="0"/>
              </a:rPr>
              <a:t>Sales (USD)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494023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Store Clusters</a:t>
            </a:r>
            <a:endParaRPr dirty="0"/>
          </a:p>
        </p:txBody>
      </p:sp>
      <p:sp>
        <p:nvSpPr>
          <p:cNvPr id="305" name="Google Shape;305;p43"/>
          <p:cNvSpPr txBox="1"/>
          <p:nvPr/>
        </p:nvSpPr>
        <p:spPr>
          <a:xfrm>
            <a:off x="1587284" y="1659742"/>
            <a:ext cx="4482959" cy="2052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Google Shape;305;p43">
            <a:extLst>
              <a:ext uri="{FF2B5EF4-FFF2-40B4-BE49-F238E27FC236}">
                <a16:creationId xmlns:a16="http://schemas.microsoft.com/office/drawing/2014/main" id="{CDA746C4-9B8F-4248-8D56-952D1F1CAD93}"/>
              </a:ext>
            </a:extLst>
          </p:cNvPr>
          <p:cNvSpPr txBox="1"/>
          <p:nvPr/>
        </p:nvSpPr>
        <p:spPr>
          <a:xfrm>
            <a:off x="6461844" y="1133242"/>
            <a:ext cx="2298916" cy="3363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HDBSCAN was used to cluster Hy-Vee stores using product categories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-1 represent the stores that did not make it to one of the clusters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CAC83F-E0F4-4D03-90DB-245111467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24" y="1133242"/>
            <a:ext cx="5357019" cy="357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984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Product vs. Location Clustering</a:t>
            </a:r>
            <a:endParaRPr dirty="0"/>
          </a:p>
        </p:txBody>
      </p:sp>
      <p:sp>
        <p:nvSpPr>
          <p:cNvPr id="5" name="Google Shape;305;p43">
            <a:extLst>
              <a:ext uri="{FF2B5EF4-FFF2-40B4-BE49-F238E27FC236}">
                <a16:creationId xmlns:a16="http://schemas.microsoft.com/office/drawing/2014/main" id="{CDA746C4-9B8F-4248-8D56-952D1F1CAD93}"/>
              </a:ext>
            </a:extLst>
          </p:cNvPr>
          <p:cNvSpPr txBox="1"/>
          <p:nvPr/>
        </p:nvSpPr>
        <p:spPr>
          <a:xfrm>
            <a:off x="820269" y="3040251"/>
            <a:ext cx="3661819" cy="1677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Left: grouping using product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Right: grouping using location (the blue dots have not been assigned to a cluster)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9CE2CA7-99C4-41F8-ABDB-57AC50EE0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70" y="1133241"/>
            <a:ext cx="3661819" cy="179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7DC13FF3-CFB0-406F-B463-3F877A9E6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913" y="1133241"/>
            <a:ext cx="3661820" cy="240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064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Store Segmentation</a:t>
            </a:r>
            <a:endParaRPr dirty="0"/>
          </a:p>
        </p:txBody>
      </p:sp>
      <p:sp>
        <p:nvSpPr>
          <p:cNvPr id="5" name="Google Shape;305;p43">
            <a:extLst>
              <a:ext uri="{FF2B5EF4-FFF2-40B4-BE49-F238E27FC236}">
                <a16:creationId xmlns:a16="http://schemas.microsoft.com/office/drawing/2014/main" id="{CDA746C4-9B8F-4248-8D56-952D1F1CAD93}"/>
              </a:ext>
            </a:extLst>
          </p:cNvPr>
          <p:cNvSpPr txBox="1"/>
          <p:nvPr/>
        </p:nvSpPr>
        <p:spPr>
          <a:xfrm>
            <a:off x="6191786" y="1017725"/>
            <a:ext cx="2723614" cy="356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 and the Recency, Frequency, and Monetary Value (RFM) was used to segment stores into three sections (low, mid, high)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There was one store (#2633) that had a dominating value (sales)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36C5DE-6867-4A40-9AB4-CA147A180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25" y="1134005"/>
            <a:ext cx="5337951" cy="344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7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>
            <a:extLst>
              <a:ext uri="{FF2B5EF4-FFF2-40B4-BE49-F238E27FC236}">
                <a16:creationId xmlns:a16="http://schemas.microsoft.com/office/drawing/2014/main" id="{D86888AA-4FFC-4F8A-A0F7-A065BC526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83" y="384103"/>
            <a:ext cx="6696635" cy="437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46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Stores per Population</a:t>
            </a:r>
            <a:endParaRPr dirty="0"/>
          </a:p>
        </p:txBody>
      </p:sp>
      <p:sp>
        <p:nvSpPr>
          <p:cNvPr id="305" name="Google Shape;305;p43"/>
          <p:cNvSpPr txBox="1"/>
          <p:nvPr/>
        </p:nvSpPr>
        <p:spPr>
          <a:xfrm>
            <a:off x="1587284" y="1659742"/>
            <a:ext cx="4482959" cy="2052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Google Shape;305;p43">
            <a:extLst>
              <a:ext uri="{FF2B5EF4-FFF2-40B4-BE49-F238E27FC236}">
                <a16:creationId xmlns:a16="http://schemas.microsoft.com/office/drawing/2014/main" id="{CDA746C4-9B8F-4248-8D56-952D1F1CAD93}"/>
              </a:ext>
            </a:extLst>
          </p:cNvPr>
          <p:cNvSpPr txBox="1"/>
          <p:nvPr/>
        </p:nvSpPr>
        <p:spPr>
          <a:xfrm>
            <a:off x="6461844" y="1133242"/>
            <a:ext cx="2298916" cy="3363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Stores per 1,000 population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Even if Polk is the county with most population, there are lots of stores which brings this metric down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Southern Iowa has a high metric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776C6A8-148C-4446-A19C-C79555F24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69" y="1133241"/>
            <a:ext cx="5506572" cy="356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628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>
            <a:spLocks noGrp="1"/>
          </p:cNvSpPr>
          <p:nvPr>
            <p:ph type="title"/>
          </p:nvPr>
        </p:nvSpPr>
        <p:spPr>
          <a:xfrm>
            <a:off x="5788152" y="405468"/>
            <a:ext cx="369417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Market Basket Analysis (MBA)</a:t>
            </a:r>
            <a:endParaRPr dirty="0"/>
          </a:p>
        </p:txBody>
      </p:sp>
      <p:sp>
        <p:nvSpPr>
          <p:cNvPr id="305" name="Google Shape;305;p43"/>
          <p:cNvSpPr txBox="1"/>
          <p:nvPr/>
        </p:nvSpPr>
        <p:spPr>
          <a:xfrm>
            <a:off x="1587284" y="1659742"/>
            <a:ext cx="4482959" cy="2052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Google Shape;305;p43">
            <a:extLst>
              <a:ext uri="{FF2B5EF4-FFF2-40B4-BE49-F238E27FC236}">
                <a16:creationId xmlns:a16="http://schemas.microsoft.com/office/drawing/2014/main" id="{CDA746C4-9B8F-4248-8D56-952D1F1CAD93}"/>
              </a:ext>
            </a:extLst>
          </p:cNvPr>
          <p:cNvSpPr txBox="1"/>
          <p:nvPr/>
        </p:nvSpPr>
        <p:spPr>
          <a:xfrm>
            <a:off x="6004644" y="1659742"/>
            <a:ext cx="2316396" cy="3078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MBA was performed limited to the top store (#2633) and top 100 items.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Hawkeye seems to a fan favorite (less than $15 per 1.75ml).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6D990120-DD57-9A49-908E-43BC01DDF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27" y="405468"/>
            <a:ext cx="4933908" cy="421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027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62" name="Google Shape;262;p38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63" name="Google Shape;263;p38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</a:t>
            </a:r>
            <a:endParaRPr dirty="0"/>
          </a:p>
        </p:txBody>
      </p:sp>
      <p:sp>
        <p:nvSpPr>
          <p:cNvPr id="264" name="Google Shape;264;p38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cleaning and exploratory data analysis</a:t>
            </a:r>
            <a:endParaRPr dirty="0"/>
          </a:p>
        </p:txBody>
      </p:sp>
      <p:sp>
        <p:nvSpPr>
          <p:cNvPr id="265" name="Google Shape;265;p38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source, time period, etc.</a:t>
            </a:r>
            <a:endParaRPr dirty="0"/>
          </a:p>
        </p:txBody>
      </p:sp>
      <p:sp>
        <p:nvSpPr>
          <p:cNvPr id="266" name="Google Shape;266;p38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67" name="Google Shape;267;p38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Recommendations to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Hy-Vee</a:t>
            </a:r>
            <a:endParaRPr dirty="0"/>
          </a:p>
        </p:txBody>
      </p:sp>
      <p:sp>
        <p:nvSpPr>
          <p:cNvPr id="268" name="Google Shape;268;p38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</a:t>
            </a:r>
            <a:endParaRPr dirty="0"/>
          </a:p>
        </p:txBody>
      </p:sp>
      <p:sp>
        <p:nvSpPr>
          <p:cNvPr id="269" name="Google Shape;269;p38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Store, product analyses &amp; forecasting</a:t>
            </a:r>
            <a:endParaRPr dirty="0"/>
          </a:p>
        </p:txBody>
      </p:sp>
      <p:sp>
        <p:nvSpPr>
          <p:cNvPr id="270" name="Google Shape;270;p38"/>
          <p:cNvSpPr txBox="1">
            <a:spLocks noGrp="1"/>
          </p:cNvSpPr>
          <p:nvPr>
            <p:ph type="title" idx="9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71" name="Google Shape;271;p38"/>
          <p:cNvSpPr txBox="1">
            <a:spLocks noGrp="1"/>
          </p:cNvSpPr>
          <p:nvPr>
            <p:ph type="title" idx="13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72" name="Google Shape;272;p38"/>
          <p:cNvSpPr txBox="1">
            <a:spLocks noGrp="1"/>
          </p:cNvSpPr>
          <p:nvPr>
            <p:ph type="title" idx="14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73" name="Google Shape;273;p38"/>
          <p:cNvSpPr txBox="1">
            <a:spLocks noGrp="1"/>
          </p:cNvSpPr>
          <p:nvPr>
            <p:ph type="title" idx="15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Trend &amp; Seasonality:</a:t>
            </a:r>
            <a:br>
              <a:rPr lang="en" dirty="0"/>
            </a:br>
            <a:r>
              <a:rPr lang="en" dirty="0"/>
              <a:t>All Stores</a:t>
            </a:r>
            <a:endParaRPr dirty="0"/>
          </a:p>
        </p:txBody>
      </p:sp>
      <p:sp>
        <p:nvSpPr>
          <p:cNvPr id="7" name="Google Shape;305;p43">
            <a:extLst>
              <a:ext uri="{FF2B5EF4-FFF2-40B4-BE49-F238E27FC236}">
                <a16:creationId xmlns:a16="http://schemas.microsoft.com/office/drawing/2014/main" id="{4C3566EA-E577-1D4B-AD45-FEDC21DA9027}"/>
              </a:ext>
            </a:extLst>
          </p:cNvPr>
          <p:cNvSpPr txBox="1"/>
          <p:nvPr/>
        </p:nvSpPr>
        <p:spPr>
          <a:xfrm>
            <a:off x="612641" y="1619385"/>
            <a:ext cx="3448265" cy="3212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Break in trend around mid-2019.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Clear seasonality: peaks in Q3-Q4, trough in Q1.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Residual appears to increase starting in 2019.</a:t>
            </a:r>
            <a:endParaRPr lang="en-US" dirty="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" name="Picture 8" descr="Graphical user interface, histogram&#10;&#10;Description automatically generated">
            <a:extLst>
              <a:ext uri="{FF2B5EF4-FFF2-40B4-BE49-F238E27FC236}">
                <a16:creationId xmlns:a16="http://schemas.microsoft.com/office/drawing/2014/main" id="{8ABDC591-A851-EC42-A9D6-40513B524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790" y="445025"/>
            <a:ext cx="3362033" cy="4183759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760855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Trend &amp; Seasonality:</a:t>
            </a:r>
            <a:br>
              <a:rPr lang="en" dirty="0"/>
            </a:br>
            <a:r>
              <a:rPr lang="en" dirty="0"/>
              <a:t>High-Value Store</a:t>
            </a:r>
            <a:endParaRPr dirty="0"/>
          </a:p>
        </p:txBody>
      </p:sp>
      <p:sp>
        <p:nvSpPr>
          <p:cNvPr id="8" name="Google Shape;305;p43">
            <a:extLst>
              <a:ext uri="{FF2B5EF4-FFF2-40B4-BE49-F238E27FC236}">
                <a16:creationId xmlns:a16="http://schemas.microsoft.com/office/drawing/2014/main" id="{A7DAAC49-AA37-4D72-80C7-2377D08C4EF4}"/>
              </a:ext>
            </a:extLst>
          </p:cNvPr>
          <p:cNvSpPr txBox="1"/>
          <p:nvPr/>
        </p:nvSpPr>
        <p:spPr>
          <a:xfrm>
            <a:off x="604036" y="1542972"/>
            <a:ext cx="3967964" cy="3363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Trend/seasonality stand in stark contrast to the patterns in previous slide.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Clean downward trend in mid-2019.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Larger residuals post-2020.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030017FA-6ABA-314B-B051-E04B1C885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331" y="398454"/>
            <a:ext cx="3453336" cy="430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14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D79655FD-253A-1B43-B601-F3E7A0DDD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698" y="1049196"/>
            <a:ext cx="3088062" cy="3747041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C47B4341-0C45-C147-BB7E-FBEF59440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161" y="1049196"/>
            <a:ext cx="2876665" cy="3747041"/>
          </a:xfrm>
          <a:prstGeom prst="rect">
            <a:avLst/>
          </a:prstGeom>
        </p:spPr>
      </p:pic>
      <p:sp>
        <p:nvSpPr>
          <p:cNvPr id="304" name="Google Shape;304;p4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Forecasting</a:t>
            </a:r>
            <a:endParaRPr dirty="0"/>
          </a:p>
        </p:txBody>
      </p:sp>
      <p:sp>
        <p:nvSpPr>
          <p:cNvPr id="8" name="Google Shape;305;p43">
            <a:extLst>
              <a:ext uri="{FF2B5EF4-FFF2-40B4-BE49-F238E27FC236}">
                <a16:creationId xmlns:a16="http://schemas.microsoft.com/office/drawing/2014/main" id="{9DFFBAB9-C53A-4630-969C-950CB6AB936F}"/>
              </a:ext>
            </a:extLst>
          </p:cNvPr>
          <p:cNvSpPr txBox="1"/>
          <p:nvPr/>
        </p:nvSpPr>
        <p:spPr>
          <a:xfrm>
            <a:off x="6915631" y="1049196"/>
            <a:ext cx="2013217" cy="374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Left: forecasting using ARIMA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Right: forecasting using SARIMAX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ARIMA results in a better in-sample prediction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2B2573-BD8A-9C4D-939C-5743573AF3AE}"/>
              </a:ext>
            </a:extLst>
          </p:cNvPr>
          <p:cNvSpPr txBox="1"/>
          <p:nvPr/>
        </p:nvSpPr>
        <p:spPr>
          <a:xfrm>
            <a:off x="1870117" y="1198115"/>
            <a:ext cx="759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ARIMA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748718-7EA7-E342-B66A-434A5CAD8513}"/>
              </a:ext>
            </a:extLst>
          </p:cNvPr>
          <p:cNvSpPr txBox="1"/>
          <p:nvPr/>
        </p:nvSpPr>
        <p:spPr>
          <a:xfrm>
            <a:off x="4839656" y="1206967"/>
            <a:ext cx="1004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SARIMAX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DF777F1-1B5A-4041-8EF9-467D927DC9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980" y="1049196"/>
            <a:ext cx="137181" cy="37470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54632B-D523-4DDE-824C-BC9CE5FF58B2}"/>
              </a:ext>
            </a:extLst>
          </p:cNvPr>
          <p:cNvSpPr txBox="1"/>
          <p:nvPr/>
        </p:nvSpPr>
        <p:spPr>
          <a:xfrm rot="16200000">
            <a:off x="410689" y="2687853"/>
            <a:ext cx="6160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Calibri" panose="020F0502020204030204" pitchFamily="34" charset="0"/>
                <a:cs typeface="Calibri" panose="020F0502020204030204" pitchFamily="34" charset="0"/>
              </a:rPr>
              <a:t>Sales (USD)</a:t>
            </a:r>
            <a:endParaRPr 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8A76EA-1296-4F76-86EC-50AE695BDD72}"/>
              </a:ext>
            </a:extLst>
          </p:cNvPr>
          <p:cNvSpPr txBox="1"/>
          <p:nvPr/>
        </p:nvSpPr>
        <p:spPr>
          <a:xfrm rot="16200000">
            <a:off x="3526688" y="2687853"/>
            <a:ext cx="6160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Calibri" panose="020F0502020204030204" pitchFamily="34" charset="0"/>
                <a:cs typeface="Calibri" panose="020F0502020204030204" pitchFamily="34" charset="0"/>
              </a:rPr>
              <a:t>Sales (USD)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227777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Forecasting Accuracy</a:t>
            </a:r>
            <a:endParaRPr dirty="0"/>
          </a:p>
        </p:txBody>
      </p:sp>
      <p:sp>
        <p:nvSpPr>
          <p:cNvPr id="9" name="Google Shape;305;p43">
            <a:extLst>
              <a:ext uri="{FF2B5EF4-FFF2-40B4-BE49-F238E27FC236}">
                <a16:creationId xmlns:a16="http://schemas.microsoft.com/office/drawing/2014/main" id="{B710A8E1-6D67-4E85-916A-EEDDD5782B9D}"/>
              </a:ext>
            </a:extLst>
          </p:cNvPr>
          <p:cNvSpPr txBox="1"/>
          <p:nvPr/>
        </p:nvSpPr>
        <p:spPr>
          <a:xfrm>
            <a:off x="566928" y="4016189"/>
            <a:ext cx="8220456" cy="770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Forecasting result was compared to actual data between April through August 2021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Average MAE ~ 800k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24F846AB-C1C7-4246-8320-3F9E9993D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900" y="1179788"/>
            <a:ext cx="3961906" cy="2718562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AF785B9-C326-B847-AD50-7BB749AA1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194" y="1181315"/>
            <a:ext cx="4440227" cy="271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919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>
            <a:spLocks noGrp="1"/>
          </p:cNvSpPr>
          <p:nvPr>
            <p:ph type="title"/>
          </p:nvPr>
        </p:nvSpPr>
        <p:spPr>
          <a:xfrm>
            <a:off x="2714550" y="2543963"/>
            <a:ext cx="3714900" cy="6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298" name="Google Shape;298;p42"/>
          <p:cNvSpPr txBox="1">
            <a:spLocks noGrp="1"/>
          </p:cNvSpPr>
          <p:nvPr>
            <p:ph type="title" idx="2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5064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Closing Thoughts &amp; Recommendations</a:t>
            </a:r>
            <a:endParaRPr dirty="0"/>
          </a:p>
        </p:txBody>
      </p:sp>
      <p:sp>
        <p:nvSpPr>
          <p:cNvPr id="305" name="Google Shape;305;p43"/>
          <p:cNvSpPr txBox="1"/>
          <p:nvPr/>
        </p:nvSpPr>
        <p:spPr>
          <a:xfrm>
            <a:off x="713225" y="1123590"/>
            <a:ext cx="7717499" cy="1162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Are we opening too many stores and they are cannibalizing each other’s sales?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 deeper dive into the high-value store is needed. What is causing the break in trend?</a:t>
            </a:r>
          </a:p>
        </p:txBody>
      </p:sp>
      <p:sp>
        <p:nvSpPr>
          <p:cNvPr id="4" name="Google Shape;304;p43">
            <a:extLst>
              <a:ext uri="{FF2B5EF4-FFF2-40B4-BE49-F238E27FC236}">
                <a16:creationId xmlns:a16="http://schemas.microsoft.com/office/drawing/2014/main" id="{47E852EF-3DF1-8249-A27D-AE4A0F63A794}"/>
              </a:ext>
            </a:extLst>
          </p:cNvPr>
          <p:cNvSpPr txBox="1">
            <a:spLocks/>
          </p:cNvSpPr>
          <p:nvPr/>
        </p:nvSpPr>
        <p:spPr>
          <a:xfrm>
            <a:off x="713224" y="2395237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Future Work</a:t>
            </a:r>
          </a:p>
        </p:txBody>
      </p:sp>
      <p:sp>
        <p:nvSpPr>
          <p:cNvPr id="5" name="Google Shape;305;p43">
            <a:extLst>
              <a:ext uri="{FF2B5EF4-FFF2-40B4-BE49-F238E27FC236}">
                <a16:creationId xmlns:a16="http://schemas.microsoft.com/office/drawing/2014/main" id="{BB197AAD-C340-3948-A2A3-D1C7452AED3C}"/>
              </a:ext>
            </a:extLst>
          </p:cNvPr>
          <p:cNvSpPr txBox="1"/>
          <p:nvPr/>
        </p:nvSpPr>
        <p:spPr>
          <a:xfrm>
            <a:off x="646169" y="3077358"/>
            <a:ext cx="7717499" cy="1738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Compare machine learning/deep learning approaches with stats models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Use population forecasts to increase precise</a:t>
            </a:r>
          </a:p>
        </p:txBody>
      </p:sp>
    </p:spTree>
    <p:extLst>
      <p:ext uri="{BB962C8B-B14F-4D97-AF65-F5344CB8AC3E}">
        <p14:creationId xmlns:p14="http://schemas.microsoft.com/office/powerpoint/2010/main" val="1886367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70"/>
          <p:cNvSpPr txBox="1">
            <a:spLocks noGrp="1"/>
          </p:cNvSpPr>
          <p:nvPr>
            <p:ph type="title"/>
          </p:nvPr>
        </p:nvSpPr>
        <p:spPr>
          <a:xfrm>
            <a:off x="2263614" y="1648950"/>
            <a:ext cx="4616771" cy="9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>
            <a:spLocks noGrp="1"/>
          </p:cNvSpPr>
          <p:nvPr>
            <p:ph type="title"/>
          </p:nvPr>
        </p:nvSpPr>
        <p:spPr>
          <a:xfrm>
            <a:off x="2714550" y="2543963"/>
            <a:ext cx="3714900" cy="6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98" name="Google Shape;298;p42"/>
          <p:cNvSpPr txBox="1">
            <a:spLocks noGrp="1"/>
          </p:cNvSpPr>
          <p:nvPr>
            <p:ph type="title" idx="2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 Information</a:t>
            </a:r>
            <a:endParaRPr dirty="0"/>
          </a:p>
        </p:txBody>
      </p:sp>
      <p:sp>
        <p:nvSpPr>
          <p:cNvPr id="305" name="Google Shape;305;p43"/>
          <p:cNvSpPr txBox="1"/>
          <p:nvPr/>
        </p:nvSpPr>
        <p:spPr>
          <a:xfrm>
            <a:off x="713225" y="1233318"/>
            <a:ext cx="7717499" cy="3363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Liquor sales data from Iowa, limited to Hy-Vee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Time period range from 2012 to present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24 sales record variables including invoice number, store number, and county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Research plan:</a:t>
            </a:r>
          </a:p>
          <a:p>
            <a:pPr marL="621792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Perform initial data cleaning to handle inconsistency</a:t>
            </a:r>
          </a:p>
          <a:p>
            <a:pPr marL="621792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Perform store &amp; product analysis by categories and location over time</a:t>
            </a:r>
          </a:p>
          <a:p>
            <a:pPr marL="621792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Perform store segmentation analysis to find most valuable store</a:t>
            </a:r>
          </a:p>
          <a:p>
            <a:pPr marL="621792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Perform market basket analysis</a:t>
            </a:r>
          </a:p>
          <a:p>
            <a:pPr marL="621792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Perform time series &amp; sales forecasting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Hy-Vee Highlights</a:t>
            </a:r>
            <a:endParaRPr dirty="0"/>
          </a:p>
        </p:txBody>
      </p:sp>
      <p:sp>
        <p:nvSpPr>
          <p:cNvPr id="453" name="Google Shape;453;p52"/>
          <p:cNvSpPr txBox="1">
            <a:spLocks noGrp="1"/>
          </p:cNvSpPr>
          <p:nvPr>
            <p:ph type="subTitle" idx="1"/>
          </p:nvPr>
        </p:nvSpPr>
        <p:spPr>
          <a:xfrm>
            <a:off x="3509000" y="3079888"/>
            <a:ext cx="212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Employees</a:t>
            </a:r>
            <a:endParaRPr dirty="0"/>
          </a:p>
        </p:txBody>
      </p:sp>
      <p:sp>
        <p:nvSpPr>
          <p:cNvPr id="454" name="Google Shape;454;p52"/>
          <p:cNvSpPr txBox="1">
            <a:spLocks noGrp="1"/>
          </p:cNvSpPr>
          <p:nvPr>
            <p:ph type="subTitle" idx="2"/>
          </p:nvPr>
        </p:nvSpPr>
        <p:spPr>
          <a:xfrm>
            <a:off x="3509025" y="3419888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 84,000 employees</a:t>
            </a:r>
            <a:endParaRPr dirty="0"/>
          </a:p>
        </p:txBody>
      </p:sp>
      <p:sp>
        <p:nvSpPr>
          <p:cNvPr id="455" name="Google Shape;455;p52"/>
          <p:cNvSpPr txBox="1">
            <a:spLocks noGrp="1"/>
          </p:cNvSpPr>
          <p:nvPr>
            <p:ph type="subTitle" idx="3"/>
          </p:nvPr>
        </p:nvSpPr>
        <p:spPr>
          <a:xfrm>
            <a:off x="953025" y="3079888"/>
            <a:ext cx="212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Stores</a:t>
            </a:r>
            <a:endParaRPr dirty="0"/>
          </a:p>
        </p:txBody>
      </p:sp>
      <p:sp>
        <p:nvSpPr>
          <p:cNvPr id="456" name="Google Shape;456;p52"/>
          <p:cNvSpPr txBox="1">
            <a:spLocks noGrp="1"/>
          </p:cNvSpPr>
          <p:nvPr>
            <p:ph type="subTitle" idx="4"/>
          </p:nvPr>
        </p:nvSpPr>
        <p:spPr>
          <a:xfrm>
            <a:off x="953125" y="3419888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More than 265 locations in midwestern U.S.</a:t>
            </a:r>
            <a:endParaRPr dirty="0"/>
          </a:p>
        </p:txBody>
      </p:sp>
      <p:sp>
        <p:nvSpPr>
          <p:cNvPr id="457" name="Google Shape;457;p52"/>
          <p:cNvSpPr txBox="1">
            <a:spLocks noGrp="1"/>
          </p:cNvSpPr>
          <p:nvPr>
            <p:ph type="subTitle" idx="5"/>
          </p:nvPr>
        </p:nvSpPr>
        <p:spPr>
          <a:xfrm>
            <a:off x="6064875" y="3079888"/>
            <a:ext cx="212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Revenue</a:t>
            </a:r>
            <a:endParaRPr dirty="0"/>
          </a:p>
        </p:txBody>
      </p:sp>
      <p:sp>
        <p:nvSpPr>
          <p:cNvPr id="458" name="Google Shape;458;p52"/>
          <p:cNvSpPr txBox="1">
            <a:spLocks noGrp="1"/>
          </p:cNvSpPr>
          <p:nvPr>
            <p:ph type="subTitle" idx="6"/>
          </p:nvPr>
        </p:nvSpPr>
        <p:spPr>
          <a:xfrm>
            <a:off x="6064875" y="3419888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 $10 billion in 2018</a:t>
            </a:r>
            <a:endParaRPr dirty="0"/>
          </a:p>
        </p:txBody>
      </p:sp>
      <p:sp>
        <p:nvSpPr>
          <p:cNvPr id="25" name="Google Shape;279;p39">
            <a:extLst>
              <a:ext uri="{FF2B5EF4-FFF2-40B4-BE49-F238E27FC236}">
                <a16:creationId xmlns:a16="http://schemas.microsoft.com/office/drawing/2014/main" id="{3BE8A1AE-0248-435C-8027-04EF45D76F3A}"/>
              </a:ext>
            </a:extLst>
          </p:cNvPr>
          <p:cNvSpPr txBox="1">
            <a:spLocks/>
          </p:cNvSpPr>
          <p:nvPr/>
        </p:nvSpPr>
        <p:spPr>
          <a:xfrm>
            <a:off x="1477183" y="1551371"/>
            <a:ext cx="6189633" cy="51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dirty="0"/>
              <a:t>“Where there’s a helpful smile in every aisle”</a:t>
            </a:r>
          </a:p>
        </p:txBody>
      </p:sp>
      <p:grpSp>
        <p:nvGrpSpPr>
          <p:cNvPr id="26" name="Google Shape;5592;p83">
            <a:extLst>
              <a:ext uri="{FF2B5EF4-FFF2-40B4-BE49-F238E27FC236}">
                <a16:creationId xmlns:a16="http://schemas.microsoft.com/office/drawing/2014/main" id="{FCA5FB62-B6C4-4E32-9D23-99D72FA4DAC1}"/>
              </a:ext>
            </a:extLst>
          </p:cNvPr>
          <p:cNvGrpSpPr/>
          <p:nvPr/>
        </p:nvGrpSpPr>
        <p:grpSpPr>
          <a:xfrm>
            <a:off x="6958139" y="2543167"/>
            <a:ext cx="383916" cy="383811"/>
            <a:chOff x="1492675" y="2620775"/>
            <a:chExt cx="481825" cy="481825"/>
          </a:xfrm>
          <a:solidFill>
            <a:schemeClr val="accent1"/>
          </a:solidFill>
        </p:grpSpPr>
        <p:sp>
          <p:nvSpPr>
            <p:cNvPr id="27" name="Google Shape;5593;p83">
              <a:extLst>
                <a:ext uri="{FF2B5EF4-FFF2-40B4-BE49-F238E27FC236}">
                  <a16:creationId xmlns:a16="http://schemas.microsoft.com/office/drawing/2014/main" id="{E9A4468F-2B8D-4A34-B72B-F805C09D3AA9}"/>
                </a:ext>
              </a:extLst>
            </p:cNvPr>
            <p:cNvSpPr/>
            <p:nvPr/>
          </p:nvSpPr>
          <p:spPr>
            <a:xfrm>
              <a:off x="1677125" y="2620775"/>
              <a:ext cx="112950" cy="113850"/>
            </a:xfrm>
            <a:custGeom>
              <a:avLst/>
              <a:gdLst/>
              <a:ahLst/>
              <a:cxnLst/>
              <a:rect l="l" t="t" r="r" b="b"/>
              <a:pathLst>
                <a:path w="4518" h="4554" extrusionOk="0">
                  <a:moveTo>
                    <a:pt x="2259" y="0"/>
                  </a:moveTo>
                  <a:cubicBezTo>
                    <a:pt x="1009" y="0"/>
                    <a:pt x="0" y="1048"/>
                    <a:pt x="0" y="2298"/>
                  </a:cubicBezTo>
                  <a:cubicBezTo>
                    <a:pt x="0" y="3544"/>
                    <a:pt x="1009" y="4553"/>
                    <a:pt x="2259" y="4553"/>
                  </a:cubicBezTo>
                  <a:cubicBezTo>
                    <a:pt x="3505" y="4553"/>
                    <a:pt x="4517" y="3544"/>
                    <a:pt x="4517" y="2298"/>
                  </a:cubicBezTo>
                  <a:cubicBezTo>
                    <a:pt x="4517" y="1048"/>
                    <a:pt x="3505" y="0"/>
                    <a:pt x="225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" name="Google Shape;5594;p83">
              <a:extLst>
                <a:ext uri="{FF2B5EF4-FFF2-40B4-BE49-F238E27FC236}">
                  <a16:creationId xmlns:a16="http://schemas.microsoft.com/office/drawing/2014/main" id="{92C400AF-D1B9-47A9-B508-EF365E6628EE}"/>
                </a:ext>
              </a:extLst>
            </p:cNvPr>
            <p:cNvSpPr/>
            <p:nvPr/>
          </p:nvSpPr>
          <p:spPr>
            <a:xfrm>
              <a:off x="1492675" y="2734675"/>
              <a:ext cx="481825" cy="367925"/>
            </a:xfrm>
            <a:custGeom>
              <a:avLst/>
              <a:gdLst/>
              <a:ahLst/>
              <a:cxnLst/>
              <a:rect l="l" t="t" r="r" b="b"/>
              <a:pathLst>
                <a:path w="19273" h="14717" extrusionOk="0">
                  <a:moveTo>
                    <a:pt x="5120" y="4517"/>
                  </a:moveTo>
                  <a:cubicBezTo>
                    <a:pt x="5623" y="4517"/>
                    <a:pt x="5873" y="5122"/>
                    <a:pt x="5517" y="5481"/>
                  </a:cubicBezTo>
                  <a:cubicBezTo>
                    <a:pt x="5403" y="5595"/>
                    <a:pt x="5262" y="5647"/>
                    <a:pt x="5123" y="5647"/>
                  </a:cubicBezTo>
                  <a:cubicBezTo>
                    <a:pt x="4833" y="5647"/>
                    <a:pt x="4554" y="5421"/>
                    <a:pt x="4554" y="5080"/>
                  </a:cubicBezTo>
                  <a:cubicBezTo>
                    <a:pt x="4554" y="4767"/>
                    <a:pt x="4807" y="4517"/>
                    <a:pt x="5120" y="4517"/>
                  </a:cubicBezTo>
                  <a:close/>
                  <a:moveTo>
                    <a:pt x="3991" y="0"/>
                  </a:moveTo>
                  <a:cubicBezTo>
                    <a:pt x="3677" y="0"/>
                    <a:pt x="3425" y="250"/>
                    <a:pt x="3425" y="563"/>
                  </a:cubicBezTo>
                  <a:lnTo>
                    <a:pt x="3425" y="2572"/>
                  </a:lnTo>
                  <a:cubicBezTo>
                    <a:pt x="2455" y="3367"/>
                    <a:pt x="1750" y="4439"/>
                    <a:pt x="1401" y="5646"/>
                  </a:cubicBezTo>
                  <a:lnTo>
                    <a:pt x="564" y="5646"/>
                  </a:lnTo>
                  <a:cubicBezTo>
                    <a:pt x="251" y="5646"/>
                    <a:pt x="1" y="5896"/>
                    <a:pt x="1" y="6209"/>
                  </a:cubicBezTo>
                  <a:lnTo>
                    <a:pt x="1" y="9597"/>
                  </a:lnTo>
                  <a:cubicBezTo>
                    <a:pt x="1" y="9910"/>
                    <a:pt x="251" y="10163"/>
                    <a:pt x="564" y="10163"/>
                  </a:cubicBezTo>
                  <a:lnTo>
                    <a:pt x="1850" y="10163"/>
                  </a:lnTo>
                  <a:cubicBezTo>
                    <a:pt x="2446" y="11322"/>
                    <a:pt x="3391" y="12265"/>
                    <a:pt x="4554" y="12858"/>
                  </a:cubicBezTo>
                  <a:lnTo>
                    <a:pt x="4554" y="14153"/>
                  </a:lnTo>
                  <a:cubicBezTo>
                    <a:pt x="4554" y="14463"/>
                    <a:pt x="4807" y="14716"/>
                    <a:pt x="5120" y="14716"/>
                  </a:cubicBezTo>
                  <a:lnTo>
                    <a:pt x="7378" y="14716"/>
                  </a:lnTo>
                  <a:cubicBezTo>
                    <a:pt x="7688" y="14716"/>
                    <a:pt x="7941" y="14463"/>
                    <a:pt x="7941" y="14153"/>
                  </a:cubicBezTo>
                  <a:lnTo>
                    <a:pt x="7941" y="13551"/>
                  </a:lnTo>
                  <a:lnTo>
                    <a:pt x="11329" y="13551"/>
                  </a:lnTo>
                  <a:lnTo>
                    <a:pt x="11329" y="14153"/>
                  </a:lnTo>
                  <a:cubicBezTo>
                    <a:pt x="11329" y="14463"/>
                    <a:pt x="11582" y="14716"/>
                    <a:pt x="11895" y="14716"/>
                  </a:cubicBezTo>
                  <a:lnTo>
                    <a:pt x="14154" y="14716"/>
                  </a:lnTo>
                  <a:cubicBezTo>
                    <a:pt x="14464" y="14716"/>
                    <a:pt x="14717" y="14463"/>
                    <a:pt x="14717" y="14153"/>
                  </a:cubicBezTo>
                  <a:lnTo>
                    <a:pt x="14717" y="12864"/>
                  </a:lnTo>
                  <a:cubicBezTo>
                    <a:pt x="16647" y="11880"/>
                    <a:pt x="17945" y="9958"/>
                    <a:pt x="18107" y="7808"/>
                  </a:cubicBezTo>
                  <a:cubicBezTo>
                    <a:pt x="18800" y="7582"/>
                    <a:pt x="19270" y="6938"/>
                    <a:pt x="19273" y="6209"/>
                  </a:cubicBezTo>
                  <a:lnTo>
                    <a:pt x="19273" y="5080"/>
                  </a:lnTo>
                  <a:cubicBezTo>
                    <a:pt x="19273" y="4767"/>
                    <a:pt x="19020" y="4517"/>
                    <a:pt x="18707" y="4517"/>
                  </a:cubicBezTo>
                  <a:cubicBezTo>
                    <a:pt x="18393" y="4517"/>
                    <a:pt x="18144" y="4767"/>
                    <a:pt x="18144" y="5080"/>
                  </a:cubicBezTo>
                  <a:lnTo>
                    <a:pt x="18144" y="6209"/>
                  </a:lnTo>
                  <a:cubicBezTo>
                    <a:pt x="18141" y="6300"/>
                    <a:pt x="18116" y="6387"/>
                    <a:pt x="18074" y="6465"/>
                  </a:cubicBezTo>
                  <a:cubicBezTo>
                    <a:pt x="17647" y="3454"/>
                    <a:pt x="15021" y="1129"/>
                    <a:pt x="11895" y="1129"/>
                  </a:cubicBezTo>
                  <a:lnTo>
                    <a:pt x="7378" y="1129"/>
                  </a:lnTo>
                  <a:cubicBezTo>
                    <a:pt x="7020" y="1129"/>
                    <a:pt x="6665" y="1166"/>
                    <a:pt x="6315" y="1232"/>
                  </a:cubicBezTo>
                  <a:cubicBezTo>
                    <a:pt x="5788" y="464"/>
                    <a:pt x="4921" y="3"/>
                    <a:pt x="39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9" name="Google Shape;5469;p83">
            <a:extLst>
              <a:ext uri="{FF2B5EF4-FFF2-40B4-BE49-F238E27FC236}">
                <a16:creationId xmlns:a16="http://schemas.microsoft.com/office/drawing/2014/main" id="{ADD8D4BF-4421-4BA2-9F10-E13B1E11246D}"/>
              </a:ext>
            </a:extLst>
          </p:cNvPr>
          <p:cNvGrpSpPr/>
          <p:nvPr/>
        </p:nvGrpSpPr>
        <p:grpSpPr>
          <a:xfrm>
            <a:off x="1801803" y="2569978"/>
            <a:ext cx="384058" cy="383811"/>
            <a:chOff x="5645200" y="879425"/>
            <a:chExt cx="478575" cy="407375"/>
          </a:xfrm>
          <a:solidFill>
            <a:schemeClr val="accent1"/>
          </a:solidFill>
        </p:grpSpPr>
        <p:sp>
          <p:nvSpPr>
            <p:cNvPr id="30" name="Google Shape;5470;p83">
              <a:extLst>
                <a:ext uri="{FF2B5EF4-FFF2-40B4-BE49-F238E27FC236}">
                  <a16:creationId xmlns:a16="http://schemas.microsoft.com/office/drawing/2014/main" id="{24020F7C-79D7-4A0C-A344-9A7DA5B9BAC9}"/>
                </a:ext>
              </a:extLst>
            </p:cNvPr>
            <p:cNvSpPr/>
            <p:nvPr/>
          </p:nvSpPr>
          <p:spPr>
            <a:xfrm>
              <a:off x="6004200" y="1075025"/>
              <a:ext cx="86075" cy="93450"/>
            </a:xfrm>
            <a:custGeom>
              <a:avLst/>
              <a:gdLst/>
              <a:ahLst/>
              <a:cxnLst/>
              <a:rect l="l" t="t" r="r" b="b"/>
              <a:pathLst>
                <a:path w="3443" h="3738" extrusionOk="0">
                  <a:moveTo>
                    <a:pt x="1" y="0"/>
                  </a:moveTo>
                  <a:lnTo>
                    <a:pt x="1" y="3737"/>
                  </a:lnTo>
                  <a:lnTo>
                    <a:pt x="1907" y="3737"/>
                  </a:lnTo>
                  <a:cubicBezTo>
                    <a:pt x="2157" y="3737"/>
                    <a:pt x="2377" y="3574"/>
                    <a:pt x="2449" y="3334"/>
                  </a:cubicBezTo>
                  <a:lnTo>
                    <a:pt x="34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" name="Google Shape;5471;p83">
              <a:extLst>
                <a:ext uri="{FF2B5EF4-FFF2-40B4-BE49-F238E27FC236}">
                  <a16:creationId xmlns:a16="http://schemas.microsoft.com/office/drawing/2014/main" id="{4AC24DBB-7E28-49D7-B621-FA7BB4F5910A}"/>
                </a:ext>
              </a:extLst>
            </p:cNvPr>
            <p:cNvSpPr/>
            <p:nvPr/>
          </p:nvSpPr>
          <p:spPr>
            <a:xfrm>
              <a:off x="5880900" y="953275"/>
              <a:ext cx="95100" cy="93525"/>
            </a:xfrm>
            <a:custGeom>
              <a:avLst/>
              <a:gdLst/>
              <a:ahLst/>
              <a:cxnLst/>
              <a:rect l="l" t="t" r="r" b="b"/>
              <a:pathLst>
                <a:path w="3804" h="3741" extrusionOk="0">
                  <a:moveTo>
                    <a:pt x="0" y="1"/>
                  </a:moveTo>
                  <a:lnTo>
                    <a:pt x="0" y="3741"/>
                  </a:lnTo>
                  <a:lnTo>
                    <a:pt x="3804" y="3741"/>
                  </a:lnTo>
                  <a:lnTo>
                    <a:pt x="38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" name="Google Shape;5472;p83">
              <a:extLst>
                <a:ext uri="{FF2B5EF4-FFF2-40B4-BE49-F238E27FC236}">
                  <a16:creationId xmlns:a16="http://schemas.microsoft.com/office/drawing/2014/main" id="{AD52EFA9-10E0-415D-8B4F-E05C293527C8}"/>
                </a:ext>
              </a:extLst>
            </p:cNvPr>
            <p:cNvSpPr/>
            <p:nvPr/>
          </p:nvSpPr>
          <p:spPr>
            <a:xfrm>
              <a:off x="6004200" y="953275"/>
              <a:ext cx="119575" cy="93525"/>
            </a:xfrm>
            <a:custGeom>
              <a:avLst/>
              <a:gdLst/>
              <a:ahLst/>
              <a:cxnLst/>
              <a:rect l="l" t="t" r="r" b="b"/>
              <a:pathLst>
                <a:path w="4783" h="3741" extrusionOk="0">
                  <a:moveTo>
                    <a:pt x="1" y="1"/>
                  </a:moveTo>
                  <a:lnTo>
                    <a:pt x="1" y="3741"/>
                  </a:lnTo>
                  <a:lnTo>
                    <a:pt x="3777" y="3741"/>
                  </a:lnTo>
                  <a:lnTo>
                    <a:pt x="4674" y="727"/>
                  </a:lnTo>
                  <a:cubicBezTo>
                    <a:pt x="4783" y="365"/>
                    <a:pt x="4512" y="1"/>
                    <a:pt x="41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" name="Google Shape;5473;p83">
              <a:extLst>
                <a:ext uri="{FF2B5EF4-FFF2-40B4-BE49-F238E27FC236}">
                  <a16:creationId xmlns:a16="http://schemas.microsoft.com/office/drawing/2014/main" id="{656DF740-8412-4132-B784-6B04169CFCB5}"/>
                </a:ext>
              </a:extLst>
            </p:cNvPr>
            <p:cNvSpPr/>
            <p:nvPr/>
          </p:nvSpPr>
          <p:spPr>
            <a:xfrm>
              <a:off x="5880900" y="1075025"/>
              <a:ext cx="95100" cy="93450"/>
            </a:xfrm>
            <a:custGeom>
              <a:avLst/>
              <a:gdLst/>
              <a:ahLst/>
              <a:cxnLst/>
              <a:rect l="l" t="t" r="r" b="b"/>
              <a:pathLst>
                <a:path w="3804" h="3738" extrusionOk="0">
                  <a:moveTo>
                    <a:pt x="0" y="0"/>
                  </a:moveTo>
                  <a:lnTo>
                    <a:pt x="0" y="3737"/>
                  </a:lnTo>
                  <a:lnTo>
                    <a:pt x="3804" y="3737"/>
                  </a:lnTo>
                  <a:lnTo>
                    <a:pt x="38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" name="Google Shape;5474;p83">
              <a:extLst>
                <a:ext uri="{FF2B5EF4-FFF2-40B4-BE49-F238E27FC236}">
                  <a16:creationId xmlns:a16="http://schemas.microsoft.com/office/drawing/2014/main" id="{7C6F7592-A7DE-4B6C-AE4D-056D6A6ED8D1}"/>
                </a:ext>
              </a:extLst>
            </p:cNvPr>
            <p:cNvSpPr/>
            <p:nvPr/>
          </p:nvSpPr>
          <p:spPr>
            <a:xfrm>
              <a:off x="5645200" y="879425"/>
              <a:ext cx="207500" cy="167375"/>
            </a:xfrm>
            <a:custGeom>
              <a:avLst/>
              <a:gdLst/>
              <a:ahLst/>
              <a:cxnLst/>
              <a:rect l="l" t="t" r="r" b="b"/>
              <a:pathLst>
                <a:path w="8300" h="6695" extrusionOk="0">
                  <a:moveTo>
                    <a:pt x="563" y="1"/>
                  </a:moveTo>
                  <a:cubicBezTo>
                    <a:pt x="253" y="1"/>
                    <a:pt x="0" y="254"/>
                    <a:pt x="0" y="564"/>
                  </a:cubicBezTo>
                  <a:cubicBezTo>
                    <a:pt x="0" y="877"/>
                    <a:pt x="253" y="1130"/>
                    <a:pt x="563" y="1130"/>
                  </a:cubicBezTo>
                  <a:lnTo>
                    <a:pt x="2403" y="1130"/>
                  </a:lnTo>
                  <a:lnTo>
                    <a:pt x="3159" y="3672"/>
                  </a:lnTo>
                  <a:cubicBezTo>
                    <a:pt x="3162" y="3678"/>
                    <a:pt x="3162" y="3687"/>
                    <a:pt x="3165" y="3696"/>
                  </a:cubicBezTo>
                  <a:lnTo>
                    <a:pt x="4059" y="6695"/>
                  </a:lnTo>
                  <a:lnTo>
                    <a:pt x="8299" y="6695"/>
                  </a:lnTo>
                  <a:lnTo>
                    <a:pt x="8299" y="2955"/>
                  </a:lnTo>
                  <a:lnTo>
                    <a:pt x="4123" y="2955"/>
                  </a:lnTo>
                  <a:lnTo>
                    <a:pt x="3364" y="404"/>
                  </a:lnTo>
                  <a:cubicBezTo>
                    <a:pt x="3295" y="163"/>
                    <a:pt x="3072" y="1"/>
                    <a:pt x="28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35" name="Google Shape;5475;p83">
              <a:extLst>
                <a:ext uri="{FF2B5EF4-FFF2-40B4-BE49-F238E27FC236}">
                  <a16:creationId xmlns:a16="http://schemas.microsoft.com/office/drawing/2014/main" id="{423FAE20-F946-4689-A1AC-15504C5AD006}"/>
                </a:ext>
              </a:extLst>
            </p:cNvPr>
            <p:cNvSpPr/>
            <p:nvPr/>
          </p:nvSpPr>
          <p:spPr>
            <a:xfrm>
              <a:off x="5722500" y="1075025"/>
              <a:ext cx="370875" cy="211775"/>
            </a:xfrm>
            <a:custGeom>
              <a:avLst/>
              <a:gdLst/>
              <a:ahLst/>
              <a:cxnLst/>
              <a:rect l="l" t="t" r="r" b="b"/>
              <a:pathLst>
                <a:path w="14835" h="8471" extrusionOk="0">
                  <a:moveTo>
                    <a:pt x="1305" y="0"/>
                  </a:moveTo>
                  <a:lnTo>
                    <a:pt x="2082" y="2614"/>
                  </a:lnTo>
                  <a:cubicBezTo>
                    <a:pt x="901" y="2701"/>
                    <a:pt x="1" y="3704"/>
                    <a:pt x="40" y="4887"/>
                  </a:cubicBezTo>
                  <a:cubicBezTo>
                    <a:pt x="82" y="6071"/>
                    <a:pt x="1049" y="7010"/>
                    <a:pt x="2232" y="7019"/>
                  </a:cubicBezTo>
                  <a:lnTo>
                    <a:pt x="2795" y="7019"/>
                  </a:lnTo>
                  <a:cubicBezTo>
                    <a:pt x="3045" y="7878"/>
                    <a:pt x="3834" y="8471"/>
                    <a:pt x="4731" y="8471"/>
                  </a:cubicBezTo>
                  <a:cubicBezTo>
                    <a:pt x="5629" y="8471"/>
                    <a:pt x="6418" y="7878"/>
                    <a:pt x="6671" y="7019"/>
                  </a:cubicBezTo>
                  <a:lnTo>
                    <a:pt x="9667" y="7019"/>
                  </a:lnTo>
                  <a:cubicBezTo>
                    <a:pt x="9917" y="7878"/>
                    <a:pt x="10709" y="8471"/>
                    <a:pt x="11606" y="8471"/>
                  </a:cubicBezTo>
                  <a:cubicBezTo>
                    <a:pt x="12500" y="8471"/>
                    <a:pt x="13292" y="7878"/>
                    <a:pt x="13542" y="7019"/>
                  </a:cubicBezTo>
                  <a:lnTo>
                    <a:pt x="14271" y="7019"/>
                  </a:lnTo>
                  <a:cubicBezTo>
                    <a:pt x="14581" y="7019"/>
                    <a:pt x="14834" y="6766"/>
                    <a:pt x="14834" y="6453"/>
                  </a:cubicBezTo>
                  <a:cubicBezTo>
                    <a:pt x="14834" y="6140"/>
                    <a:pt x="14581" y="5890"/>
                    <a:pt x="14271" y="5890"/>
                  </a:cubicBezTo>
                  <a:lnTo>
                    <a:pt x="13542" y="5890"/>
                  </a:lnTo>
                  <a:cubicBezTo>
                    <a:pt x="13292" y="5029"/>
                    <a:pt x="12500" y="4436"/>
                    <a:pt x="11606" y="4436"/>
                  </a:cubicBezTo>
                  <a:cubicBezTo>
                    <a:pt x="10709" y="4436"/>
                    <a:pt x="9917" y="5029"/>
                    <a:pt x="9667" y="5890"/>
                  </a:cubicBezTo>
                  <a:lnTo>
                    <a:pt x="6671" y="5890"/>
                  </a:lnTo>
                  <a:cubicBezTo>
                    <a:pt x="6418" y="5029"/>
                    <a:pt x="5629" y="4436"/>
                    <a:pt x="4731" y="4436"/>
                  </a:cubicBezTo>
                  <a:cubicBezTo>
                    <a:pt x="3834" y="4436"/>
                    <a:pt x="3045" y="5029"/>
                    <a:pt x="2792" y="5890"/>
                  </a:cubicBezTo>
                  <a:lnTo>
                    <a:pt x="2232" y="5890"/>
                  </a:lnTo>
                  <a:cubicBezTo>
                    <a:pt x="1639" y="5890"/>
                    <a:pt x="1157" y="5408"/>
                    <a:pt x="1157" y="4815"/>
                  </a:cubicBezTo>
                  <a:cubicBezTo>
                    <a:pt x="1157" y="4219"/>
                    <a:pt x="1639" y="3737"/>
                    <a:pt x="2232" y="3737"/>
                  </a:cubicBezTo>
                  <a:lnTo>
                    <a:pt x="5207" y="3737"/>
                  </a:lnTo>
                  <a:lnTo>
                    <a:pt x="52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6" name="Google Shape;5746;p83">
            <a:extLst>
              <a:ext uri="{FF2B5EF4-FFF2-40B4-BE49-F238E27FC236}">
                <a16:creationId xmlns:a16="http://schemas.microsoft.com/office/drawing/2014/main" id="{29A27FF1-2FF9-496F-881C-EE56510DBC41}"/>
              </a:ext>
            </a:extLst>
          </p:cNvPr>
          <p:cNvGrpSpPr/>
          <p:nvPr/>
        </p:nvGrpSpPr>
        <p:grpSpPr>
          <a:xfrm>
            <a:off x="4380966" y="2541566"/>
            <a:ext cx="314841" cy="412223"/>
            <a:chOff x="3330525" y="4399275"/>
            <a:chExt cx="390650" cy="481850"/>
          </a:xfrm>
          <a:solidFill>
            <a:schemeClr val="accent1"/>
          </a:solidFill>
        </p:grpSpPr>
        <p:sp>
          <p:nvSpPr>
            <p:cNvPr id="37" name="Google Shape;5747;p83">
              <a:extLst>
                <a:ext uri="{FF2B5EF4-FFF2-40B4-BE49-F238E27FC236}">
                  <a16:creationId xmlns:a16="http://schemas.microsoft.com/office/drawing/2014/main" id="{8C9D8AB3-E4A5-4E8F-BD83-C60052CDC205}"/>
                </a:ext>
              </a:extLst>
            </p:cNvPr>
            <p:cNvSpPr/>
            <p:nvPr/>
          </p:nvSpPr>
          <p:spPr>
            <a:xfrm>
              <a:off x="3543950" y="4648550"/>
              <a:ext cx="78450" cy="95775"/>
            </a:xfrm>
            <a:custGeom>
              <a:avLst/>
              <a:gdLst/>
              <a:ahLst/>
              <a:cxnLst/>
              <a:rect l="l" t="t" r="r" b="b"/>
              <a:pathLst>
                <a:path w="3138" h="3831" extrusionOk="0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" name="Google Shape;5748;p83">
              <a:extLst>
                <a:ext uri="{FF2B5EF4-FFF2-40B4-BE49-F238E27FC236}">
                  <a16:creationId xmlns:a16="http://schemas.microsoft.com/office/drawing/2014/main" id="{85301CAE-AA75-4652-B433-F19AA1D103A2}"/>
                </a:ext>
              </a:extLst>
            </p:cNvPr>
            <p:cNvSpPr/>
            <p:nvPr/>
          </p:nvSpPr>
          <p:spPr>
            <a:xfrm>
              <a:off x="3427250" y="4456050"/>
              <a:ext cx="197650" cy="197175"/>
            </a:xfrm>
            <a:custGeom>
              <a:avLst/>
              <a:gdLst/>
              <a:ahLst/>
              <a:cxnLst/>
              <a:rect l="l" t="t" r="r" b="b"/>
              <a:pathLst>
                <a:path w="7906" h="7887" extrusionOk="0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" name="Google Shape;5749;p83">
              <a:extLst>
                <a:ext uri="{FF2B5EF4-FFF2-40B4-BE49-F238E27FC236}">
                  <a16:creationId xmlns:a16="http://schemas.microsoft.com/office/drawing/2014/main" id="{F32EB985-4A0B-449F-861A-BEA9B2D85E54}"/>
                </a:ext>
              </a:extLst>
            </p:cNvPr>
            <p:cNvSpPr/>
            <p:nvPr/>
          </p:nvSpPr>
          <p:spPr>
            <a:xfrm>
              <a:off x="3428150" y="4399275"/>
              <a:ext cx="166925" cy="84725"/>
            </a:xfrm>
            <a:custGeom>
              <a:avLst/>
              <a:gdLst/>
              <a:ahLst/>
              <a:cxnLst/>
              <a:rect l="l" t="t" r="r" b="b"/>
              <a:pathLst>
                <a:path w="6677" h="3389" extrusionOk="0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" name="Google Shape;5750;p83">
              <a:extLst>
                <a:ext uri="{FF2B5EF4-FFF2-40B4-BE49-F238E27FC236}">
                  <a16:creationId xmlns:a16="http://schemas.microsoft.com/office/drawing/2014/main" id="{F436012E-695E-40D2-BFC1-2D0B32BB73C8}"/>
                </a:ext>
              </a:extLst>
            </p:cNvPr>
            <p:cNvSpPr/>
            <p:nvPr/>
          </p:nvSpPr>
          <p:spPr>
            <a:xfrm>
              <a:off x="3330525" y="4674000"/>
              <a:ext cx="181225" cy="207125"/>
            </a:xfrm>
            <a:custGeom>
              <a:avLst/>
              <a:gdLst/>
              <a:ahLst/>
              <a:cxnLst/>
              <a:rect l="l" t="t" r="r" b="b"/>
              <a:pathLst>
                <a:path w="7249" h="8285" extrusionOk="0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" name="Google Shape;5751;p83">
              <a:extLst>
                <a:ext uri="{FF2B5EF4-FFF2-40B4-BE49-F238E27FC236}">
                  <a16:creationId xmlns:a16="http://schemas.microsoft.com/office/drawing/2014/main" id="{3AABA083-7E2F-4ED3-9007-4079536882BA}"/>
                </a:ext>
              </a:extLst>
            </p:cNvPr>
            <p:cNvSpPr/>
            <p:nvPr/>
          </p:nvSpPr>
          <p:spPr>
            <a:xfrm>
              <a:off x="3540175" y="4674000"/>
              <a:ext cx="181000" cy="207100"/>
            </a:xfrm>
            <a:custGeom>
              <a:avLst/>
              <a:gdLst/>
              <a:ahLst/>
              <a:cxnLst/>
              <a:rect l="l" t="t" r="r" b="b"/>
              <a:pathLst>
                <a:path w="7240" h="8284" extrusionOk="0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" name="Google Shape;5752;p83">
              <a:extLst>
                <a:ext uri="{FF2B5EF4-FFF2-40B4-BE49-F238E27FC236}">
                  <a16:creationId xmlns:a16="http://schemas.microsoft.com/office/drawing/2014/main" id="{EDB3990A-B7A3-465C-8EB8-EC5BE2BB1C7C}"/>
                </a:ext>
              </a:extLst>
            </p:cNvPr>
            <p:cNvSpPr/>
            <p:nvPr/>
          </p:nvSpPr>
          <p:spPr>
            <a:xfrm>
              <a:off x="3429975" y="4648850"/>
              <a:ext cx="78225" cy="95400"/>
            </a:xfrm>
            <a:custGeom>
              <a:avLst/>
              <a:gdLst/>
              <a:ahLst/>
              <a:cxnLst/>
              <a:rect l="l" t="t" r="r" b="b"/>
              <a:pathLst>
                <a:path w="3129" h="3816" extrusionOk="0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" name="Google Shape;5753;p83">
              <a:extLst>
                <a:ext uri="{FF2B5EF4-FFF2-40B4-BE49-F238E27FC236}">
                  <a16:creationId xmlns:a16="http://schemas.microsoft.com/office/drawing/2014/main" id="{F9BBF8B8-14C8-464D-A281-22911038E40A}"/>
                </a:ext>
              </a:extLst>
            </p:cNvPr>
            <p:cNvSpPr/>
            <p:nvPr/>
          </p:nvSpPr>
          <p:spPr>
            <a:xfrm>
              <a:off x="3514200" y="4681000"/>
              <a:ext cx="23150" cy="17550"/>
            </a:xfrm>
            <a:custGeom>
              <a:avLst/>
              <a:gdLst/>
              <a:ahLst/>
              <a:cxnLst/>
              <a:rect l="l" t="t" r="r" b="b"/>
              <a:pathLst>
                <a:path w="926" h="702" extrusionOk="0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8"/>
          <p:cNvSpPr txBox="1">
            <a:spLocks noGrp="1"/>
          </p:cNvSpPr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</a:t>
            </a:r>
            <a:endParaRPr dirty="0"/>
          </a:p>
        </p:txBody>
      </p:sp>
      <p:sp>
        <p:nvSpPr>
          <p:cNvPr id="373" name="Google Shape;373;p48"/>
          <p:cNvSpPr txBox="1">
            <a:spLocks noGrp="1"/>
          </p:cNvSpPr>
          <p:nvPr>
            <p:ph type="title" idx="2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74" name="Google Shape;374;p48"/>
          <p:cNvSpPr txBox="1">
            <a:spLocks noGrp="1"/>
          </p:cNvSpPr>
          <p:nvPr>
            <p:ph type="subTitle" idx="1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cleaning and exploratory data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354B27-7932-4D18-A719-D9D95B2D3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250" y="1113576"/>
            <a:ext cx="2935255" cy="292054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Cleaning</a:t>
            </a:r>
            <a:endParaRPr dirty="0"/>
          </a:p>
        </p:txBody>
      </p:sp>
      <p:sp>
        <p:nvSpPr>
          <p:cNvPr id="305" name="Google Shape;305;p43"/>
          <p:cNvSpPr txBox="1"/>
          <p:nvPr/>
        </p:nvSpPr>
        <p:spPr>
          <a:xfrm>
            <a:off x="713225" y="1233318"/>
            <a:ext cx="7717499" cy="3363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Same liquor getting mapped to different categories or names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Same store associated with non-unique longitude &amp; latitude coordinates and non-standardized store names</a:t>
            </a:r>
          </a:p>
          <a:p>
            <a:pPr marL="557784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Standardization needed to be used on multiple fields including store name, city, and county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Same vendor and store having more than one name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Once data was cleaned, multiple duplicate removed tables were created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605657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Initial Exploratory Data Analysis (EDA)</a:t>
            </a:r>
            <a:endParaRPr dirty="0"/>
          </a:p>
        </p:txBody>
      </p:sp>
      <p:pic>
        <p:nvPicPr>
          <p:cNvPr id="13318" name="Picture 6">
            <a:extLst>
              <a:ext uri="{FF2B5EF4-FFF2-40B4-BE49-F238E27FC236}">
                <a16:creationId xmlns:a16="http://schemas.microsoft.com/office/drawing/2014/main" id="{A3DA7839-FA06-491B-A79E-B5F56207F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922" y="1183341"/>
            <a:ext cx="3589618" cy="340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305;p43">
            <a:extLst>
              <a:ext uri="{FF2B5EF4-FFF2-40B4-BE49-F238E27FC236}">
                <a16:creationId xmlns:a16="http://schemas.microsoft.com/office/drawing/2014/main" id="{21ED95E9-6FC0-4859-91A4-08702C90D3B3}"/>
              </a:ext>
            </a:extLst>
          </p:cNvPr>
          <p:cNvSpPr txBox="1"/>
          <p:nvPr/>
        </p:nvSpPr>
        <p:spPr>
          <a:xfrm>
            <a:off x="818477" y="3631774"/>
            <a:ext cx="3661819" cy="952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Initial EDA showed that Polk had the most stores and generally more stores to support more population.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E301A8-7E92-4C8E-8C62-A6E1171C6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477" y="1233319"/>
            <a:ext cx="3551602" cy="23099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1F026B-BBB2-4C49-8492-277BEC8F1C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4910" y="4456960"/>
            <a:ext cx="790685" cy="2762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1579C3-FFDA-45BC-9E39-3561FA04B39E}"/>
              </a:ext>
            </a:extLst>
          </p:cNvPr>
          <p:cNvSpPr txBox="1"/>
          <p:nvPr/>
        </p:nvSpPr>
        <p:spPr>
          <a:xfrm>
            <a:off x="6373614" y="4446434"/>
            <a:ext cx="7132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Calibri" panose="020F0502020204030204" pitchFamily="34" charset="0"/>
                <a:cs typeface="Calibri" panose="020F0502020204030204" pitchFamily="34" charset="0"/>
              </a:rPr>
              <a:t>Count of Stores</a:t>
            </a:r>
          </a:p>
        </p:txBody>
      </p:sp>
    </p:spTree>
    <p:extLst>
      <p:ext uri="{BB962C8B-B14F-4D97-AF65-F5344CB8AC3E}">
        <p14:creationId xmlns:p14="http://schemas.microsoft.com/office/powerpoint/2010/main" val="1870554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8"/>
          <p:cNvSpPr txBox="1">
            <a:spLocks noGrp="1"/>
          </p:cNvSpPr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</a:t>
            </a:r>
            <a:endParaRPr dirty="0"/>
          </a:p>
        </p:txBody>
      </p:sp>
      <p:sp>
        <p:nvSpPr>
          <p:cNvPr id="373" name="Google Shape;373;p48"/>
          <p:cNvSpPr txBox="1">
            <a:spLocks noGrp="1"/>
          </p:cNvSpPr>
          <p:nvPr>
            <p:ph type="title" idx="2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74" name="Google Shape;374;p48"/>
          <p:cNvSpPr txBox="1">
            <a:spLocks noGrp="1"/>
          </p:cNvSpPr>
          <p:nvPr>
            <p:ph type="subTitle" idx="1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Store, product analyses &amp; forecasting</a:t>
            </a:r>
          </a:p>
        </p:txBody>
      </p:sp>
      <p:sp>
        <p:nvSpPr>
          <p:cNvPr id="7" name="Google Shape;5562;p83">
            <a:extLst>
              <a:ext uri="{FF2B5EF4-FFF2-40B4-BE49-F238E27FC236}">
                <a16:creationId xmlns:a16="http://schemas.microsoft.com/office/drawing/2014/main" id="{6A056DE7-6049-4584-B67D-AEBE6A7EA952}"/>
              </a:ext>
            </a:extLst>
          </p:cNvPr>
          <p:cNvSpPr/>
          <p:nvPr/>
        </p:nvSpPr>
        <p:spPr>
          <a:xfrm>
            <a:off x="1551450" y="1453934"/>
            <a:ext cx="2220450" cy="2026882"/>
          </a:xfrm>
          <a:custGeom>
            <a:avLst/>
            <a:gdLst/>
            <a:ahLst/>
            <a:cxnLst/>
            <a:rect l="l" t="t" r="r" b="b"/>
            <a:pathLst>
              <a:path w="18956" h="17942" extrusionOk="0">
                <a:moveTo>
                  <a:pt x="6270" y="9375"/>
                </a:moveTo>
                <a:lnTo>
                  <a:pt x="6267" y="16812"/>
                </a:lnTo>
                <a:lnTo>
                  <a:pt x="1130" y="16812"/>
                </a:lnTo>
                <a:lnTo>
                  <a:pt x="1130" y="13545"/>
                </a:lnTo>
                <a:lnTo>
                  <a:pt x="6270" y="9375"/>
                </a:lnTo>
                <a:close/>
                <a:moveTo>
                  <a:pt x="7399" y="9116"/>
                </a:moveTo>
                <a:lnTo>
                  <a:pt x="12103" y="11534"/>
                </a:lnTo>
                <a:lnTo>
                  <a:pt x="12100" y="16812"/>
                </a:lnTo>
                <a:lnTo>
                  <a:pt x="7399" y="16812"/>
                </a:lnTo>
                <a:lnTo>
                  <a:pt x="7399" y="9116"/>
                </a:lnTo>
                <a:close/>
                <a:moveTo>
                  <a:pt x="564" y="1"/>
                </a:moveTo>
                <a:cubicBezTo>
                  <a:pt x="251" y="1"/>
                  <a:pt x="1" y="254"/>
                  <a:pt x="1" y="564"/>
                </a:cubicBezTo>
                <a:lnTo>
                  <a:pt x="1" y="13274"/>
                </a:lnTo>
                <a:lnTo>
                  <a:pt x="1" y="17376"/>
                </a:lnTo>
                <a:cubicBezTo>
                  <a:pt x="1" y="17689"/>
                  <a:pt x="251" y="17942"/>
                  <a:pt x="564" y="17942"/>
                </a:cubicBezTo>
                <a:lnTo>
                  <a:pt x="18324" y="17942"/>
                </a:lnTo>
                <a:cubicBezTo>
                  <a:pt x="18637" y="17942"/>
                  <a:pt x="18890" y="17689"/>
                  <a:pt x="18890" y="17376"/>
                </a:cubicBezTo>
                <a:cubicBezTo>
                  <a:pt x="18890" y="17062"/>
                  <a:pt x="18637" y="16812"/>
                  <a:pt x="18324" y="16812"/>
                </a:cubicBezTo>
                <a:lnTo>
                  <a:pt x="13232" y="16812"/>
                </a:lnTo>
                <a:lnTo>
                  <a:pt x="13232" y="11425"/>
                </a:lnTo>
                <a:lnTo>
                  <a:pt x="16210" y="8444"/>
                </a:lnTo>
                <a:lnTo>
                  <a:pt x="17400" y="9634"/>
                </a:lnTo>
                <a:cubicBezTo>
                  <a:pt x="17514" y="9748"/>
                  <a:pt x="17656" y="9799"/>
                  <a:pt x="17796" y="9799"/>
                </a:cubicBezTo>
                <a:cubicBezTo>
                  <a:pt x="18059" y="9799"/>
                  <a:pt x="18314" y="9616"/>
                  <a:pt x="18357" y="9317"/>
                </a:cubicBezTo>
                <a:lnTo>
                  <a:pt x="18905" y="5592"/>
                </a:lnTo>
                <a:cubicBezTo>
                  <a:pt x="18955" y="5247"/>
                  <a:pt x="18683" y="4948"/>
                  <a:pt x="18347" y="4948"/>
                </a:cubicBezTo>
                <a:cubicBezTo>
                  <a:pt x="18320" y="4948"/>
                  <a:pt x="18292" y="4950"/>
                  <a:pt x="18264" y="4954"/>
                </a:cubicBezTo>
                <a:lnTo>
                  <a:pt x="14539" y="5502"/>
                </a:lnTo>
                <a:cubicBezTo>
                  <a:pt x="14078" y="5568"/>
                  <a:pt x="13895" y="6132"/>
                  <a:pt x="14223" y="6460"/>
                </a:cubicBezTo>
                <a:lnTo>
                  <a:pt x="15412" y="7649"/>
                </a:lnTo>
                <a:lnTo>
                  <a:pt x="12558" y="10501"/>
                </a:lnTo>
                <a:lnTo>
                  <a:pt x="7092" y="7688"/>
                </a:lnTo>
                <a:lnTo>
                  <a:pt x="7059" y="7673"/>
                </a:lnTo>
                <a:lnTo>
                  <a:pt x="7044" y="7667"/>
                </a:lnTo>
                <a:cubicBezTo>
                  <a:pt x="7032" y="7661"/>
                  <a:pt x="7020" y="7658"/>
                  <a:pt x="7008" y="7655"/>
                </a:cubicBezTo>
                <a:cubicBezTo>
                  <a:pt x="7002" y="7652"/>
                  <a:pt x="6996" y="7649"/>
                  <a:pt x="6990" y="7649"/>
                </a:cubicBezTo>
                <a:lnTo>
                  <a:pt x="6957" y="7640"/>
                </a:lnTo>
                <a:lnTo>
                  <a:pt x="6942" y="7637"/>
                </a:lnTo>
                <a:cubicBezTo>
                  <a:pt x="6926" y="7634"/>
                  <a:pt x="6908" y="7631"/>
                  <a:pt x="6893" y="7628"/>
                </a:cubicBezTo>
                <a:lnTo>
                  <a:pt x="6770" y="7628"/>
                </a:lnTo>
                <a:cubicBezTo>
                  <a:pt x="6758" y="7631"/>
                  <a:pt x="6743" y="7634"/>
                  <a:pt x="6728" y="7637"/>
                </a:cubicBezTo>
                <a:lnTo>
                  <a:pt x="6710" y="7640"/>
                </a:lnTo>
                <a:lnTo>
                  <a:pt x="6680" y="7649"/>
                </a:lnTo>
                <a:lnTo>
                  <a:pt x="6658" y="7652"/>
                </a:lnTo>
                <a:cubicBezTo>
                  <a:pt x="6646" y="7658"/>
                  <a:pt x="6631" y="7664"/>
                  <a:pt x="6616" y="7670"/>
                </a:cubicBezTo>
                <a:cubicBezTo>
                  <a:pt x="6610" y="7670"/>
                  <a:pt x="6607" y="7673"/>
                  <a:pt x="6601" y="7676"/>
                </a:cubicBezTo>
                <a:cubicBezTo>
                  <a:pt x="6595" y="7679"/>
                  <a:pt x="6583" y="7685"/>
                  <a:pt x="6574" y="7688"/>
                </a:cubicBezTo>
                <a:lnTo>
                  <a:pt x="6556" y="7700"/>
                </a:lnTo>
                <a:cubicBezTo>
                  <a:pt x="6547" y="7703"/>
                  <a:pt x="6538" y="7709"/>
                  <a:pt x="6529" y="7715"/>
                </a:cubicBezTo>
                <a:lnTo>
                  <a:pt x="6514" y="7724"/>
                </a:lnTo>
                <a:cubicBezTo>
                  <a:pt x="6502" y="7733"/>
                  <a:pt x="6490" y="7743"/>
                  <a:pt x="6475" y="7752"/>
                </a:cubicBezTo>
                <a:lnTo>
                  <a:pt x="6475" y="7755"/>
                </a:lnTo>
                <a:lnTo>
                  <a:pt x="1130" y="12091"/>
                </a:lnTo>
                <a:lnTo>
                  <a:pt x="1130" y="564"/>
                </a:lnTo>
                <a:cubicBezTo>
                  <a:pt x="1130" y="254"/>
                  <a:pt x="877" y="1"/>
                  <a:pt x="5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26362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2155</TotalTime>
  <Words>737</Words>
  <Application>Microsoft Office PowerPoint</Application>
  <PresentationFormat>On-screen Show (16:9)</PresentationFormat>
  <Paragraphs>128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Montserrat</vt:lpstr>
      <vt:lpstr>Open Sans</vt:lpstr>
      <vt:lpstr>Courier New</vt:lpstr>
      <vt:lpstr>Merriweather Light</vt:lpstr>
      <vt:lpstr>Calibri</vt:lpstr>
      <vt:lpstr>Vidaloka</vt:lpstr>
      <vt:lpstr>Arial</vt:lpstr>
      <vt:lpstr>Minimalist Business Slides by Slidesgo</vt:lpstr>
      <vt:lpstr>Hy-Vee Liquor Store Research</vt:lpstr>
      <vt:lpstr>Table of Contents</vt:lpstr>
      <vt:lpstr>Introduction</vt:lpstr>
      <vt:lpstr>Background Information</vt:lpstr>
      <vt:lpstr>Hy-Vee Highlights</vt:lpstr>
      <vt:lpstr>EDA</vt:lpstr>
      <vt:lpstr>Data Cleaning</vt:lpstr>
      <vt:lpstr>Initial Exploratory Data Analysis (EDA)</vt:lpstr>
      <vt:lpstr>Analysis</vt:lpstr>
      <vt:lpstr>Unique Stores by Category</vt:lpstr>
      <vt:lpstr>Mean Store Life</vt:lpstr>
      <vt:lpstr>Average Sale per Store</vt:lpstr>
      <vt:lpstr>Product Sales Volume by Category</vt:lpstr>
      <vt:lpstr>Store Clusters</vt:lpstr>
      <vt:lpstr>Product vs. Location Clustering</vt:lpstr>
      <vt:lpstr>Store Segmentation</vt:lpstr>
      <vt:lpstr>PowerPoint Presentation</vt:lpstr>
      <vt:lpstr>Stores per Population</vt:lpstr>
      <vt:lpstr>Market Basket Analysis (MBA)</vt:lpstr>
      <vt:lpstr>Trend &amp; Seasonality: All Stores</vt:lpstr>
      <vt:lpstr>Trend &amp; Seasonality: High-Value Store</vt:lpstr>
      <vt:lpstr>Forecasting</vt:lpstr>
      <vt:lpstr>Forecasting Accuracy</vt:lpstr>
      <vt:lpstr>Conclusion</vt:lpstr>
      <vt:lpstr>Closing Thoughts &amp; Recommendations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 Business Slides</dc:title>
  <dc:creator>Jeongwoo Han</dc:creator>
  <cp:lastModifiedBy>William Han</cp:lastModifiedBy>
  <cp:revision>18</cp:revision>
  <dcterms:modified xsi:type="dcterms:W3CDTF">2021-09-15T16:57:14Z</dcterms:modified>
</cp:coreProperties>
</file>