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6.xml"/><Relationship Id="rId22" Type="http://schemas.openxmlformats.org/officeDocument/2006/relationships/font" Target="fonts/Roboto-italic.fntdata"/><Relationship Id="rId10" Type="http://schemas.openxmlformats.org/officeDocument/2006/relationships/slide" Target="slides/slide5.xml"/><Relationship Id="rId21"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498bf34f87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498bf34f87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499cca0b6f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499cca0b6f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499cca0b6f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499cca0b6f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499cca0b6f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499cca0b6f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499cca0b6f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499cca0b6f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498bf34f87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498bf34f87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498bf34f8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498bf34f8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498bf34f87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498bf34f87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499cca0b6f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499cca0b6f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498bf34f87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498bf34f87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498bf34f87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498bf34f87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499cca0b6f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499cca0b6f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499cca0b6f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499cca0b6f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657850" y="636750"/>
            <a:ext cx="7680600" cy="951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t>A reinforcement learning approach applied to inverted pendulum control</a:t>
            </a:r>
            <a:endParaRPr sz="3000"/>
          </a:p>
        </p:txBody>
      </p:sp>
      <p:pic>
        <p:nvPicPr>
          <p:cNvPr id="55" name="Google Shape;55;p13"/>
          <p:cNvPicPr preferRelativeResize="0"/>
          <p:nvPr/>
        </p:nvPicPr>
        <p:blipFill>
          <a:blip r:embed="rId3">
            <a:alphaModFix/>
          </a:blip>
          <a:stretch>
            <a:fillRect/>
          </a:stretch>
        </p:blipFill>
        <p:spPr>
          <a:xfrm>
            <a:off x="3192450" y="1844150"/>
            <a:ext cx="2469956" cy="2716952"/>
          </a:xfrm>
          <a:prstGeom prst="rect">
            <a:avLst/>
          </a:prstGeom>
          <a:noFill/>
          <a:ln>
            <a:noFill/>
          </a:ln>
        </p:spPr>
      </p:pic>
      <p:sp>
        <p:nvSpPr>
          <p:cNvPr id="56" name="Google Shape;56;p13"/>
          <p:cNvSpPr txBox="1"/>
          <p:nvPr/>
        </p:nvSpPr>
        <p:spPr>
          <a:xfrm>
            <a:off x="3647500" y="4718200"/>
            <a:ext cx="3007200" cy="29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t>Source: wikipedia.org, no copyright</a:t>
            </a:r>
            <a:endParaRPr sz="7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2"/>
          <p:cNvSpPr txBox="1"/>
          <p:nvPr>
            <p:ph type="title"/>
          </p:nvPr>
        </p:nvSpPr>
        <p:spPr>
          <a:xfrm>
            <a:off x="395100" y="618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So let’s use a </a:t>
            </a:r>
            <a:r>
              <a:rPr b="1" lang="en" sz="1800"/>
              <a:t>Q-Table for cartpole? </a:t>
            </a:r>
            <a:endParaRPr b="1" sz="1800"/>
          </a:p>
        </p:txBody>
      </p:sp>
      <p:sp>
        <p:nvSpPr>
          <p:cNvPr id="145" name="Google Shape;145;p22"/>
          <p:cNvSpPr txBox="1"/>
          <p:nvPr>
            <p:ph idx="1" type="body"/>
          </p:nvPr>
        </p:nvSpPr>
        <p:spPr>
          <a:xfrm>
            <a:off x="429850" y="13436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333333"/>
                </a:solidFill>
                <a:highlight>
                  <a:srgbClr val="FFFFFF"/>
                </a:highlight>
                <a:latin typeface="Roboto"/>
                <a:ea typeface="Roboto"/>
                <a:cs typeface="Roboto"/>
                <a:sym typeface="Roboto"/>
              </a:rPr>
              <a:t>That’s gonna get tricky fast:</a:t>
            </a:r>
            <a:endParaRPr sz="1400">
              <a:solidFill>
                <a:srgbClr val="333333"/>
              </a:solidFill>
              <a:highlight>
                <a:srgbClr val="FFFFFF"/>
              </a:highlight>
              <a:latin typeface="Roboto"/>
              <a:ea typeface="Roboto"/>
              <a:cs typeface="Roboto"/>
              <a:sym typeface="Roboto"/>
            </a:endParaRPr>
          </a:p>
          <a:p>
            <a:pPr indent="-317500" lvl="0" marL="457200" rtl="0" algn="l">
              <a:spcBef>
                <a:spcPts val="1600"/>
              </a:spcBef>
              <a:spcAft>
                <a:spcPts val="0"/>
              </a:spcAft>
              <a:buClr>
                <a:srgbClr val="333333"/>
              </a:buClr>
              <a:buSzPts val="1400"/>
              <a:buFont typeface="Roboto"/>
              <a:buChar char="-"/>
            </a:pPr>
            <a:r>
              <a:rPr lang="en" sz="1400">
                <a:solidFill>
                  <a:srgbClr val="333333"/>
                </a:solidFill>
                <a:highlight>
                  <a:srgbClr val="FFFFFF"/>
                </a:highlight>
                <a:latin typeface="Roboto"/>
                <a:ea typeface="Roboto"/>
                <a:cs typeface="Roboto"/>
                <a:sym typeface="Roboto"/>
              </a:rPr>
              <a:t>Previous example, the state is 1 dimensional, and all state values are discrete  </a:t>
            </a:r>
            <a:endParaRPr sz="1400">
              <a:solidFill>
                <a:srgbClr val="333333"/>
              </a:solidFill>
              <a:highlight>
                <a:srgbClr val="FFFFFF"/>
              </a:highlight>
              <a:latin typeface="Roboto"/>
              <a:ea typeface="Roboto"/>
              <a:cs typeface="Roboto"/>
              <a:sym typeface="Roboto"/>
            </a:endParaRPr>
          </a:p>
          <a:p>
            <a:pPr indent="-317500" lvl="0" marL="457200" rtl="0" algn="l">
              <a:spcBef>
                <a:spcPts val="0"/>
              </a:spcBef>
              <a:spcAft>
                <a:spcPts val="0"/>
              </a:spcAft>
              <a:buClr>
                <a:srgbClr val="333333"/>
              </a:buClr>
              <a:buSzPts val="1400"/>
              <a:buFont typeface="Roboto"/>
              <a:buChar char="-"/>
            </a:pPr>
            <a:r>
              <a:rPr lang="en" sz="1400">
                <a:solidFill>
                  <a:srgbClr val="333333"/>
                </a:solidFill>
                <a:highlight>
                  <a:srgbClr val="FFFFFF"/>
                </a:highlight>
                <a:latin typeface="Roboto"/>
                <a:ea typeface="Roboto"/>
                <a:cs typeface="Roboto"/>
                <a:sym typeface="Roboto"/>
              </a:rPr>
              <a:t>This is not only a higher (4) dimensional state, but the values are continuous (float)! </a:t>
            </a:r>
            <a:endParaRPr sz="1400">
              <a:solidFill>
                <a:srgbClr val="333333"/>
              </a:solidFill>
              <a:highlight>
                <a:srgbClr val="FFFFFF"/>
              </a:highlight>
              <a:latin typeface="Roboto"/>
              <a:ea typeface="Roboto"/>
              <a:cs typeface="Roboto"/>
              <a:sym typeface="Roboto"/>
            </a:endParaRPr>
          </a:p>
          <a:p>
            <a:pPr indent="0" lvl="0" marL="0" rtl="0" algn="l">
              <a:spcBef>
                <a:spcPts val="1600"/>
              </a:spcBef>
              <a:spcAft>
                <a:spcPts val="0"/>
              </a:spcAft>
              <a:buNone/>
            </a:pPr>
            <a:r>
              <a:rPr lang="en" sz="1400">
                <a:solidFill>
                  <a:srgbClr val="333333"/>
                </a:solidFill>
                <a:highlight>
                  <a:srgbClr val="FFFFFF"/>
                </a:highlight>
                <a:latin typeface="Roboto"/>
                <a:ea typeface="Roboto"/>
                <a:cs typeface="Roboto"/>
                <a:sym typeface="Roboto"/>
              </a:rPr>
              <a:t>What can we do?</a:t>
            </a:r>
            <a:endParaRPr sz="1400">
              <a:solidFill>
                <a:srgbClr val="333333"/>
              </a:solidFill>
              <a:highlight>
                <a:srgbClr val="FFFFFF"/>
              </a:highlight>
              <a:latin typeface="Roboto"/>
              <a:ea typeface="Roboto"/>
              <a:cs typeface="Roboto"/>
              <a:sym typeface="Roboto"/>
            </a:endParaRPr>
          </a:p>
          <a:p>
            <a:pPr indent="-317500" lvl="0" marL="457200" rtl="0" algn="l">
              <a:spcBef>
                <a:spcPts val="1600"/>
              </a:spcBef>
              <a:spcAft>
                <a:spcPts val="0"/>
              </a:spcAft>
              <a:buClr>
                <a:srgbClr val="333333"/>
              </a:buClr>
              <a:buSzPts val="1400"/>
              <a:buFont typeface="Roboto"/>
              <a:buChar char="-"/>
            </a:pPr>
            <a:r>
              <a:rPr lang="en" sz="1400">
                <a:solidFill>
                  <a:srgbClr val="333333"/>
                </a:solidFill>
                <a:highlight>
                  <a:srgbClr val="FFFFFF"/>
                </a:highlight>
                <a:latin typeface="Roboto"/>
                <a:ea typeface="Roboto"/>
                <a:cs typeface="Roboto"/>
                <a:sym typeface="Roboto"/>
              </a:rPr>
              <a:t>Discretize the state information, or</a:t>
            </a:r>
            <a:endParaRPr sz="1400">
              <a:solidFill>
                <a:srgbClr val="333333"/>
              </a:solidFill>
              <a:highlight>
                <a:srgbClr val="FFFFFF"/>
              </a:highlight>
              <a:latin typeface="Roboto"/>
              <a:ea typeface="Roboto"/>
              <a:cs typeface="Roboto"/>
              <a:sym typeface="Roboto"/>
            </a:endParaRPr>
          </a:p>
          <a:p>
            <a:pPr indent="-317500" lvl="0" marL="457200" rtl="0" algn="l">
              <a:spcBef>
                <a:spcPts val="0"/>
              </a:spcBef>
              <a:spcAft>
                <a:spcPts val="0"/>
              </a:spcAft>
              <a:buClr>
                <a:srgbClr val="333333"/>
              </a:buClr>
              <a:buSzPts val="1400"/>
              <a:buFont typeface="Roboto"/>
              <a:buChar char="-"/>
            </a:pPr>
            <a:r>
              <a:rPr lang="en" sz="1400">
                <a:solidFill>
                  <a:srgbClr val="333333"/>
                </a:solidFill>
                <a:highlight>
                  <a:srgbClr val="FFFFFF"/>
                </a:highlight>
                <a:latin typeface="Roboto"/>
                <a:ea typeface="Roboto"/>
                <a:cs typeface="Roboto"/>
                <a:sym typeface="Roboto"/>
              </a:rPr>
              <a:t>Approximate the Q function</a:t>
            </a:r>
            <a:endParaRPr sz="1400">
              <a:solidFill>
                <a:srgbClr val="333333"/>
              </a:solidFill>
              <a:highlight>
                <a:srgbClr val="FFFFFF"/>
              </a:highlight>
              <a:latin typeface="Roboto"/>
              <a:ea typeface="Roboto"/>
              <a:cs typeface="Roboto"/>
              <a:sym typeface="Roboto"/>
            </a:endParaRPr>
          </a:p>
          <a:p>
            <a:pPr indent="0" lvl="0" marL="0" rtl="0" algn="l">
              <a:spcBef>
                <a:spcPts val="1600"/>
              </a:spcBef>
              <a:spcAft>
                <a:spcPts val="1600"/>
              </a:spcAft>
              <a:buNone/>
            </a:pPr>
            <a:r>
              <a:t/>
            </a:r>
            <a:endParaRPr sz="1400">
              <a:solidFill>
                <a:srgbClr val="333333"/>
              </a:solidFill>
              <a:highlight>
                <a:srgbClr val="FFFFFF"/>
              </a:highlight>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395100" y="618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Q Function Approximation with an Artificial Neural Network</a:t>
            </a:r>
            <a:endParaRPr b="1" sz="1800"/>
          </a:p>
        </p:txBody>
      </p:sp>
      <p:sp>
        <p:nvSpPr>
          <p:cNvPr id="151" name="Google Shape;151;p23"/>
          <p:cNvSpPr txBox="1"/>
          <p:nvPr>
            <p:ph idx="1" type="body"/>
          </p:nvPr>
        </p:nvSpPr>
        <p:spPr>
          <a:xfrm>
            <a:off x="429850" y="1191250"/>
            <a:ext cx="8520600" cy="3416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333333"/>
              </a:buClr>
              <a:buSzPts val="1200"/>
              <a:buFont typeface="Roboto"/>
              <a:buChar char="-"/>
            </a:pPr>
            <a:r>
              <a:rPr lang="en" sz="1200">
                <a:solidFill>
                  <a:srgbClr val="333333"/>
                </a:solidFill>
                <a:highlight>
                  <a:srgbClr val="FFFFFF"/>
                </a:highlight>
                <a:latin typeface="Roboto"/>
                <a:ea typeface="Roboto"/>
                <a:cs typeface="Roboto"/>
                <a:sym typeface="Roboto"/>
              </a:rPr>
              <a:t>Network architecture:</a:t>
            </a:r>
            <a:endParaRPr sz="1200">
              <a:solidFill>
                <a:srgbClr val="333333"/>
              </a:solidFill>
              <a:highlight>
                <a:srgbClr val="FFFFFF"/>
              </a:highlight>
              <a:latin typeface="Roboto"/>
              <a:ea typeface="Roboto"/>
              <a:cs typeface="Roboto"/>
              <a:sym typeface="Roboto"/>
            </a:endParaRPr>
          </a:p>
          <a:p>
            <a:pPr indent="0" lvl="0" marL="457200" rtl="0" algn="l">
              <a:spcBef>
                <a:spcPts val="1600"/>
              </a:spcBef>
              <a:spcAft>
                <a:spcPts val="0"/>
              </a:spcAft>
              <a:buNone/>
            </a:pPr>
            <a:r>
              <a:rPr b="1" lang="en" sz="1200">
                <a:solidFill>
                  <a:srgbClr val="333333"/>
                </a:solidFill>
                <a:highlight>
                  <a:srgbClr val="FFFFFF"/>
                </a:highlight>
                <a:latin typeface="Roboto"/>
                <a:ea typeface="Roboto"/>
                <a:cs typeface="Roboto"/>
                <a:sym typeface="Roboto"/>
              </a:rPr>
              <a:t>Input layer - </a:t>
            </a:r>
            <a:r>
              <a:rPr lang="en" sz="1200">
                <a:solidFill>
                  <a:srgbClr val="333333"/>
                </a:solidFill>
                <a:highlight>
                  <a:srgbClr val="FFFFFF"/>
                </a:highlight>
                <a:latin typeface="Roboto"/>
                <a:ea typeface="Roboto"/>
                <a:cs typeface="Roboto"/>
                <a:sym typeface="Roboto"/>
              </a:rPr>
              <a:t>4  neurons (state’s observation values)</a:t>
            </a:r>
            <a:endParaRPr sz="1200">
              <a:solidFill>
                <a:srgbClr val="333333"/>
              </a:solidFill>
              <a:highlight>
                <a:srgbClr val="FFFFFF"/>
              </a:highlight>
              <a:latin typeface="Roboto"/>
              <a:ea typeface="Roboto"/>
              <a:cs typeface="Roboto"/>
              <a:sym typeface="Roboto"/>
            </a:endParaRPr>
          </a:p>
          <a:p>
            <a:pPr indent="0" lvl="0" marL="457200" rtl="0" algn="l">
              <a:spcBef>
                <a:spcPts val="1600"/>
              </a:spcBef>
              <a:spcAft>
                <a:spcPts val="0"/>
              </a:spcAft>
              <a:buNone/>
            </a:pPr>
            <a:r>
              <a:rPr b="1" lang="en" sz="1200">
                <a:solidFill>
                  <a:srgbClr val="333333"/>
                </a:solidFill>
                <a:highlight>
                  <a:srgbClr val="FFFFFF"/>
                </a:highlight>
                <a:latin typeface="Roboto"/>
                <a:ea typeface="Roboto"/>
                <a:cs typeface="Roboto"/>
                <a:sym typeface="Roboto"/>
              </a:rPr>
              <a:t>Hidden Layers - </a:t>
            </a:r>
            <a:r>
              <a:rPr lang="en" sz="1200">
                <a:solidFill>
                  <a:srgbClr val="333333"/>
                </a:solidFill>
                <a:highlight>
                  <a:srgbClr val="FFFFFF"/>
                </a:highlight>
                <a:latin typeface="Roboto"/>
                <a:ea typeface="Roboto"/>
                <a:cs typeface="Roboto"/>
                <a:sym typeface="Roboto"/>
              </a:rPr>
              <a:t>2 x 24 neurons</a:t>
            </a:r>
            <a:endParaRPr sz="1200">
              <a:solidFill>
                <a:srgbClr val="333333"/>
              </a:solidFill>
              <a:highlight>
                <a:srgbClr val="FFFFFF"/>
              </a:highlight>
              <a:latin typeface="Roboto"/>
              <a:ea typeface="Roboto"/>
              <a:cs typeface="Roboto"/>
              <a:sym typeface="Roboto"/>
            </a:endParaRPr>
          </a:p>
          <a:p>
            <a:pPr indent="0" lvl="0" marL="457200" rtl="0" algn="l">
              <a:spcBef>
                <a:spcPts val="1600"/>
              </a:spcBef>
              <a:spcAft>
                <a:spcPts val="0"/>
              </a:spcAft>
              <a:buNone/>
            </a:pPr>
            <a:r>
              <a:rPr b="1" lang="en" sz="1200">
                <a:solidFill>
                  <a:srgbClr val="333333"/>
                </a:solidFill>
                <a:highlight>
                  <a:srgbClr val="FFFFFF"/>
                </a:highlight>
                <a:latin typeface="Roboto"/>
                <a:ea typeface="Roboto"/>
                <a:cs typeface="Roboto"/>
                <a:sym typeface="Roboto"/>
              </a:rPr>
              <a:t>Output layer - </a:t>
            </a:r>
            <a:r>
              <a:rPr lang="en" sz="1200">
                <a:solidFill>
                  <a:srgbClr val="333333"/>
                </a:solidFill>
                <a:highlight>
                  <a:srgbClr val="FFFFFF"/>
                </a:highlight>
                <a:latin typeface="Roboto"/>
                <a:ea typeface="Roboto"/>
                <a:cs typeface="Roboto"/>
                <a:sym typeface="Roboto"/>
              </a:rPr>
              <a:t>2</a:t>
            </a:r>
            <a:r>
              <a:rPr b="1" lang="en" sz="1200">
                <a:solidFill>
                  <a:srgbClr val="333333"/>
                </a:solidFill>
                <a:highlight>
                  <a:srgbClr val="FFFFFF"/>
                </a:highlight>
                <a:latin typeface="Roboto"/>
                <a:ea typeface="Roboto"/>
                <a:cs typeface="Roboto"/>
                <a:sym typeface="Roboto"/>
              </a:rPr>
              <a:t> </a:t>
            </a:r>
            <a:r>
              <a:rPr lang="en" sz="1200">
                <a:solidFill>
                  <a:srgbClr val="333333"/>
                </a:solidFill>
                <a:highlight>
                  <a:srgbClr val="FFFFFF"/>
                </a:highlight>
                <a:latin typeface="Roboto"/>
                <a:ea typeface="Roboto"/>
                <a:cs typeface="Roboto"/>
                <a:sym typeface="Roboto"/>
              </a:rPr>
              <a:t>neurons (Predicted reward of moving left -vs- reward of moving right)</a:t>
            </a:r>
            <a:endParaRPr sz="1200">
              <a:solidFill>
                <a:srgbClr val="333333"/>
              </a:solidFill>
              <a:highlight>
                <a:srgbClr val="FFFFFF"/>
              </a:highlight>
              <a:latin typeface="Roboto"/>
              <a:ea typeface="Roboto"/>
              <a:cs typeface="Roboto"/>
              <a:sym typeface="Roboto"/>
            </a:endParaRPr>
          </a:p>
          <a:p>
            <a:pPr indent="-304800" lvl="0" marL="457200" rtl="0" algn="l">
              <a:spcBef>
                <a:spcPts val="1600"/>
              </a:spcBef>
              <a:spcAft>
                <a:spcPts val="0"/>
              </a:spcAft>
              <a:buClr>
                <a:srgbClr val="333333"/>
              </a:buClr>
              <a:buSzPts val="1200"/>
              <a:buFont typeface="Roboto"/>
              <a:buChar char="-"/>
            </a:pPr>
            <a:r>
              <a:rPr lang="en" sz="1200">
                <a:solidFill>
                  <a:srgbClr val="333333"/>
                </a:solidFill>
                <a:highlight>
                  <a:srgbClr val="FFFFFF"/>
                </a:highlight>
                <a:latin typeface="Roboto"/>
                <a:ea typeface="Roboto"/>
                <a:cs typeface="Roboto"/>
                <a:sym typeface="Roboto"/>
              </a:rPr>
              <a:t>Hyperparameters:</a:t>
            </a:r>
            <a:endParaRPr sz="1200">
              <a:solidFill>
                <a:srgbClr val="333333"/>
              </a:solidFill>
              <a:highlight>
                <a:srgbClr val="FFFFFF"/>
              </a:highlight>
              <a:latin typeface="Roboto"/>
              <a:ea typeface="Roboto"/>
              <a:cs typeface="Roboto"/>
              <a:sym typeface="Roboto"/>
            </a:endParaRPr>
          </a:p>
          <a:p>
            <a:pPr indent="0" lvl="0" marL="914400" rtl="0" algn="l">
              <a:lnSpc>
                <a:spcPct val="100000"/>
              </a:lnSpc>
              <a:spcBef>
                <a:spcPts val="1600"/>
              </a:spcBef>
              <a:spcAft>
                <a:spcPts val="0"/>
              </a:spcAft>
              <a:buNone/>
            </a:pPr>
            <a:r>
              <a:rPr lang="en" sz="1100">
                <a:solidFill>
                  <a:srgbClr val="333333"/>
                </a:solidFill>
                <a:highlight>
                  <a:srgbClr val="FFFFFF"/>
                </a:highlight>
                <a:latin typeface="Roboto"/>
                <a:ea typeface="Roboto"/>
                <a:cs typeface="Roboto"/>
                <a:sym typeface="Roboto"/>
              </a:rPr>
              <a:t>Learning rate = .05</a:t>
            </a:r>
            <a:endParaRPr sz="1100">
              <a:solidFill>
                <a:srgbClr val="333333"/>
              </a:solidFill>
              <a:highlight>
                <a:srgbClr val="FFFFFF"/>
              </a:highlight>
              <a:latin typeface="Roboto"/>
              <a:ea typeface="Roboto"/>
              <a:cs typeface="Roboto"/>
              <a:sym typeface="Roboto"/>
            </a:endParaRPr>
          </a:p>
          <a:p>
            <a:pPr indent="0" lvl="0" marL="914400" rtl="0" algn="l">
              <a:lnSpc>
                <a:spcPct val="100000"/>
              </a:lnSpc>
              <a:spcBef>
                <a:spcPts val="1600"/>
              </a:spcBef>
              <a:spcAft>
                <a:spcPts val="0"/>
              </a:spcAft>
              <a:buNone/>
            </a:pPr>
            <a:r>
              <a:rPr lang="en" sz="1100">
                <a:solidFill>
                  <a:srgbClr val="333333"/>
                </a:solidFill>
                <a:highlight>
                  <a:srgbClr val="FFFFFF"/>
                </a:highlight>
                <a:latin typeface="Roboto"/>
                <a:ea typeface="Roboto"/>
                <a:cs typeface="Roboto"/>
                <a:sym typeface="Roboto"/>
              </a:rPr>
              <a:t>Loss function = MSE</a:t>
            </a:r>
            <a:endParaRPr sz="1100">
              <a:solidFill>
                <a:srgbClr val="333333"/>
              </a:solidFill>
              <a:highlight>
                <a:srgbClr val="FFFFFF"/>
              </a:highlight>
              <a:latin typeface="Roboto"/>
              <a:ea typeface="Roboto"/>
              <a:cs typeface="Roboto"/>
              <a:sym typeface="Roboto"/>
            </a:endParaRPr>
          </a:p>
          <a:p>
            <a:pPr indent="0" lvl="0" marL="914400" rtl="0" algn="l">
              <a:lnSpc>
                <a:spcPct val="100000"/>
              </a:lnSpc>
              <a:spcBef>
                <a:spcPts val="1600"/>
              </a:spcBef>
              <a:spcAft>
                <a:spcPts val="0"/>
              </a:spcAft>
              <a:buNone/>
            </a:pPr>
            <a:r>
              <a:rPr lang="en" sz="1100">
                <a:solidFill>
                  <a:srgbClr val="333333"/>
                </a:solidFill>
                <a:highlight>
                  <a:srgbClr val="FFFFFF"/>
                </a:highlight>
                <a:latin typeface="Roboto"/>
                <a:ea typeface="Roboto"/>
                <a:cs typeface="Roboto"/>
                <a:sym typeface="Roboto"/>
              </a:rPr>
              <a:t>Activation function = ReLU </a:t>
            </a:r>
            <a:endParaRPr sz="1100">
              <a:solidFill>
                <a:srgbClr val="333333"/>
              </a:solidFill>
              <a:highlight>
                <a:srgbClr val="FFFFFF"/>
              </a:highlight>
              <a:latin typeface="Roboto"/>
              <a:ea typeface="Roboto"/>
              <a:cs typeface="Roboto"/>
              <a:sym typeface="Roboto"/>
            </a:endParaRPr>
          </a:p>
          <a:p>
            <a:pPr indent="0" lvl="0" marL="914400" rtl="0" algn="l">
              <a:lnSpc>
                <a:spcPct val="100000"/>
              </a:lnSpc>
              <a:spcBef>
                <a:spcPts val="1600"/>
              </a:spcBef>
              <a:spcAft>
                <a:spcPts val="0"/>
              </a:spcAft>
              <a:buNone/>
            </a:pPr>
            <a:r>
              <a:rPr lang="en" sz="1100">
                <a:solidFill>
                  <a:srgbClr val="333333"/>
                </a:solidFill>
                <a:highlight>
                  <a:srgbClr val="FFFFFF"/>
                </a:highlight>
                <a:latin typeface="Roboto"/>
                <a:ea typeface="Roboto"/>
                <a:cs typeface="Roboto"/>
                <a:sym typeface="Roboto"/>
              </a:rPr>
              <a:t>Batch size = 32 (for memory)</a:t>
            </a:r>
            <a:endParaRPr sz="1400">
              <a:solidFill>
                <a:srgbClr val="333333"/>
              </a:solidFill>
              <a:highlight>
                <a:srgbClr val="FFFFFF"/>
              </a:highlight>
              <a:latin typeface="Roboto"/>
              <a:ea typeface="Roboto"/>
              <a:cs typeface="Roboto"/>
              <a:sym typeface="Roboto"/>
            </a:endParaRPr>
          </a:p>
          <a:p>
            <a:pPr indent="0" lvl="0" marL="0" rtl="0" algn="l">
              <a:spcBef>
                <a:spcPts val="1600"/>
              </a:spcBef>
              <a:spcAft>
                <a:spcPts val="0"/>
              </a:spcAft>
              <a:buNone/>
            </a:pPr>
            <a:r>
              <a:t/>
            </a:r>
            <a:endParaRPr sz="1400">
              <a:solidFill>
                <a:srgbClr val="333333"/>
              </a:solidFill>
              <a:highlight>
                <a:srgbClr val="FFFFFF"/>
              </a:highlight>
              <a:latin typeface="Roboto"/>
              <a:ea typeface="Roboto"/>
              <a:cs typeface="Roboto"/>
              <a:sym typeface="Roboto"/>
            </a:endParaRPr>
          </a:p>
          <a:p>
            <a:pPr indent="0" lvl="0" marL="914400" rtl="0" algn="l">
              <a:spcBef>
                <a:spcPts val="1600"/>
              </a:spcBef>
              <a:spcAft>
                <a:spcPts val="0"/>
              </a:spcAft>
              <a:buNone/>
            </a:pPr>
            <a:r>
              <a:t/>
            </a:r>
            <a:endParaRPr sz="1400">
              <a:solidFill>
                <a:srgbClr val="333333"/>
              </a:solidFill>
              <a:highlight>
                <a:srgbClr val="FFFFFF"/>
              </a:highlight>
              <a:latin typeface="Roboto"/>
              <a:ea typeface="Roboto"/>
              <a:cs typeface="Roboto"/>
              <a:sym typeface="Roboto"/>
            </a:endParaRPr>
          </a:p>
          <a:p>
            <a:pPr indent="0" lvl="0" marL="0" rtl="0" algn="l">
              <a:spcBef>
                <a:spcPts val="1600"/>
              </a:spcBef>
              <a:spcAft>
                <a:spcPts val="1600"/>
              </a:spcAft>
              <a:buNone/>
            </a:pPr>
            <a:r>
              <a:t/>
            </a:r>
            <a:endParaRPr sz="1400">
              <a:solidFill>
                <a:srgbClr val="333333"/>
              </a:solidFill>
              <a:highlight>
                <a:srgbClr val="FFFFFF"/>
              </a:highlight>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4"/>
          <p:cNvSpPr txBox="1"/>
          <p:nvPr>
            <p:ph type="title"/>
          </p:nvPr>
        </p:nvSpPr>
        <p:spPr>
          <a:xfrm>
            <a:off x="228025" y="4092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Further adaptations for the Agent</a:t>
            </a:r>
            <a:r>
              <a:rPr b="1" lang="en" sz="1800"/>
              <a:t>:</a:t>
            </a:r>
            <a:endParaRPr b="1" sz="1800"/>
          </a:p>
        </p:txBody>
      </p:sp>
      <p:sp>
        <p:nvSpPr>
          <p:cNvPr id="157" name="Google Shape;157;p24"/>
          <p:cNvSpPr txBox="1"/>
          <p:nvPr>
            <p:ph idx="1" type="body"/>
          </p:nvPr>
        </p:nvSpPr>
        <p:spPr>
          <a:xfrm>
            <a:off x="262775" y="829550"/>
            <a:ext cx="8520600" cy="3416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333333"/>
              </a:buClr>
              <a:buSzPts val="1200"/>
              <a:buFont typeface="Roboto"/>
              <a:buChar char="-"/>
            </a:pPr>
            <a:r>
              <a:rPr lang="en" sz="1200">
                <a:solidFill>
                  <a:srgbClr val="333333"/>
                </a:solidFill>
                <a:highlight>
                  <a:srgbClr val="FFFFFF"/>
                </a:highlight>
                <a:latin typeface="Roboto"/>
                <a:ea typeface="Roboto"/>
                <a:cs typeface="Roboto"/>
                <a:sym typeface="Roboto"/>
              </a:rPr>
              <a:t>Allow control of the neural network </a:t>
            </a:r>
            <a:endParaRPr sz="1200">
              <a:solidFill>
                <a:srgbClr val="333333"/>
              </a:solidFill>
              <a:highlight>
                <a:srgbClr val="FFFFFF"/>
              </a:highlight>
              <a:latin typeface="Roboto"/>
              <a:ea typeface="Roboto"/>
              <a:cs typeface="Roboto"/>
              <a:sym typeface="Roboto"/>
            </a:endParaRPr>
          </a:p>
          <a:p>
            <a:pPr indent="-304800" lvl="0" marL="457200" rtl="0" algn="l">
              <a:spcBef>
                <a:spcPts val="0"/>
              </a:spcBef>
              <a:spcAft>
                <a:spcPts val="0"/>
              </a:spcAft>
              <a:buClr>
                <a:srgbClr val="333333"/>
              </a:buClr>
              <a:buSzPts val="1200"/>
              <a:buFont typeface="Roboto"/>
              <a:buChar char="-"/>
            </a:pPr>
            <a:r>
              <a:rPr lang="en" sz="1200">
                <a:solidFill>
                  <a:srgbClr val="333333"/>
                </a:solidFill>
                <a:highlight>
                  <a:srgbClr val="FFFFFF"/>
                </a:highlight>
                <a:latin typeface="Roboto"/>
                <a:ea typeface="Roboto"/>
                <a:cs typeface="Roboto"/>
                <a:sym typeface="Roboto"/>
              </a:rPr>
              <a:t>Add a memory/replay module</a:t>
            </a:r>
            <a:endParaRPr sz="1200">
              <a:solidFill>
                <a:srgbClr val="333333"/>
              </a:solidFill>
              <a:highlight>
                <a:srgbClr val="FFFFFF"/>
              </a:highlight>
              <a:latin typeface="Roboto"/>
              <a:ea typeface="Roboto"/>
              <a:cs typeface="Roboto"/>
              <a:sym typeface="Roboto"/>
            </a:endParaRPr>
          </a:p>
          <a:p>
            <a:pPr indent="-304800" lvl="0" marL="457200" rtl="0" algn="l">
              <a:spcBef>
                <a:spcPts val="0"/>
              </a:spcBef>
              <a:spcAft>
                <a:spcPts val="0"/>
              </a:spcAft>
              <a:buClr>
                <a:srgbClr val="333333"/>
              </a:buClr>
              <a:buSzPts val="1200"/>
              <a:buFont typeface="Roboto"/>
              <a:buChar char="-"/>
            </a:pPr>
            <a:r>
              <a:rPr lang="en" sz="1200">
                <a:solidFill>
                  <a:srgbClr val="333333"/>
                </a:solidFill>
                <a:highlight>
                  <a:srgbClr val="FFFFFF"/>
                </a:highlight>
                <a:latin typeface="Roboto"/>
                <a:ea typeface="Roboto"/>
                <a:cs typeface="Roboto"/>
                <a:sym typeface="Roboto"/>
              </a:rPr>
              <a:t>Add epsilon decay module </a:t>
            </a:r>
            <a:endParaRPr sz="1200">
              <a:solidFill>
                <a:srgbClr val="333333"/>
              </a:solidFill>
              <a:highlight>
                <a:srgbClr val="FFFFFF"/>
              </a:highlight>
              <a:latin typeface="Roboto"/>
              <a:ea typeface="Roboto"/>
              <a:cs typeface="Roboto"/>
              <a:sym typeface="Roboto"/>
            </a:endParaRPr>
          </a:p>
          <a:p>
            <a:pPr indent="0" lvl="0" marL="914400" rtl="0" algn="l">
              <a:spcBef>
                <a:spcPts val="1600"/>
              </a:spcBef>
              <a:spcAft>
                <a:spcPts val="0"/>
              </a:spcAft>
              <a:buNone/>
            </a:pPr>
            <a:r>
              <a:t/>
            </a:r>
            <a:endParaRPr sz="1400">
              <a:solidFill>
                <a:srgbClr val="333333"/>
              </a:solidFill>
              <a:highlight>
                <a:srgbClr val="FFFFFF"/>
              </a:highlight>
              <a:latin typeface="Roboto"/>
              <a:ea typeface="Roboto"/>
              <a:cs typeface="Roboto"/>
              <a:sym typeface="Roboto"/>
            </a:endParaRPr>
          </a:p>
          <a:p>
            <a:pPr indent="0" lvl="0" marL="0" rtl="0" algn="l">
              <a:spcBef>
                <a:spcPts val="1600"/>
              </a:spcBef>
              <a:spcAft>
                <a:spcPts val="0"/>
              </a:spcAft>
              <a:buNone/>
            </a:pPr>
            <a:r>
              <a:t/>
            </a:r>
            <a:endParaRPr sz="1400">
              <a:solidFill>
                <a:srgbClr val="333333"/>
              </a:solidFill>
              <a:highlight>
                <a:srgbClr val="FFFFFF"/>
              </a:highlight>
              <a:latin typeface="Roboto"/>
              <a:ea typeface="Roboto"/>
              <a:cs typeface="Roboto"/>
              <a:sym typeface="Roboto"/>
            </a:endParaRPr>
          </a:p>
          <a:p>
            <a:pPr indent="0" lvl="0" marL="914400" rtl="0" algn="l">
              <a:spcBef>
                <a:spcPts val="1600"/>
              </a:spcBef>
              <a:spcAft>
                <a:spcPts val="0"/>
              </a:spcAft>
              <a:buNone/>
            </a:pPr>
            <a:r>
              <a:t/>
            </a:r>
            <a:endParaRPr sz="1400">
              <a:solidFill>
                <a:srgbClr val="333333"/>
              </a:solidFill>
              <a:highlight>
                <a:srgbClr val="FFFFFF"/>
              </a:highlight>
              <a:latin typeface="Roboto"/>
              <a:ea typeface="Roboto"/>
              <a:cs typeface="Roboto"/>
              <a:sym typeface="Roboto"/>
            </a:endParaRPr>
          </a:p>
          <a:p>
            <a:pPr indent="0" lvl="0" marL="0" rtl="0" algn="l">
              <a:spcBef>
                <a:spcPts val="1600"/>
              </a:spcBef>
              <a:spcAft>
                <a:spcPts val="1600"/>
              </a:spcAft>
              <a:buNone/>
            </a:pPr>
            <a:r>
              <a:t/>
            </a:r>
            <a:endParaRPr sz="1400">
              <a:solidFill>
                <a:srgbClr val="333333"/>
              </a:solidFill>
              <a:highlight>
                <a:srgbClr val="FFFFFF"/>
              </a:highlight>
              <a:latin typeface="Roboto"/>
              <a:ea typeface="Roboto"/>
              <a:cs typeface="Roboto"/>
              <a:sym typeface="Roboto"/>
            </a:endParaRPr>
          </a:p>
        </p:txBody>
      </p:sp>
      <p:sp>
        <p:nvSpPr>
          <p:cNvPr id="158" name="Google Shape;158;p24"/>
          <p:cNvSpPr txBox="1"/>
          <p:nvPr>
            <p:ph type="title"/>
          </p:nvPr>
        </p:nvSpPr>
        <p:spPr>
          <a:xfrm>
            <a:off x="262775" y="1265200"/>
            <a:ext cx="8520600" cy="70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1800"/>
          </a:p>
          <a:p>
            <a:pPr indent="0" lvl="0" marL="0" rtl="0" algn="l">
              <a:spcBef>
                <a:spcPts val="0"/>
              </a:spcBef>
              <a:spcAft>
                <a:spcPts val="0"/>
              </a:spcAft>
              <a:buClr>
                <a:srgbClr val="000000"/>
              </a:buClr>
              <a:buSzPts val="1100"/>
              <a:buFont typeface="Arial"/>
              <a:buNone/>
            </a:pPr>
            <a:r>
              <a:rPr b="1" lang="en" sz="1800"/>
              <a:t>Memory</a:t>
            </a:r>
            <a:endParaRPr b="1" sz="1800"/>
          </a:p>
          <a:p>
            <a:pPr indent="0" lvl="0" marL="0" rtl="0" algn="l">
              <a:spcBef>
                <a:spcPts val="0"/>
              </a:spcBef>
              <a:spcAft>
                <a:spcPts val="0"/>
              </a:spcAft>
              <a:buNone/>
            </a:pPr>
            <a:r>
              <a:t/>
            </a:r>
            <a:endParaRPr sz="1800"/>
          </a:p>
        </p:txBody>
      </p:sp>
      <p:sp>
        <p:nvSpPr>
          <p:cNvPr id="159" name="Google Shape;159;p24"/>
          <p:cNvSpPr txBox="1"/>
          <p:nvPr>
            <p:ph idx="1" type="body"/>
          </p:nvPr>
        </p:nvSpPr>
        <p:spPr>
          <a:xfrm>
            <a:off x="262775" y="1965700"/>
            <a:ext cx="8520600" cy="3416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Equip the agent with an array in which we can store environmental observations (state) as well as the action taken, the next state, whether this was the last step of the episode (done), and of course, the reward</a:t>
            </a:r>
            <a:endParaRPr sz="1200"/>
          </a:p>
          <a:p>
            <a:pPr indent="0" lvl="0" marL="0" rtl="0" algn="l">
              <a:spcBef>
                <a:spcPts val="1600"/>
              </a:spcBef>
              <a:spcAft>
                <a:spcPts val="0"/>
              </a:spcAft>
              <a:buNone/>
            </a:pPr>
            <a:r>
              <a:t/>
            </a:r>
            <a:endParaRPr sz="1200"/>
          </a:p>
          <a:p>
            <a:pPr indent="0" lvl="0" marL="457200" rtl="0" algn="l">
              <a:spcBef>
                <a:spcPts val="1600"/>
              </a:spcBef>
              <a:spcAft>
                <a:spcPts val="0"/>
              </a:spcAft>
              <a:buNone/>
            </a:pPr>
            <a:r>
              <a:t/>
            </a:r>
            <a:endParaRPr sz="1200"/>
          </a:p>
          <a:p>
            <a:pPr indent="0" lvl="0" marL="457200" rtl="0" algn="l">
              <a:spcBef>
                <a:spcPts val="1600"/>
              </a:spcBef>
              <a:spcAft>
                <a:spcPts val="1600"/>
              </a:spcAft>
              <a:buNone/>
            </a:pPr>
            <a:r>
              <a:t/>
            </a:r>
            <a:endParaRPr sz="1200"/>
          </a:p>
        </p:txBody>
      </p:sp>
      <p:pic>
        <p:nvPicPr>
          <p:cNvPr id="160" name="Google Shape;160;p24"/>
          <p:cNvPicPr preferRelativeResize="0"/>
          <p:nvPr/>
        </p:nvPicPr>
        <p:blipFill rotWithShape="1">
          <a:blip r:embed="rId3">
            <a:alphaModFix/>
          </a:blip>
          <a:srcRect b="52963" l="2198" r="51218" t="39063"/>
          <a:stretch/>
        </p:blipFill>
        <p:spPr>
          <a:xfrm>
            <a:off x="904975" y="2495550"/>
            <a:ext cx="5377425" cy="572699"/>
          </a:xfrm>
          <a:prstGeom prst="rect">
            <a:avLst/>
          </a:prstGeom>
          <a:noFill/>
          <a:ln>
            <a:noFill/>
          </a:ln>
        </p:spPr>
      </p:pic>
      <p:sp>
        <p:nvSpPr>
          <p:cNvPr id="161" name="Google Shape;161;p24"/>
          <p:cNvSpPr txBox="1"/>
          <p:nvPr>
            <p:ph type="title"/>
          </p:nvPr>
        </p:nvSpPr>
        <p:spPr>
          <a:xfrm>
            <a:off x="311700" y="2601025"/>
            <a:ext cx="8520600" cy="70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1800"/>
          </a:p>
          <a:p>
            <a:pPr indent="0" lvl="0" marL="0" rtl="0" algn="l">
              <a:spcBef>
                <a:spcPts val="0"/>
              </a:spcBef>
              <a:spcAft>
                <a:spcPts val="0"/>
              </a:spcAft>
              <a:buNone/>
            </a:pPr>
            <a:r>
              <a:rPr b="1" lang="en" sz="1800"/>
              <a:t>Replay</a:t>
            </a:r>
            <a:endParaRPr b="1" sz="1800"/>
          </a:p>
          <a:p>
            <a:pPr indent="0" lvl="0" marL="0" rtl="0" algn="l">
              <a:spcBef>
                <a:spcPts val="0"/>
              </a:spcBef>
              <a:spcAft>
                <a:spcPts val="0"/>
              </a:spcAft>
              <a:buNone/>
            </a:pPr>
            <a:r>
              <a:t/>
            </a:r>
            <a:endParaRPr sz="1800"/>
          </a:p>
        </p:txBody>
      </p:sp>
      <p:sp>
        <p:nvSpPr>
          <p:cNvPr id="162" name="Google Shape;162;p24"/>
          <p:cNvSpPr txBox="1"/>
          <p:nvPr>
            <p:ph idx="1" type="body"/>
          </p:nvPr>
        </p:nvSpPr>
        <p:spPr>
          <a:xfrm>
            <a:off x="304225" y="3225325"/>
            <a:ext cx="8520600" cy="3416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The replay module does the following:</a:t>
            </a:r>
            <a:endParaRPr sz="1200"/>
          </a:p>
          <a:p>
            <a:pPr indent="-304800" lvl="1" marL="914400" rtl="0" algn="l">
              <a:spcBef>
                <a:spcPts val="0"/>
              </a:spcBef>
              <a:spcAft>
                <a:spcPts val="0"/>
              </a:spcAft>
              <a:buSzPts val="1200"/>
              <a:buChar char="-"/>
            </a:pPr>
            <a:r>
              <a:rPr lang="en" sz="1200"/>
              <a:t>Assign to a </a:t>
            </a:r>
            <a:r>
              <a:rPr b="1" lang="en" sz="1200"/>
              <a:t>mini_batch</a:t>
            </a:r>
            <a:r>
              <a:rPr lang="en" sz="1200"/>
              <a:t> a sample of the tuples stored in</a:t>
            </a:r>
            <a:r>
              <a:rPr b="1" lang="en" sz="1200"/>
              <a:t> self.memory</a:t>
            </a:r>
            <a:endParaRPr b="1" sz="1200"/>
          </a:p>
          <a:p>
            <a:pPr indent="-304800" lvl="1" marL="914400" rtl="0" algn="l">
              <a:spcBef>
                <a:spcPts val="0"/>
              </a:spcBef>
              <a:spcAft>
                <a:spcPts val="0"/>
              </a:spcAft>
              <a:buSzPts val="1200"/>
              <a:buChar char="-"/>
            </a:pPr>
            <a:r>
              <a:rPr lang="en" sz="1200"/>
              <a:t>For each tuple in </a:t>
            </a:r>
            <a:r>
              <a:rPr b="1" lang="en" sz="1200"/>
              <a:t>mini_batch</a:t>
            </a:r>
            <a:r>
              <a:rPr lang="en" sz="1200"/>
              <a:t>:</a:t>
            </a:r>
            <a:endParaRPr sz="1200"/>
          </a:p>
          <a:p>
            <a:pPr indent="-304800" lvl="2" marL="1371600" rtl="0" algn="l">
              <a:spcBef>
                <a:spcPts val="0"/>
              </a:spcBef>
              <a:spcAft>
                <a:spcPts val="0"/>
              </a:spcAft>
              <a:buSzPts val="1200"/>
              <a:buChar char="-"/>
            </a:pPr>
            <a:r>
              <a:rPr lang="en" sz="1200"/>
              <a:t>If this step ended the game, assign to a variable </a:t>
            </a:r>
            <a:r>
              <a:rPr b="1" lang="en" sz="1200"/>
              <a:t>target        </a:t>
            </a:r>
            <a:r>
              <a:rPr lang="en" sz="1200"/>
              <a:t>the </a:t>
            </a:r>
            <a:r>
              <a:rPr b="1" lang="en" sz="1200"/>
              <a:t>reward</a:t>
            </a:r>
            <a:endParaRPr b="1" sz="1200"/>
          </a:p>
          <a:p>
            <a:pPr indent="-304800" lvl="2" marL="1371600" rtl="0" algn="l">
              <a:spcBef>
                <a:spcPts val="0"/>
              </a:spcBef>
              <a:spcAft>
                <a:spcPts val="0"/>
              </a:spcAft>
              <a:buSzPts val="1200"/>
              <a:buChar char="-"/>
            </a:pPr>
            <a:r>
              <a:rPr lang="en" sz="1200"/>
              <a:t>Else, assign to </a:t>
            </a:r>
            <a:r>
              <a:rPr b="1" lang="en" sz="1200"/>
              <a:t>target</a:t>
            </a:r>
            <a:r>
              <a:rPr lang="en" sz="1200"/>
              <a:t> the value: </a:t>
            </a:r>
            <a:r>
              <a:rPr b="1" lang="en" sz="1200"/>
              <a:t>reward + gamma * maxarg(network.predict(next_state) )</a:t>
            </a:r>
            <a:endParaRPr sz="1200"/>
          </a:p>
          <a:p>
            <a:pPr indent="-304800" lvl="2" marL="1371600" rtl="0" algn="l">
              <a:spcBef>
                <a:spcPts val="0"/>
              </a:spcBef>
              <a:spcAft>
                <a:spcPts val="0"/>
              </a:spcAft>
              <a:buSzPts val="1200"/>
              <a:buChar char="-"/>
            </a:pPr>
            <a:r>
              <a:rPr lang="en" sz="1200"/>
              <a:t>Train the network with </a:t>
            </a:r>
            <a:r>
              <a:rPr b="1" lang="en" sz="1200"/>
              <a:t>state </a:t>
            </a:r>
            <a:r>
              <a:rPr lang="en" sz="1200"/>
              <a:t>as input, and </a:t>
            </a:r>
            <a:r>
              <a:rPr b="1" lang="en" sz="1200"/>
              <a:t>target </a:t>
            </a:r>
            <a:r>
              <a:rPr lang="en" sz="1200"/>
              <a:t>as the target value</a:t>
            </a:r>
            <a:endParaRPr sz="1200"/>
          </a:p>
          <a:p>
            <a:pPr indent="-304800" lvl="3" marL="1828800" rtl="0" algn="l">
              <a:spcBef>
                <a:spcPts val="0"/>
              </a:spcBef>
              <a:spcAft>
                <a:spcPts val="0"/>
              </a:spcAft>
              <a:buSzPts val="1200"/>
              <a:buChar char="-"/>
            </a:pPr>
            <a:r>
              <a:rPr lang="en" sz="1200"/>
              <a:t>Assign to the target not taken, the network predicted Q-value</a:t>
            </a:r>
            <a:endParaRPr sz="1200"/>
          </a:p>
          <a:p>
            <a:pPr indent="-304800" lvl="0" marL="457200" rtl="0" algn="l">
              <a:spcBef>
                <a:spcPts val="0"/>
              </a:spcBef>
              <a:spcAft>
                <a:spcPts val="0"/>
              </a:spcAft>
              <a:buSzPts val="1200"/>
              <a:buChar char="-"/>
            </a:pPr>
            <a:r>
              <a:rPr lang="en" sz="1200"/>
              <a:t>We call the replay module at every training iteration, once the memory reaches our batch size</a:t>
            </a:r>
            <a:endParaRPr sz="1200"/>
          </a:p>
          <a:p>
            <a:pPr indent="0" lvl="0" marL="457200" rtl="0" algn="l">
              <a:spcBef>
                <a:spcPts val="1600"/>
              </a:spcBef>
              <a:spcAft>
                <a:spcPts val="0"/>
              </a:spcAft>
              <a:buNone/>
            </a:pPr>
            <a:r>
              <a:t/>
            </a:r>
            <a:endParaRPr sz="1200"/>
          </a:p>
          <a:p>
            <a:pPr indent="0" lvl="0" marL="457200" rtl="0" algn="l">
              <a:spcBef>
                <a:spcPts val="1600"/>
              </a:spcBef>
              <a:spcAft>
                <a:spcPts val="1600"/>
              </a:spcAft>
              <a:buNone/>
            </a:pPr>
            <a:r>
              <a:t/>
            </a:r>
            <a:endParaRPr sz="1200"/>
          </a:p>
        </p:txBody>
      </p:sp>
      <p:pic>
        <p:nvPicPr>
          <p:cNvPr id="163" name="Google Shape;163;p24"/>
          <p:cNvPicPr preferRelativeResize="0"/>
          <p:nvPr/>
        </p:nvPicPr>
        <p:blipFill rotWithShape="1">
          <a:blip r:embed="rId4">
            <a:alphaModFix/>
          </a:blip>
          <a:srcRect b="0" l="46748" r="2492" t="0"/>
          <a:stretch/>
        </p:blipFill>
        <p:spPr>
          <a:xfrm>
            <a:off x="5192150" y="759975"/>
            <a:ext cx="3214501" cy="828925"/>
          </a:xfrm>
          <a:prstGeom prst="rect">
            <a:avLst/>
          </a:prstGeom>
          <a:noFill/>
          <a:ln>
            <a:noFill/>
          </a:ln>
        </p:spPr>
      </p:pic>
      <p:cxnSp>
        <p:nvCxnSpPr>
          <p:cNvPr id="164" name="Google Shape;164;p24"/>
          <p:cNvCxnSpPr/>
          <p:nvPr/>
        </p:nvCxnSpPr>
        <p:spPr>
          <a:xfrm rot="10800000">
            <a:off x="5527750" y="4049750"/>
            <a:ext cx="2439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5"/>
          <p:cNvSpPr txBox="1"/>
          <p:nvPr>
            <p:ph type="title"/>
          </p:nvPr>
        </p:nvSpPr>
        <p:spPr>
          <a:xfrm>
            <a:off x="311700" y="5886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Sample / demonstration of results</a:t>
            </a:r>
            <a:endParaRPr b="1" sz="1800"/>
          </a:p>
        </p:txBody>
      </p:sp>
      <p:pic>
        <p:nvPicPr>
          <p:cNvPr id="170" name="Google Shape;170;p25" title="Chart"/>
          <p:cNvPicPr preferRelativeResize="0"/>
          <p:nvPr/>
        </p:nvPicPr>
        <p:blipFill>
          <a:blip r:embed="rId3">
            <a:alphaModFix/>
          </a:blip>
          <a:stretch>
            <a:fillRect/>
          </a:stretch>
        </p:blipFill>
        <p:spPr>
          <a:xfrm>
            <a:off x="385625" y="1310950"/>
            <a:ext cx="4121225" cy="2472775"/>
          </a:xfrm>
          <a:prstGeom prst="rect">
            <a:avLst/>
          </a:prstGeom>
          <a:noFill/>
          <a:ln>
            <a:noFill/>
          </a:ln>
        </p:spPr>
      </p:pic>
      <p:pic>
        <p:nvPicPr>
          <p:cNvPr id="171" name="Google Shape;171;p25" title="Chart"/>
          <p:cNvPicPr preferRelativeResize="0"/>
          <p:nvPr/>
        </p:nvPicPr>
        <p:blipFill>
          <a:blip r:embed="rId4">
            <a:alphaModFix/>
          </a:blip>
          <a:stretch>
            <a:fillRect/>
          </a:stretch>
        </p:blipFill>
        <p:spPr>
          <a:xfrm>
            <a:off x="5062225" y="1569901"/>
            <a:ext cx="3580300" cy="2213825"/>
          </a:xfrm>
          <a:prstGeom prst="rect">
            <a:avLst/>
          </a:prstGeom>
          <a:noFill/>
          <a:ln>
            <a:noFill/>
          </a:ln>
        </p:spPr>
      </p:pic>
      <p:sp>
        <p:nvSpPr>
          <p:cNvPr id="172" name="Google Shape;172;p25"/>
          <p:cNvSpPr txBox="1"/>
          <p:nvPr/>
        </p:nvSpPr>
        <p:spPr>
          <a:xfrm>
            <a:off x="5549950" y="1310950"/>
            <a:ext cx="3092700" cy="33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Epsilon vs. Episode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6"/>
          <p:cNvSpPr txBox="1"/>
          <p:nvPr>
            <p:ph type="title"/>
          </p:nvPr>
        </p:nvSpPr>
        <p:spPr>
          <a:xfrm>
            <a:off x="436825" y="5886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What lies ahead:</a:t>
            </a:r>
            <a:endParaRPr b="1" sz="1800"/>
          </a:p>
        </p:txBody>
      </p:sp>
      <p:sp>
        <p:nvSpPr>
          <p:cNvPr id="178" name="Google Shape;178;p26"/>
          <p:cNvSpPr txBox="1"/>
          <p:nvPr>
            <p:ph idx="1" type="body"/>
          </p:nvPr>
        </p:nvSpPr>
        <p:spPr>
          <a:xfrm>
            <a:off x="311700" y="1313750"/>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Experiment with hyperparameters of the network, and of the agent in general:</a:t>
            </a:r>
            <a:endParaRPr/>
          </a:p>
          <a:p>
            <a:pPr indent="-317500" lvl="1" marL="1371600" rtl="0" algn="l">
              <a:spcBef>
                <a:spcPts val="0"/>
              </a:spcBef>
              <a:spcAft>
                <a:spcPts val="0"/>
              </a:spcAft>
              <a:buSzPts val="1400"/>
              <a:buChar char="-"/>
            </a:pPr>
            <a:r>
              <a:rPr lang="en"/>
              <a:t>Epsilon decay</a:t>
            </a:r>
            <a:endParaRPr/>
          </a:p>
          <a:p>
            <a:pPr indent="-317500" lvl="1" marL="1371600" rtl="0" algn="l">
              <a:spcBef>
                <a:spcPts val="0"/>
              </a:spcBef>
              <a:spcAft>
                <a:spcPts val="0"/>
              </a:spcAft>
              <a:buSzPts val="1400"/>
              <a:buChar char="-"/>
            </a:pPr>
            <a:r>
              <a:rPr lang="en"/>
              <a:t>alpha</a:t>
            </a:r>
            <a:endParaRPr/>
          </a:p>
          <a:p>
            <a:pPr indent="-317500" lvl="1" marL="1371600" rtl="0" algn="l">
              <a:spcBef>
                <a:spcPts val="0"/>
              </a:spcBef>
              <a:spcAft>
                <a:spcPts val="0"/>
              </a:spcAft>
              <a:buSzPts val="1400"/>
              <a:buChar char="-"/>
            </a:pPr>
            <a:r>
              <a:rPr lang="en"/>
              <a:t>gamma</a:t>
            </a:r>
            <a:endParaRPr/>
          </a:p>
          <a:p>
            <a:pPr indent="0" lvl="0" marL="0" rtl="0" algn="l">
              <a:spcBef>
                <a:spcPts val="1600"/>
              </a:spcBef>
              <a:spcAft>
                <a:spcPts val="0"/>
              </a:spcAft>
              <a:buNone/>
            </a:pPr>
            <a:r>
              <a:rPr lang="en"/>
              <a:t>  </a:t>
            </a:r>
            <a:r>
              <a:rPr lang="en"/>
              <a:t>-    Adapt to a different game, i.e., pong</a:t>
            </a:r>
            <a:endParaRPr/>
          </a:p>
          <a:p>
            <a:pPr indent="-342900" lvl="0" marL="457200" rtl="0" algn="l">
              <a:spcBef>
                <a:spcPts val="1600"/>
              </a:spcBef>
              <a:spcAft>
                <a:spcPts val="0"/>
              </a:spcAft>
              <a:buSzPts val="1800"/>
              <a:buChar char="-"/>
            </a:pPr>
            <a:r>
              <a:rPr lang="en"/>
              <a:t>Convolutional NN in order to use raw pixel data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368825"/>
            <a:ext cx="4641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Reinforcement Learning?</a:t>
            </a:r>
            <a:endParaRPr/>
          </a:p>
        </p:txBody>
      </p:sp>
      <p:sp>
        <p:nvSpPr>
          <p:cNvPr id="62" name="Google Shape;62;p14"/>
          <p:cNvSpPr txBox="1"/>
          <p:nvPr>
            <p:ph idx="1" type="body"/>
          </p:nvPr>
        </p:nvSpPr>
        <p:spPr>
          <a:xfrm>
            <a:off x="186500" y="1091300"/>
            <a:ext cx="8520600" cy="35754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Clr>
                <a:srgbClr val="0A0A0A"/>
              </a:buClr>
              <a:buSzPts val="1200"/>
              <a:buFont typeface="Georgia"/>
              <a:buChar char="-"/>
            </a:pPr>
            <a:r>
              <a:rPr lang="en" sz="1200">
                <a:solidFill>
                  <a:srgbClr val="0A0A0A"/>
                </a:solidFill>
                <a:highlight>
                  <a:srgbClr val="FFFFFF"/>
                </a:highlight>
                <a:latin typeface="Georgia"/>
                <a:ea typeface="Georgia"/>
                <a:cs typeface="Georgia"/>
                <a:sym typeface="Georgia"/>
              </a:rPr>
              <a:t>Differs from both supervised and unsupervised learning</a:t>
            </a:r>
            <a:endParaRPr sz="1200">
              <a:solidFill>
                <a:srgbClr val="0A0A0A"/>
              </a:solidFill>
              <a:highlight>
                <a:srgbClr val="FFFFFF"/>
              </a:highlight>
              <a:latin typeface="Georgia"/>
              <a:ea typeface="Georgia"/>
              <a:cs typeface="Georgia"/>
              <a:sym typeface="Georgia"/>
            </a:endParaRPr>
          </a:p>
          <a:p>
            <a:pPr indent="-304800" lvl="0" marL="457200" rtl="0" algn="l">
              <a:lnSpc>
                <a:spcPct val="150000"/>
              </a:lnSpc>
              <a:spcBef>
                <a:spcPts val="0"/>
              </a:spcBef>
              <a:spcAft>
                <a:spcPts val="0"/>
              </a:spcAft>
              <a:buClr>
                <a:srgbClr val="0A0A0A"/>
              </a:buClr>
              <a:buSzPts val="1200"/>
              <a:buFont typeface="Georgia"/>
              <a:buChar char="-"/>
            </a:pPr>
            <a:r>
              <a:rPr lang="en" sz="1200">
                <a:solidFill>
                  <a:srgbClr val="0A0A0A"/>
                </a:solidFill>
                <a:highlight>
                  <a:srgbClr val="FFFFFF"/>
                </a:highlight>
                <a:latin typeface="Georgia"/>
                <a:ea typeface="Georgia"/>
                <a:cs typeface="Georgia"/>
                <a:sym typeface="Georgia"/>
              </a:rPr>
              <a:t>Involves an </a:t>
            </a:r>
            <a:r>
              <a:rPr b="1" lang="en" sz="1200">
                <a:solidFill>
                  <a:srgbClr val="0A0A0A"/>
                </a:solidFill>
                <a:highlight>
                  <a:srgbClr val="FFFFFF"/>
                </a:highlight>
                <a:latin typeface="Georgia"/>
                <a:ea typeface="Georgia"/>
                <a:cs typeface="Georgia"/>
                <a:sym typeface="Georgia"/>
              </a:rPr>
              <a:t>agent</a:t>
            </a:r>
            <a:r>
              <a:rPr lang="en" sz="1200">
                <a:solidFill>
                  <a:srgbClr val="0A0A0A"/>
                </a:solidFill>
                <a:highlight>
                  <a:srgbClr val="FFFFFF"/>
                </a:highlight>
                <a:latin typeface="Georgia"/>
                <a:ea typeface="Georgia"/>
                <a:cs typeface="Georgia"/>
                <a:sym typeface="Georgia"/>
              </a:rPr>
              <a:t>, an </a:t>
            </a:r>
            <a:r>
              <a:rPr b="1" lang="en" sz="1200">
                <a:solidFill>
                  <a:srgbClr val="0A0A0A"/>
                </a:solidFill>
                <a:highlight>
                  <a:srgbClr val="FFFFFF"/>
                </a:highlight>
                <a:latin typeface="Georgia"/>
                <a:ea typeface="Georgia"/>
                <a:cs typeface="Georgia"/>
                <a:sym typeface="Georgia"/>
              </a:rPr>
              <a:t>environment</a:t>
            </a:r>
            <a:r>
              <a:rPr lang="en" sz="1200">
                <a:solidFill>
                  <a:srgbClr val="0A0A0A"/>
                </a:solidFill>
                <a:highlight>
                  <a:srgbClr val="FFFFFF"/>
                </a:highlight>
                <a:latin typeface="Georgia"/>
                <a:ea typeface="Georgia"/>
                <a:cs typeface="Georgia"/>
                <a:sym typeface="Georgia"/>
              </a:rPr>
              <a:t>, </a:t>
            </a:r>
            <a:r>
              <a:rPr b="1" lang="en" sz="1200">
                <a:solidFill>
                  <a:srgbClr val="0A0A0A"/>
                </a:solidFill>
                <a:highlight>
                  <a:srgbClr val="FFFFFF"/>
                </a:highlight>
                <a:latin typeface="Georgia"/>
                <a:ea typeface="Georgia"/>
                <a:cs typeface="Georgia"/>
                <a:sym typeface="Georgia"/>
              </a:rPr>
              <a:t>actions</a:t>
            </a:r>
            <a:r>
              <a:rPr lang="en" sz="1200">
                <a:solidFill>
                  <a:srgbClr val="0A0A0A"/>
                </a:solidFill>
                <a:highlight>
                  <a:srgbClr val="FFFFFF"/>
                </a:highlight>
                <a:latin typeface="Georgia"/>
                <a:ea typeface="Georgia"/>
                <a:cs typeface="Georgia"/>
                <a:sym typeface="Georgia"/>
              </a:rPr>
              <a:t>, </a:t>
            </a:r>
            <a:r>
              <a:rPr b="1" lang="en" sz="1200">
                <a:solidFill>
                  <a:srgbClr val="0A0A0A"/>
                </a:solidFill>
                <a:highlight>
                  <a:srgbClr val="FFFFFF"/>
                </a:highlight>
                <a:latin typeface="Georgia"/>
                <a:ea typeface="Georgia"/>
                <a:cs typeface="Georgia"/>
                <a:sym typeface="Georgia"/>
              </a:rPr>
              <a:t>states </a:t>
            </a:r>
            <a:r>
              <a:rPr lang="en" sz="1200">
                <a:solidFill>
                  <a:srgbClr val="0A0A0A"/>
                </a:solidFill>
                <a:highlight>
                  <a:srgbClr val="FFFFFF"/>
                </a:highlight>
                <a:latin typeface="Georgia"/>
                <a:ea typeface="Georgia"/>
                <a:cs typeface="Georgia"/>
                <a:sym typeface="Georgia"/>
              </a:rPr>
              <a:t>and </a:t>
            </a:r>
            <a:r>
              <a:rPr b="1" lang="en" sz="1200">
                <a:solidFill>
                  <a:srgbClr val="0A0A0A"/>
                </a:solidFill>
                <a:highlight>
                  <a:srgbClr val="FFFFFF"/>
                </a:highlight>
                <a:latin typeface="Georgia"/>
                <a:ea typeface="Georgia"/>
                <a:cs typeface="Georgia"/>
                <a:sym typeface="Georgia"/>
              </a:rPr>
              <a:t>rewards</a:t>
            </a:r>
            <a:endParaRPr b="1" sz="1200">
              <a:solidFill>
                <a:srgbClr val="0A0A0A"/>
              </a:solidFill>
              <a:highlight>
                <a:srgbClr val="FFFFFF"/>
              </a:highlight>
              <a:latin typeface="Georgia"/>
              <a:ea typeface="Georgia"/>
              <a:cs typeface="Georgia"/>
              <a:sym typeface="Georgia"/>
            </a:endParaRPr>
          </a:p>
          <a:p>
            <a:pPr indent="-304800" lvl="0" marL="457200" rtl="0" algn="l">
              <a:lnSpc>
                <a:spcPct val="150000"/>
              </a:lnSpc>
              <a:spcBef>
                <a:spcPts val="0"/>
              </a:spcBef>
              <a:spcAft>
                <a:spcPts val="0"/>
              </a:spcAft>
              <a:buClr>
                <a:srgbClr val="0A0A0A"/>
              </a:buClr>
              <a:buSzPts val="1200"/>
              <a:buFont typeface="Georgia"/>
              <a:buChar char="-"/>
            </a:pPr>
            <a:r>
              <a:rPr lang="en" sz="1200">
                <a:solidFill>
                  <a:srgbClr val="0A0A0A"/>
                </a:solidFill>
                <a:highlight>
                  <a:srgbClr val="FFFFFF"/>
                </a:highlight>
                <a:latin typeface="Georgia"/>
                <a:ea typeface="Georgia"/>
                <a:cs typeface="Georgia"/>
                <a:sym typeface="Georgia"/>
              </a:rPr>
              <a:t>The environment gives us a state and a reward for every action taken by the agent</a:t>
            </a:r>
            <a:endParaRPr sz="1200">
              <a:solidFill>
                <a:srgbClr val="0A0A0A"/>
              </a:solidFill>
              <a:highlight>
                <a:srgbClr val="FFFFFF"/>
              </a:highlight>
              <a:latin typeface="Georgia"/>
              <a:ea typeface="Georgia"/>
              <a:cs typeface="Georgia"/>
              <a:sym typeface="Georgia"/>
            </a:endParaRPr>
          </a:p>
          <a:p>
            <a:pPr indent="0" lvl="0" marL="0" rtl="0" algn="l">
              <a:lnSpc>
                <a:spcPct val="150000"/>
              </a:lnSpc>
              <a:spcBef>
                <a:spcPts val="1600"/>
              </a:spcBef>
              <a:spcAft>
                <a:spcPts val="0"/>
              </a:spcAft>
              <a:buNone/>
            </a:pPr>
            <a:r>
              <a:t/>
            </a:r>
            <a:endParaRPr sz="1200">
              <a:solidFill>
                <a:srgbClr val="0A0A0A"/>
              </a:solidFill>
              <a:highlight>
                <a:srgbClr val="FFFFFF"/>
              </a:highlight>
              <a:latin typeface="Georgia"/>
              <a:ea typeface="Georgia"/>
              <a:cs typeface="Georgia"/>
              <a:sym typeface="Georgia"/>
            </a:endParaRPr>
          </a:p>
          <a:p>
            <a:pPr indent="0" lvl="0" marL="0" rtl="0" algn="l">
              <a:lnSpc>
                <a:spcPct val="150000"/>
              </a:lnSpc>
              <a:spcBef>
                <a:spcPts val="1600"/>
              </a:spcBef>
              <a:spcAft>
                <a:spcPts val="0"/>
              </a:spcAft>
              <a:buNone/>
            </a:pPr>
            <a:r>
              <a:t/>
            </a:r>
            <a:endParaRPr sz="1200">
              <a:solidFill>
                <a:srgbClr val="0A0A0A"/>
              </a:solidFill>
              <a:highlight>
                <a:srgbClr val="FFFFFF"/>
              </a:highlight>
              <a:latin typeface="Georgia"/>
              <a:ea typeface="Georgia"/>
              <a:cs typeface="Georgia"/>
              <a:sym typeface="Georgia"/>
            </a:endParaRPr>
          </a:p>
          <a:p>
            <a:pPr indent="0" lvl="0" marL="0" rtl="0" algn="l">
              <a:lnSpc>
                <a:spcPct val="150000"/>
              </a:lnSpc>
              <a:spcBef>
                <a:spcPts val="1600"/>
              </a:spcBef>
              <a:spcAft>
                <a:spcPts val="0"/>
              </a:spcAft>
              <a:buNone/>
            </a:pPr>
            <a:r>
              <a:t/>
            </a:r>
            <a:endParaRPr sz="1200">
              <a:solidFill>
                <a:srgbClr val="0A0A0A"/>
              </a:solidFill>
              <a:highlight>
                <a:srgbClr val="FFFFFF"/>
              </a:highlight>
              <a:latin typeface="Georgia"/>
              <a:ea typeface="Georgia"/>
              <a:cs typeface="Georgia"/>
              <a:sym typeface="Georgia"/>
            </a:endParaRPr>
          </a:p>
          <a:p>
            <a:pPr indent="0" lvl="0" marL="457200" rtl="0" algn="l">
              <a:lnSpc>
                <a:spcPct val="150000"/>
              </a:lnSpc>
              <a:spcBef>
                <a:spcPts val="1600"/>
              </a:spcBef>
              <a:spcAft>
                <a:spcPts val="0"/>
              </a:spcAft>
              <a:buNone/>
            </a:pPr>
            <a:r>
              <a:t/>
            </a:r>
            <a:endParaRPr sz="1200">
              <a:solidFill>
                <a:srgbClr val="0A0A0A"/>
              </a:solidFill>
              <a:highlight>
                <a:srgbClr val="FFFFFF"/>
              </a:highlight>
              <a:latin typeface="Georgia"/>
              <a:ea typeface="Georgia"/>
              <a:cs typeface="Georgia"/>
              <a:sym typeface="Georgia"/>
            </a:endParaRPr>
          </a:p>
          <a:p>
            <a:pPr indent="-304800" lvl="0" marL="457200" rtl="0" algn="l">
              <a:lnSpc>
                <a:spcPct val="150000"/>
              </a:lnSpc>
              <a:spcBef>
                <a:spcPts val="1600"/>
              </a:spcBef>
              <a:spcAft>
                <a:spcPts val="0"/>
              </a:spcAft>
              <a:buClr>
                <a:srgbClr val="0A0A0A"/>
              </a:buClr>
              <a:buSzPts val="1200"/>
              <a:buFont typeface="Georgia"/>
              <a:buChar char="-"/>
            </a:pPr>
            <a:r>
              <a:rPr lang="en" sz="1200">
                <a:solidFill>
                  <a:srgbClr val="0A0A0A"/>
                </a:solidFill>
                <a:highlight>
                  <a:srgbClr val="FFFFFF"/>
                </a:highlight>
                <a:latin typeface="Georgia"/>
                <a:ea typeface="Georgia"/>
                <a:cs typeface="Georgia"/>
                <a:sym typeface="Georgia"/>
              </a:rPr>
              <a:t>A </a:t>
            </a:r>
            <a:r>
              <a:rPr b="1" lang="en" sz="1200">
                <a:solidFill>
                  <a:srgbClr val="0A0A0A"/>
                </a:solidFill>
                <a:highlight>
                  <a:srgbClr val="FFFFFF"/>
                </a:highlight>
                <a:latin typeface="Georgia"/>
                <a:ea typeface="Georgia"/>
                <a:cs typeface="Georgia"/>
                <a:sym typeface="Georgia"/>
              </a:rPr>
              <a:t>policy </a:t>
            </a:r>
            <a:r>
              <a:rPr lang="en" sz="1200">
                <a:solidFill>
                  <a:srgbClr val="0A0A0A"/>
                </a:solidFill>
                <a:highlight>
                  <a:srgbClr val="FFFFFF"/>
                </a:highlight>
                <a:latin typeface="Georgia"/>
                <a:ea typeface="Georgia"/>
                <a:cs typeface="Georgia"/>
                <a:sym typeface="Georgia"/>
              </a:rPr>
              <a:t>is a mapping of states to actions</a:t>
            </a:r>
            <a:endParaRPr sz="1200">
              <a:solidFill>
                <a:srgbClr val="0A0A0A"/>
              </a:solidFill>
              <a:highlight>
                <a:srgbClr val="FFFFFF"/>
              </a:highlight>
              <a:latin typeface="Georgia"/>
              <a:ea typeface="Georgia"/>
              <a:cs typeface="Georgia"/>
              <a:sym typeface="Georgia"/>
            </a:endParaRPr>
          </a:p>
          <a:p>
            <a:pPr indent="-304800" lvl="0" marL="457200" rtl="0" algn="l">
              <a:lnSpc>
                <a:spcPct val="150000"/>
              </a:lnSpc>
              <a:spcBef>
                <a:spcPts val="0"/>
              </a:spcBef>
              <a:spcAft>
                <a:spcPts val="0"/>
              </a:spcAft>
              <a:buClr>
                <a:srgbClr val="0A0A0A"/>
              </a:buClr>
              <a:buSzPts val="1200"/>
              <a:buFont typeface="Georgia"/>
              <a:buChar char="-"/>
            </a:pPr>
            <a:r>
              <a:rPr lang="en" sz="1200">
                <a:solidFill>
                  <a:srgbClr val="0A0A0A"/>
                </a:solidFill>
                <a:highlight>
                  <a:srgbClr val="FFFFFF"/>
                </a:highlight>
                <a:latin typeface="Georgia"/>
                <a:ea typeface="Georgia"/>
                <a:cs typeface="Georgia"/>
                <a:sym typeface="Georgia"/>
              </a:rPr>
              <a:t>The goal is to construct an Agent which optimizes a policy to maximize the total reward received</a:t>
            </a:r>
            <a:endParaRPr sz="1200">
              <a:solidFill>
                <a:srgbClr val="0A0A0A"/>
              </a:solidFill>
              <a:highlight>
                <a:srgbClr val="FFFFFF"/>
              </a:highlight>
              <a:latin typeface="Georgia"/>
              <a:ea typeface="Georgia"/>
              <a:cs typeface="Georgia"/>
              <a:sym typeface="Georgia"/>
            </a:endParaRPr>
          </a:p>
        </p:txBody>
      </p:sp>
      <p:grpSp>
        <p:nvGrpSpPr>
          <p:cNvPr id="63" name="Google Shape;63;p14"/>
          <p:cNvGrpSpPr/>
          <p:nvPr/>
        </p:nvGrpSpPr>
        <p:grpSpPr>
          <a:xfrm>
            <a:off x="603850" y="2187275"/>
            <a:ext cx="4306952" cy="1542668"/>
            <a:chOff x="557225" y="2129250"/>
            <a:chExt cx="4306952" cy="1542668"/>
          </a:xfrm>
        </p:grpSpPr>
        <p:sp>
          <p:nvSpPr>
            <p:cNvPr id="64" name="Google Shape;64;p14"/>
            <p:cNvSpPr/>
            <p:nvPr/>
          </p:nvSpPr>
          <p:spPr>
            <a:xfrm>
              <a:off x="2101906" y="2129250"/>
              <a:ext cx="859200" cy="595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 </a:t>
              </a:r>
              <a:r>
                <a:rPr lang="en" sz="1000"/>
                <a:t>Agent</a:t>
              </a:r>
              <a:endParaRPr sz="1000"/>
            </a:p>
          </p:txBody>
        </p:sp>
        <p:sp>
          <p:nvSpPr>
            <p:cNvPr id="65" name="Google Shape;65;p14"/>
            <p:cNvSpPr/>
            <p:nvPr/>
          </p:nvSpPr>
          <p:spPr>
            <a:xfrm>
              <a:off x="1782418" y="3158918"/>
              <a:ext cx="1545900" cy="513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         Environment</a:t>
              </a:r>
              <a:endParaRPr sz="1000"/>
            </a:p>
          </p:txBody>
        </p:sp>
        <p:cxnSp>
          <p:nvCxnSpPr>
            <p:cNvPr id="66" name="Google Shape;66;p14"/>
            <p:cNvCxnSpPr>
              <a:stCxn id="65" idx="3"/>
              <a:endCxn id="64" idx="6"/>
            </p:cNvCxnSpPr>
            <p:nvPr/>
          </p:nvCxnSpPr>
          <p:spPr>
            <a:xfrm rot="10800000">
              <a:off x="2961118" y="2427218"/>
              <a:ext cx="367200" cy="988200"/>
            </a:xfrm>
            <a:prstGeom prst="curvedConnector3">
              <a:avLst>
                <a:gd fmla="val -144566" name="adj1"/>
              </a:avLst>
            </a:prstGeom>
            <a:noFill/>
            <a:ln cap="flat" cmpd="sng" w="9525">
              <a:solidFill>
                <a:schemeClr val="dk2"/>
              </a:solidFill>
              <a:prstDash val="solid"/>
              <a:round/>
              <a:headEnd len="med" w="med" type="none"/>
              <a:tailEnd len="med" w="med" type="none"/>
            </a:ln>
          </p:spPr>
        </p:cxnSp>
        <p:cxnSp>
          <p:nvCxnSpPr>
            <p:cNvPr id="67" name="Google Shape;67;p14"/>
            <p:cNvCxnSpPr>
              <a:stCxn id="64" idx="2"/>
              <a:endCxn id="65" idx="1"/>
            </p:cNvCxnSpPr>
            <p:nvPr/>
          </p:nvCxnSpPr>
          <p:spPr>
            <a:xfrm flipH="1">
              <a:off x="1782406" y="2427150"/>
              <a:ext cx="319500" cy="988200"/>
            </a:xfrm>
            <a:prstGeom prst="curvedConnector3">
              <a:avLst>
                <a:gd fmla="val 266302" name="adj1"/>
              </a:avLst>
            </a:prstGeom>
            <a:noFill/>
            <a:ln cap="flat" cmpd="sng" w="9525">
              <a:solidFill>
                <a:schemeClr val="dk2"/>
              </a:solidFill>
              <a:prstDash val="solid"/>
              <a:round/>
              <a:headEnd len="med" w="med" type="none"/>
              <a:tailEnd len="med" w="med" type="none"/>
            </a:ln>
          </p:spPr>
        </p:cxnSp>
        <p:sp>
          <p:nvSpPr>
            <p:cNvPr id="68" name="Google Shape;68;p14"/>
            <p:cNvSpPr txBox="1"/>
            <p:nvPr/>
          </p:nvSpPr>
          <p:spPr>
            <a:xfrm>
              <a:off x="3961477" y="2766608"/>
              <a:ext cx="902700" cy="23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Action</a:t>
              </a:r>
              <a:endParaRPr sz="900"/>
            </a:p>
          </p:txBody>
        </p:sp>
        <p:sp>
          <p:nvSpPr>
            <p:cNvPr id="69" name="Google Shape;69;p14"/>
            <p:cNvSpPr txBox="1"/>
            <p:nvPr/>
          </p:nvSpPr>
          <p:spPr>
            <a:xfrm>
              <a:off x="557225" y="2668653"/>
              <a:ext cx="902700" cy="23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State,</a:t>
              </a:r>
              <a:endParaRPr sz="900"/>
            </a:p>
            <a:p>
              <a:pPr indent="0" lvl="0" marL="0" rtl="0" algn="l">
                <a:spcBef>
                  <a:spcPts val="0"/>
                </a:spcBef>
                <a:spcAft>
                  <a:spcPts val="0"/>
                </a:spcAft>
                <a:buNone/>
              </a:pPr>
              <a:r>
                <a:rPr lang="en" sz="900"/>
                <a:t>Reward</a:t>
              </a:r>
              <a:endParaRPr sz="900"/>
            </a:p>
          </p:txBody>
        </p:sp>
      </p:grpSp>
      <p:sp>
        <p:nvSpPr>
          <p:cNvPr id="70" name="Google Shape;70;p14"/>
          <p:cNvSpPr/>
          <p:nvPr/>
        </p:nvSpPr>
        <p:spPr>
          <a:xfrm rot="-756697">
            <a:off x="1897569" y="2371975"/>
            <a:ext cx="292661" cy="213264"/>
          </a:xfrm>
          <a:prstGeom prst="rightArrow">
            <a:avLst>
              <a:gd fmla="val 42558"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4"/>
          <p:cNvSpPr/>
          <p:nvPr/>
        </p:nvSpPr>
        <p:spPr>
          <a:xfrm rot="9783495">
            <a:off x="3338049" y="3344741"/>
            <a:ext cx="251202" cy="219220"/>
          </a:xfrm>
          <a:prstGeom prst="rightArrow">
            <a:avLst>
              <a:gd fmla="val 37365"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4"/>
          <p:cNvSpPr txBox="1"/>
          <p:nvPr/>
        </p:nvSpPr>
        <p:spPr>
          <a:xfrm>
            <a:off x="4943325" y="2542550"/>
            <a:ext cx="3968700" cy="114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t>Benefits to this approach:</a:t>
            </a:r>
            <a:endParaRPr b="1" sz="1100"/>
          </a:p>
          <a:p>
            <a:pPr indent="-298450" lvl="0" marL="457200" rtl="0" algn="l">
              <a:spcBef>
                <a:spcPts val="0"/>
              </a:spcBef>
              <a:spcAft>
                <a:spcPts val="0"/>
              </a:spcAft>
              <a:buSzPts val="1100"/>
              <a:buChar char="-"/>
            </a:pPr>
            <a:r>
              <a:rPr lang="en" sz="1100"/>
              <a:t>Very generic</a:t>
            </a:r>
            <a:endParaRPr sz="1100"/>
          </a:p>
          <a:p>
            <a:pPr indent="-298450" lvl="0" marL="457200" rtl="0" algn="l">
              <a:spcBef>
                <a:spcPts val="0"/>
              </a:spcBef>
              <a:spcAft>
                <a:spcPts val="0"/>
              </a:spcAft>
              <a:buSzPts val="1100"/>
              <a:buChar char="-"/>
            </a:pPr>
            <a:r>
              <a:rPr lang="en" sz="1100"/>
              <a:t>We don’t need to know much about the environment</a:t>
            </a:r>
            <a:endParaRPr sz="1100"/>
          </a:p>
          <a:p>
            <a:pPr indent="-298450" lvl="0" marL="457200" rtl="0" algn="l">
              <a:spcBef>
                <a:spcPts val="0"/>
              </a:spcBef>
              <a:spcAft>
                <a:spcPts val="0"/>
              </a:spcAft>
              <a:buSzPts val="1100"/>
              <a:buChar char="-"/>
            </a:pPr>
            <a:r>
              <a:rPr lang="en" sz="1100"/>
              <a:t>We don’t need to know any policy</a:t>
            </a:r>
            <a:endParaRPr sz="1100"/>
          </a:p>
          <a:p>
            <a:pPr indent="0" lvl="0" marL="457200" rtl="0" algn="l">
              <a:spcBef>
                <a:spcPts val="0"/>
              </a:spcBef>
              <a:spcAft>
                <a:spcPts val="0"/>
              </a:spcAft>
              <a:buNone/>
            </a:pPr>
            <a:r>
              <a:t/>
            </a:r>
            <a:endParaRPr sz="1100"/>
          </a:p>
          <a:p>
            <a:pPr indent="0" lvl="0" marL="457200" rtl="0" algn="l">
              <a:spcBef>
                <a:spcPts val="0"/>
              </a:spcBef>
              <a:spcAft>
                <a:spcPts val="0"/>
              </a:spcAft>
              <a:buNone/>
            </a:pPr>
            <a:r>
              <a:t/>
            </a:r>
            <a:endParaRPr sz="1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pic>
        <p:nvPicPr>
          <p:cNvPr id="77" name="Google Shape;77;p15"/>
          <p:cNvPicPr preferRelativeResize="0"/>
          <p:nvPr/>
        </p:nvPicPr>
        <p:blipFill>
          <a:blip r:embed="rId3">
            <a:alphaModFix/>
          </a:blip>
          <a:stretch>
            <a:fillRect/>
          </a:stretch>
        </p:blipFill>
        <p:spPr>
          <a:xfrm>
            <a:off x="6283867" y="3438125"/>
            <a:ext cx="2235859" cy="1457450"/>
          </a:xfrm>
          <a:prstGeom prst="rect">
            <a:avLst/>
          </a:prstGeom>
          <a:noFill/>
          <a:ln>
            <a:noFill/>
          </a:ln>
        </p:spPr>
      </p:pic>
      <p:sp>
        <p:nvSpPr>
          <p:cNvPr id="78" name="Google Shape;78;p15"/>
          <p:cNvSpPr txBox="1"/>
          <p:nvPr>
            <p:ph type="title"/>
          </p:nvPr>
        </p:nvSpPr>
        <p:spPr>
          <a:xfrm>
            <a:off x="305250" y="443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Q-Learning Algorithm</a:t>
            </a:r>
            <a:endParaRPr/>
          </a:p>
        </p:txBody>
      </p:sp>
      <p:sp>
        <p:nvSpPr>
          <p:cNvPr id="79" name="Google Shape;79;p15"/>
          <p:cNvSpPr txBox="1"/>
          <p:nvPr/>
        </p:nvSpPr>
        <p:spPr>
          <a:xfrm>
            <a:off x="336825" y="2668175"/>
            <a:ext cx="5906100" cy="2285400"/>
          </a:xfrm>
          <a:prstGeom prst="rect">
            <a:avLst/>
          </a:prstGeom>
          <a:noFill/>
          <a:ln>
            <a:noFill/>
          </a:ln>
        </p:spPr>
        <p:txBody>
          <a:bodyPr anchorCtr="0" anchor="ctr" bIns="91425" lIns="91425" spcFirstLastPara="1" rIns="91425" wrap="square" tIns="91425">
            <a:noAutofit/>
          </a:bodyPr>
          <a:lstStyle/>
          <a:p>
            <a:pPr indent="0" lvl="0" marL="457200" rtl="0" algn="l">
              <a:lnSpc>
                <a:spcPct val="115000"/>
              </a:lnSpc>
              <a:spcBef>
                <a:spcPts val="1400"/>
              </a:spcBef>
              <a:spcAft>
                <a:spcPts val="0"/>
              </a:spcAft>
              <a:buNone/>
            </a:pPr>
            <a:r>
              <a:t/>
            </a:r>
            <a:endParaRPr sz="900"/>
          </a:p>
          <a:p>
            <a:pPr indent="0" lvl="0" marL="457200" rtl="0" algn="l">
              <a:lnSpc>
                <a:spcPct val="115000"/>
              </a:lnSpc>
              <a:spcBef>
                <a:spcPts val="1400"/>
              </a:spcBef>
              <a:spcAft>
                <a:spcPts val="0"/>
              </a:spcAft>
              <a:buNone/>
            </a:pPr>
            <a:r>
              <a:t/>
            </a:r>
            <a:endParaRPr sz="900"/>
          </a:p>
          <a:p>
            <a:pPr indent="-285750" lvl="0" marL="457200" rtl="0" algn="l">
              <a:lnSpc>
                <a:spcPct val="115000"/>
              </a:lnSpc>
              <a:spcBef>
                <a:spcPts val="1400"/>
              </a:spcBef>
              <a:spcAft>
                <a:spcPts val="0"/>
              </a:spcAft>
              <a:buSzPts val="900"/>
              <a:buAutoNum type="arabicPeriod"/>
            </a:pPr>
            <a:r>
              <a:rPr lang="en" sz="900"/>
              <a:t>Observe the current state, </a:t>
            </a:r>
            <a:r>
              <a:rPr b="1" lang="en" sz="900"/>
              <a:t>s</a:t>
            </a:r>
            <a:r>
              <a:rPr lang="en" sz="900"/>
              <a:t>.</a:t>
            </a:r>
            <a:endParaRPr sz="900"/>
          </a:p>
          <a:p>
            <a:pPr indent="-285750" lvl="0" marL="457200" rtl="0" algn="l">
              <a:lnSpc>
                <a:spcPct val="115000"/>
              </a:lnSpc>
              <a:spcBef>
                <a:spcPts val="0"/>
              </a:spcBef>
              <a:spcAft>
                <a:spcPts val="0"/>
              </a:spcAft>
              <a:buSzPts val="900"/>
              <a:buAutoNum type="arabicPeriod"/>
            </a:pPr>
            <a:r>
              <a:rPr lang="en" sz="900"/>
              <a:t>Choose an action, </a:t>
            </a:r>
            <a:r>
              <a:rPr b="1" lang="en" sz="900"/>
              <a:t>a</a:t>
            </a:r>
            <a:r>
              <a:rPr lang="en" sz="900"/>
              <a:t>, for that state based on one of the action selection policies (or randomly)</a:t>
            </a:r>
            <a:endParaRPr sz="900"/>
          </a:p>
          <a:p>
            <a:pPr indent="-285750" lvl="0" marL="457200" rtl="0" algn="l">
              <a:lnSpc>
                <a:spcPct val="115000"/>
              </a:lnSpc>
              <a:spcBef>
                <a:spcPts val="0"/>
              </a:spcBef>
              <a:spcAft>
                <a:spcPts val="0"/>
              </a:spcAft>
              <a:buSzPts val="900"/>
              <a:buAutoNum type="arabicPeriod"/>
            </a:pPr>
            <a:r>
              <a:rPr lang="en" sz="900"/>
              <a:t>Take the action, and observe the reward, </a:t>
            </a:r>
            <a:r>
              <a:rPr b="1" lang="en" sz="900"/>
              <a:t>r</a:t>
            </a:r>
            <a:r>
              <a:rPr lang="en" sz="900"/>
              <a:t>, as well as the new state, </a:t>
            </a:r>
            <a:r>
              <a:rPr b="1" lang="en" sz="900"/>
              <a:t>s'</a:t>
            </a:r>
            <a:r>
              <a:rPr lang="en" sz="900"/>
              <a:t>.</a:t>
            </a:r>
            <a:endParaRPr sz="900"/>
          </a:p>
          <a:p>
            <a:pPr indent="-285750" lvl="0" marL="457200" rtl="0" algn="l">
              <a:lnSpc>
                <a:spcPct val="115000"/>
              </a:lnSpc>
              <a:spcBef>
                <a:spcPts val="0"/>
              </a:spcBef>
              <a:spcAft>
                <a:spcPts val="0"/>
              </a:spcAft>
              <a:buSzPts val="900"/>
              <a:buAutoNum type="arabicPeriod"/>
            </a:pPr>
            <a:r>
              <a:rPr lang="en" sz="900"/>
              <a:t>Update the Q-value for the state using the observed reward and the maximum reward possible for the next state. </a:t>
            </a:r>
            <a:endParaRPr sz="900"/>
          </a:p>
          <a:p>
            <a:pPr indent="-285750" lvl="0" marL="457200" rtl="0" algn="l">
              <a:lnSpc>
                <a:spcPct val="115000"/>
              </a:lnSpc>
              <a:spcBef>
                <a:spcPts val="0"/>
              </a:spcBef>
              <a:spcAft>
                <a:spcPts val="0"/>
              </a:spcAft>
              <a:buSzPts val="900"/>
              <a:buAutoNum type="arabicPeriod"/>
            </a:pPr>
            <a:r>
              <a:rPr lang="en" sz="900"/>
              <a:t>Set the state to the new state, and repeat the process until a terminal state is reached.</a:t>
            </a:r>
            <a:endParaRPr sz="900"/>
          </a:p>
        </p:txBody>
      </p:sp>
      <p:sp>
        <p:nvSpPr>
          <p:cNvPr id="80" name="Google Shape;80;p15"/>
          <p:cNvSpPr txBox="1"/>
          <p:nvPr/>
        </p:nvSpPr>
        <p:spPr>
          <a:xfrm>
            <a:off x="216850" y="1076225"/>
            <a:ext cx="7923900" cy="1980900"/>
          </a:xfrm>
          <a:prstGeom prst="rect">
            <a:avLst/>
          </a:prstGeom>
          <a:noFill/>
          <a:ln>
            <a:noFill/>
          </a:ln>
        </p:spPr>
        <p:txBody>
          <a:bodyPr anchorCtr="0" anchor="t" bIns="91425" lIns="91425" spcFirstLastPara="1" rIns="91425" wrap="square" tIns="91425">
            <a:noAutofit/>
          </a:bodyPr>
          <a:lstStyle/>
          <a:p>
            <a:pPr indent="-298450" lvl="0" marL="457200" rtl="0" algn="l">
              <a:lnSpc>
                <a:spcPct val="150000"/>
              </a:lnSpc>
              <a:spcBef>
                <a:spcPts val="0"/>
              </a:spcBef>
              <a:spcAft>
                <a:spcPts val="0"/>
              </a:spcAft>
              <a:buSzPts val="1100"/>
              <a:buChar char="-"/>
            </a:pPr>
            <a:r>
              <a:rPr lang="en" sz="1100"/>
              <a:t>Introduced by </a:t>
            </a:r>
            <a:r>
              <a:rPr lang="en" sz="1100">
                <a:solidFill>
                  <a:srgbClr val="222222"/>
                </a:solidFill>
              </a:rPr>
              <a:t>Watkins, C.J.C.H. (1989), </a:t>
            </a:r>
            <a:r>
              <a:rPr i="1" lang="en" sz="1100">
                <a:solidFill>
                  <a:srgbClr val="222222"/>
                </a:solidFill>
              </a:rPr>
              <a:t>Learning from Delayed Rewards</a:t>
            </a:r>
            <a:endParaRPr sz="1100"/>
          </a:p>
          <a:p>
            <a:pPr indent="-298450" lvl="0" marL="457200" rtl="0" algn="l">
              <a:lnSpc>
                <a:spcPct val="150000"/>
              </a:lnSpc>
              <a:spcBef>
                <a:spcPts val="0"/>
              </a:spcBef>
              <a:spcAft>
                <a:spcPts val="0"/>
              </a:spcAft>
              <a:buSzPts val="1100"/>
              <a:buChar char="-"/>
            </a:pPr>
            <a:r>
              <a:rPr lang="en" sz="1100"/>
              <a:t>The goal of the agent is to maximize its total reward, not just instant rewards</a:t>
            </a:r>
            <a:endParaRPr sz="1100"/>
          </a:p>
          <a:p>
            <a:pPr indent="-298450" lvl="0" marL="457200" rtl="0" algn="l">
              <a:lnSpc>
                <a:spcPct val="150000"/>
              </a:lnSpc>
              <a:spcBef>
                <a:spcPts val="0"/>
              </a:spcBef>
              <a:spcAft>
                <a:spcPts val="0"/>
              </a:spcAft>
              <a:buSzPts val="1100"/>
              <a:buChar char="-"/>
            </a:pPr>
            <a:r>
              <a:rPr lang="en" sz="1100"/>
              <a:t>It does this by considering the expected maximum reward attainable from future states, in addition to the current state</a:t>
            </a:r>
            <a:endParaRPr sz="1100"/>
          </a:p>
          <a:p>
            <a:pPr indent="-298450" lvl="0" marL="457200" rtl="0" algn="l">
              <a:lnSpc>
                <a:spcPct val="150000"/>
              </a:lnSpc>
              <a:spcBef>
                <a:spcPts val="0"/>
              </a:spcBef>
              <a:spcAft>
                <a:spcPts val="0"/>
              </a:spcAft>
              <a:buSzPts val="1100"/>
              <a:buChar char="-"/>
            </a:pPr>
            <a:r>
              <a:rPr lang="en" sz="1100"/>
              <a:t>But how do we know what to expect? We need a </a:t>
            </a:r>
            <a:r>
              <a:rPr b="1" lang="en" sz="1100"/>
              <a:t>Q</a:t>
            </a:r>
            <a:r>
              <a:rPr lang="en" sz="1100"/>
              <a:t> (Quality) </a:t>
            </a:r>
            <a:r>
              <a:rPr b="1" lang="en" sz="1100"/>
              <a:t>function</a:t>
            </a:r>
            <a:endParaRPr sz="1100"/>
          </a:p>
          <a:p>
            <a:pPr indent="-292100" lvl="1" marL="914400" rtl="0" algn="l">
              <a:lnSpc>
                <a:spcPct val="150000"/>
              </a:lnSpc>
              <a:spcBef>
                <a:spcPts val="0"/>
              </a:spcBef>
              <a:spcAft>
                <a:spcPts val="0"/>
              </a:spcAft>
              <a:buSzPts val="1000"/>
              <a:buChar char="-"/>
            </a:pPr>
            <a:r>
              <a:rPr lang="en" sz="1000"/>
              <a:t>One way is to build a </a:t>
            </a:r>
            <a:r>
              <a:rPr b="1" lang="en" sz="1000"/>
              <a:t>Q-Table</a:t>
            </a:r>
            <a:r>
              <a:rPr lang="en" sz="1000"/>
              <a:t>, first initialized randomly (or to 0) and update as the agent probes the environment </a:t>
            </a:r>
            <a:endParaRPr sz="1000"/>
          </a:p>
          <a:p>
            <a:pPr indent="-292100" lvl="1" marL="914400" rtl="0" algn="l">
              <a:lnSpc>
                <a:spcPct val="150000"/>
              </a:lnSpc>
              <a:spcBef>
                <a:spcPts val="0"/>
              </a:spcBef>
              <a:spcAft>
                <a:spcPts val="0"/>
              </a:spcAft>
              <a:buSzPts val="1000"/>
              <a:buChar char="-"/>
            </a:pPr>
            <a:r>
              <a:rPr lang="en" sz="1000"/>
              <a:t>Stores </a:t>
            </a:r>
            <a:r>
              <a:rPr b="1" lang="en" sz="1000"/>
              <a:t>rewards </a:t>
            </a:r>
            <a:r>
              <a:rPr lang="en" sz="1000"/>
              <a:t>for discovered </a:t>
            </a:r>
            <a:r>
              <a:rPr b="1" lang="en" sz="1000"/>
              <a:t>state </a:t>
            </a:r>
            <a:r>
              <a:rPr lang="en" sz="1000"/>
              <a:t>and </a:t>
            </a:r>
            <a:r>
              <a:rPr b="1" lang="en" sz="1000"/>
              <a:t>action </a:t>
            </a:r>
            <a:r>
              <a:rPr lang="en" sz="1000"/>
              <a:t>pairs, we can use to discover the action with the highest reward</a:t>
            </a:r>
            <a:endParaRPr sz="1000"/>
          </a:p>
          <a:p>
            <a:pPr indent="-298450" lvl="0" marL="457200" rtl="0" algn="l">
              <a:lnSpc>
                <a:spcPct val="150000"/>
              </a:lnSpc>
              <a:spcBef>
                <a:spcPts val="0"/>
              </a:spcBef>
              <a:spcAft>
                <a:spcPts val="0"/>
              </a:spcAft>
              <a:buClr>
                <a:schemeClr val="dk1"/>
              </a:buClr>
              <a:buSzPts val="1100"/>
              <a:buChar char="-"/>
            </a:pPr>
            <a:r>
              <a:rPr lang="en" sz="1100">
                <a:solidFill>
                  <a:schemeClr val="dk1"/>
                </a:solidFill>
              </a:rPr>
              <a:t>The table is updated according to a specific rule, discussed soon</a:t>
            </a:r>
            <a:endParaRPr sz="1100"/>
          </a:p>
        </p:txBody>
      </p:sp>
      <p:sp>
        <p:nvSpPr>
          <p:cNvPr id="81" name="Google Shape;81;p15"/>
          <p:cNvSpPr txBox="1"/>
          <p:nvPr/>
        </p:nvSpPr>
        <p:spPr>
          <a:xfrm>
            <a:off x="6407225" y="3319750"/>
            <a:ext cx="1695900" cy="43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State</a:t>
            </a:r>
            <a:endParaRPr b="1" sz="1000"/>
          </a:p>
        </p:txBody>
      </p:sp>
      <p:sp>
        <p:nvSpPr>
          <p:cNvPr id="82" name="Google Shape;82;p15"/>
          <p:cNvSpPr txBox="1"/>
          <p:nvPr/>
        </p:nvSpPr>
        <p:spPr>
          <a:xfrm>
            <a:off x="7371900" y="3069625"/>
            <a:ext cx="1695900" cy="43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Action</a:t>
            </a:r>
            <a:endParaRPr b="1" sz="1000"/>
          </a:p>
        </p:txBody>
      </p:sp>
      <p:sp>
        <p:nvSpPr>
          <p:cNvPr id="83" name="Google Shape;83;p15"/>
          <p:cNvSpPr txBox="1"/>
          <p:nvPr/>
        </p:nvSpPr>
        <p:spPr>
          <a:xfrm>
            <a:off x="381450" y="3084725"/>
            <a:ext cx="1695900" cy="43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Pseudocode:</a:t>
            </a:r>
            <a:endParaRPr b="1" sz="1000"/>
          </a:p>
        </p:txBody>
      </p:sp>
      <p:sp>
        <p:nvSpPr>
          <p:cNvPr id="84" name="Google Shape;84;p15"/>
          <p:cNvSpPr txBox="1"/>
          <p:nvPr/>
        </p:nvSpPr>
        <p:spPr>
          <a:xfrm>
            <a:off x="6792450" y="2886150"/>
            <a:ext cx="1927800" cy="43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An early iteration of a Q-Table:</a:t>
            </a:r>
            <a:endParaRPr sz="1000"/>
          </a:p>
        </p:txBody>
      </p:sp>
      <p:sp>
        <p:nvSpPr>
          <p:cNvPr id="85" name="Google Shape;85;p15"/>
          <p:cNvSpPr txBox="1"/>
          <p:nvPr/>
        </p:nvSpPr>
        <p:spPr>
          <a:xfrm>
            <a:off x="-83675" y="3209525"/>
            <a:ext cx="4616700" cy="572700"/>
          </a:xfrm>
          <a:prstGeom prst="rect">
            <a:avLst/>
          </a:prstGeom>
          <a:noFill/>
          <a:ln>
            <a:noFill/>
          </a:ln>
        </p:spPr>
        <p:txBody>
          <a:bodyPr anchorCtr="0" anchor="ctr" bIns="91425" lIns="91425" spcFirstLastPara="1" rIns="91425" wrap="square" tIns="91425">
            <a:noAutofit/>
          </a:bodyPr>
          <a:lstStyle/>
          <a:p>
            <a:pPr indent="0" lvl="0" marL="457200" rtl="0" algn="l">
              <a:lnSpc>
                <a:spcPct val="115000"/>
              </a:lnSpc>
              <a:spcBef>
                <a:spcPts val="1400"/>
              </a:spcBef>
              <a:spcAft>
                <a:spcPts val="1400"/>
              </a:spcAft>
              <a:buNone/>
            </a:pPr>
            <a:r>
              <a:rPr lang="en" sz="900">
                <a:solidFill>
                  <a:schemeClr val="dk1"/>
                </a:solidFill>
              </a:rPr>
              <a:t>Initialize the Q-values table, </a:t>
            </a:r>
            <a:r>
              <a:rPr b="1" lang="en" sz="900">
                <a:solidFill>
                  <a:schemeClr val="dk1"/>
                </a:solidFill>
              </a:rPr>
              <a:t>Q(s, a)</a:t>
            </a:r>
            <a:r>
              <a:rPr lang="en" sz="900">
                <a:solidFill>
                  <a:schemeClr val="dk1"/>
                </a:solidFill>
              </a:rPr>
              <a:t>. For each episode (epoch):</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6"/>
          <p:cNvSpPr txBox="1"/>
          <p:nvPr>
            <p:ph type="title"/>
          </p:nvPr>
        </p:nvSpPr>
        <p:spPr>
          <a:xfrm>
            <a:off x="311700" y="4503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Q-Learning Algorithm</a:t>
            </a:r>
            <a:endParaRPr/>
          </a:p>
        </p:txBody>
      </p:sp>
      <p:sp>
        <p:nvSpPr>
          <p:cNvPr id="91" name="Google Shape;91;p16"/>
          <p:cNvSpPr txBox="1"/>
          <p:nvPr>
            <p:ph idx="1" type="body"/>
          </p:nvPr>
        </p:nvSpPr>
        <p:spPr>
          <a:xfrm>
            <a:off x="-135825" y="2623650"/>
            <a:ext cx="8688300" cy="2506500"/>
          </a:xfrm>
          <a:prstGeom prst="rect">
            <a:avLst/>
          </a:prstGeom>
        </p:spPr>
        <p:txBody>
          <a:bodyPr anchorCtr="0" anchor="t" bIns="91425" lIns="91425" spcFirstLastPara="1" rIns="91425" wrap="square" tIns="91425">
            <a:noAutofit/>
          </a:bodyPr>
          <a:lstStyle/>
          <a:p>
            <a:pPr indent="-292100" lvl="0" marL="457200" rtl="0" algn="l">
              <a:lnSpc>
                <a:spcPct val="150000"/>
              </a:lnSpc>
              <a:spcBef>
                <a:spcPts val="0"/>
              </a:spcBef>
              <a:spcAft>
                <a:spcPts val="0"/>
              </a:spcAft>
              <a:buClr>
                <a:srgbClr val="333333"/>
              </a:buClr>
              <a:buSzPts val="1000"/>
              <a:buFont typeface="Roboto"/>
              <a:buChar char="-"/>
            </a:pPr>
            <a:r>
              <a:rPr b="1" lang="en" sz="1000">
                <a:solidFill>
                  <a:srgbClr val="333333"/>
                </a:solidFill>
                <a:latin typeface="Roboto"/>
                <a:ea typeface="Roboto"/>
                <a:cs typeface="Roboto"/>
                <a:sym typeface="Roboto"/>
              </a:rPr>
              <a:t>α </a:t>
            </a:r>
            <a:r>
              <a:rPr lang="en" sz="1000">
                <a:solidFill>
                  <a:srgbClr val="333333"/>
                </a:solidFill>
                <a:latin typeface="Roboto"/>
                <a:ea typeface="Roboto"/>
                <a:cs typeface="Roboto"/>
                <a:sym typeface="Roboto"/>
              </a:rPr>
              <a:t> is the </a:t>
            </a:r>
            <a:r>
              <a:rPr b="1" lang="en" sz="1000">
                <a:solidFill>
                  <a:srgbClr val="333333"/>
                </a:solidFill>
                <a:latin typeface="Roboto"/>
                <a:ea typeface="Roboto"/>
                <a:cs typeface="Roboto"/>
                <a:sym typeface="Roboto"/>
              </a:rPr>
              <a:t>learning rate</a:t>
            </a:r>
            <a:r>
              <a:rPr lang="en" sz="1000">
                <a:solidFill>
                  <a:srgbClr val="333333"/>
                </a:solidFill>
                <a:latin typeface="Roboto"/>
                <a:ea typeface="Roboto"/>
                <a:cs typeface="Roboto"/>
                <a:sym typeface="Roboto"/>
              </a:rPr>
              <a:t> (0 &lt; α ≤1) - α is the extent to which our Q-values are being updated in every iteration.</a:t>
            </a:r>
            <a:endParaRPr sz="1000">
              <a:solidFill>
                <a:srgbClr val="333333"/>
              </a:solidFill>
              <a:latin typeface="Roboto"/>
              <a:ea typeface="Roboto"/>
              <a:cs typeface="Roboto"/>
              <a:sym typeface="Roboto"/>
            </a:endParaRPr>
          </a:p>
          <a:p>
            <a:pPr indent="-292100" lvl="0" marL="457200" rtl="0" algn="l">
              <a:lnSpc>
                <a:spcPct val="150000"/>
              </a:lnSpc>
              <a:spcBef>
                <a:spcPts val="0"/>
              </a:spcBef>
              <a:spcAft>
                <a:spcPts val="0"/>
              </a:spcAft>
              <a:buClr>
                <a:srgbClr val="333333"/>
              </a:buClr>
              <a:buSzPts val="1000"/>
              <a:buFont typeface="Roboto"/>
              <a:buChar char="-"/>
            </a:pPr>
            <a:r>
              <a:rPr b="1" lang="en" sz="1000">
                <a:solidFill>
                  <a:srgbClr val="333333"/>
                </a:solidFill>
                <a:latin typeface="Roboto"/>
                <a:ea typeface="Roboto"/>
                <a:cs typeface="Roboto"/>
                <a:sym typeface="Roboto"/>
              </a:rPr>
              <a:t>γ</a:t>
            </a:r>
            <a:r>
              <a:rPr lang="en" sz="1000">
                <a:solidFill>
                  <a:srgbClr val="333333"/>
                </a:solidFill>
                <a:latin typeface="Roboto"/>
                <a:ea typeface="Roboto"/>
                <a:cs typeface="Roboto"/>
                <a:sym typeface="Roboto"/>
              </a:rPr>
              <a:t> is the </a:t>
            </a:r>
            <a:r>
              <a:rPr b="1" lang="en" sz="1000">
                <a:solidFill>
                  <a:srgbClr val="333333"/>
                </a:solidFill>
                <a:latin typeface="Roboto"/>
                <a:ea typeface="Roboto"/>
                <a:cs typeface="Roboto"/>
                <a:sym typeface="Roboto"/>
              </a:rPr>
              <a:t>discount factor </a:t>
            </a:r>
            <a:r>
              <a:rPr lang="en" sz="1000">
                <a:solidFill>
                  <a:srgbClr val="333333"/>
                </a:solidFill>
                <a:latin typeface="Roboto"/>
                <a:ea typeface="Roboto"/>
                <a:cs typeface="Roboto"/>
                <a:sym typeface="Roboto"/>
              </a:rPr>
              <a:t>(0 ≤ γ ≤ 1) - how much importance do we want to give to future rewards? A high value captures the long-term effective award, whereas a discount factor of </a:t>
            </a:r>
            <a:r>
              <a:rPr b="1" lang="en" sz="1000">
                <a:solidFill>
                  <a:srgbClr val="333333"/>
                </a:solidFill>
                <a:latin typeface="Roboto"/>
                <a:ea typeface="Roboto"/>
                <a:cs typeface="Roboto"/>
                <a:sym typeface="Roboto"/>
              </a:rPr>
              <a:t>0</a:t>
            </a:r>
            <a:r>
              <a:rPr lang="en" sz="1000">
                <a:solidFill>
                  <a:srgbClr val="333333"/>
                </a:solidFill>
                <a:latin typeface="Roboto"/>
                <a:ea typeface="Roboto"/>
                <a:cs typeface="Roboto"/>
                <a:sym typeface="Roboto"/>
              </a:rPr>
              <a:t> makes our agent consider only immediate reward (greedy)</a:t>
            </a:r>
            <a:endParaRPr sz="1000">
              <a:solidFill>
                <a:srgbClr val="333333"/>
              </a:solidFill>
              <a:latin typeface="Roboto"/>
              <a:ea typeface="Roboto"/>
              <a:cs typeface="Roboto"/>
              <a:sym typeface="Roboto"/>
            </a:endParaRPr>
          </a:p>
          <a:p>
            <a:pPr indent="-292100" lvl="0" marL="457200" rtl="0" algn="l">
              <a:lnSpc>
                <a:spcPct val="150000"/>
              </a:lnSpc>
              <a:spcBef>
                <a:spcPts val="0"/>
              </a:spcBef>
              <a:spcAft>
                <a:spcPts val="0"/>
              </a:spcAft>
              <a:buClr>
                <a:srgbClr val="333333"/>
              </a:buClr>
              <a:buSzPts val="1000"/>
              <a:buFont typeface="Roboto"/>
              <a:buChar char="-"/>
            </a:pPr>
            <a:r>
              <a:rPr b="1" lang="en" sz="1000">
                <a:solidFill>
                  <a:srgbClr val="333333"/>
                </a:solidFill>
                <a:latin typeface="Roboto"/>
                <a:ea typeface="Roboto"/>
                <a:cs typeface="Roboto"/>
                <a:sym typeface="Roboto"/>
              </a:rPr>
              <a:t>t </a:t>
            </a:r>
            <a:r>
              <a:rPr lang="en" sz="1000">
                <a:solidFill>
                  <a:srgbClr val="333333"/>
                </a:solidFill>
                <a:latin typeface="Roboto"/>
                <a:ea typeface="Roboto"/>
                <a:cs typeface="Roboto"/>
                <a:sym typeface="Roboto"/>
              </a:rPr>
              <a:t>is the discrete time step</a:t>
            </a:r>
            <a:endParaRPr sz="1000">
              <a:solidFill>
                <a:srgbClr val="333333"/>
              </a:solidFill>
              <a:latin typeface="Roboto"/>
              <a:ea typeface="Roboto"/>
              <a:cs typeface="Roboto"/>
              <a:sym typeface="Roboto"/>
            </a:endParaRPr>
          </a:p>
          <a:p>
            <a:pPr indent="-292100" lvl="0" marL="457200" rtl="0" algn="l">
              <a:lnSpc>
                <a:spcPct val="150000"/>
              </a:lnSpc>
              <a:spcBef>
                <a:spcPts val="0"/>
              </a:spcBef>
              <a:spcAft>
                <a:spcPts val="0"/>
              </a:spcAft>
              <a:buClr>
                <a:srgbClr val="333333"/>
              </a:buClr>
              <a:buSzPts val="1000"/>
              <a:buFont typeface="Roboto"/>
              <a:buChar char="-"/>
            </a:pPr>
            <a:r>
              <a:rPr b="1" lang="en" sz="1000">
                <a:solidFill>
                  <a:srgbClr val="333333"/>
                </a:solidFill>
                <a:latin typeface="Roboto"/>
                <a:ea typeface="Roboto"/>
                <a:cs typeface="Roboto"/>
                <a:sym typeface="Roboto"/>
              </a:rPr>
              <a:t>r</a:t>
            </a:r>
            <a:r>
              <a:rPr b="1" baseline="-25000" lang="en" sz="1000">
                <a:solidFill>
                  <a:srgbClr val="333333"/>
                </a:solidFill>
                <a:latin typeface="Roboto"/>
                <a:ea typeface="Roboto"/>
                <a:cs typeface="Roboto"/>
                <a:sym typeface="Roboto"/>
              </a:rPr>
              <a:t>t</a:t>
            </a:r>
            <a:r>
              <a:rPr b="1" lang="en" sz="1000">
                <a:solidFill>
                  <a:srgbClr val="333333"/>
                </a:solidFill>
                <a:latin typeface="Roboto"/>
                <a:ea typeface="Roboto"/>
                <a:cs typeface="Roboto"/>
                <a:sym typeface="Roboto"/>
              </a:rPr>
              <a:t> </a:t>
            </a:r>
            <a:r>
              <a:rPr lang="en" sz="1000">
                <a:solidFill>
                  <a:srgbClr val="333333"/>
                </a:solidFill>
                <a:latin typeface="Roboto"/>
                <a:ea typeface="Roboto"/>
                <a:cs typeface="Roboto"/>
                <a:sym typeface="Roboto"/>
              </a:rPr>
              <a:t>is the reward returned for the action </a:t>
            </a:r>
            <a:r>
              <a:rPr b="1" lang="en" sz="1000">
                <a:solidFill>
                  <a:srgbClr val="333333"/>
                </a:solidFill>
                <a:latin typeface="Roboto"/>
                <a:ea typeface="Roboto"/>
                <a:cs typeface="Roboto"/>
                <a:sym typeface="Roboto"/>
              </a:rPr>
              <a:t>a</a:t>
            </a:r>
            <a:r>
              <a:rPr b="1" baseline="-25000" lang="en" sz="1000">
                <a:solidFill>
                  <a:srgbClr val="333333"/>
                </a:solidFill>
                <a:latin typeface="Roboto"/>
                <a:ea typeface="Roboto"/>
                <a:cs typeface="Roboto"/>
                <a:sym typeface="Roboto"/>
              </a:rPr>
              <a:t>t</a:t>
            </a:r>
            <a:r>
              <a:rPr lang="en" sz="1000">
                <a:solidFill>
                  <a:srgbClr val="333333"/>
                </a:solidFill>
                <a:latin typeface="Roboto"/>
                <a:ea typeface="Roboto"/>
                <a:cs typeface="Roboto"/>
                <a:sym typeface="Roboto"/>
              </a:rPr>
              <a:t> performed at state </a:t>
            </a:r>
            <a:r>
              <a:rPr b="1" lang="en" sz="1000">
                <a:solidFill>
                  <a:srgbClr val="333333"/>
                </a:solidFill>
                <a:latin typeface="Roboto"/>
                <a:ea typeface="Roboto"/>
                <a:cs typeface="Roboto"/>
                <a:sym typeface="Roboto"/>
              </a:rPr>
              <a:t>s</a:t>
            </a:r>
            <a:r>
              <a:rPr b="1" baseline="-25000" lang="en" sz="1000">
                <a:solidFill>
                  <a:srgbClr val="333333"/>
                </a:solidFill>
                <a:latin typeface="Roboto"/>
                <a:ea typeface="Roboto"/>
                <a:cs typeface="Roboto"/>
                <a:sym typeface="Roboto"/>
              </a:rPr>
              <a:t>t</a:t>
            </a:r>
            <a:r>
              <a:rPr lang="en" sz="1000">
                <a:solidFill>
                  <a:srgbClr val="333333"/>
                </a:solidFill>
                <a:latin typeface="Roboto"/>
                <a:ea typeface="Roboto"/>
                <a:cs typeface="Roboto"/>
                <a:sym typeface="Roboto"/>
              </a:rPr>
              <a:t> which moves us into state </a:t>
            </a:r>
            <a:r>
              <a:rPr b="1" lang="en" sz="1000">
                <a:solidFill>
                  <a:srgbClr val="333333"/>
                </a:solidFill>
                <a:latin typeface="Roboto"/>
                <a:ea typeface="Roboto"/>
                <a:cs typeface="Roboto"/>
                <a:sym typeface="Roboto"/>
              </a:rPr>
              <a:t>s</a:t>
            </a:r>
            <a:r>
              <a:rPr b="1" baseline="-25000" lang="en" sz="1000">
                <a:solidFill>
                  <a:srgbClr val="333333"/>
                </a:solidFill>
                <a:latin typeface="Roboto"/>
                <a:ea typeface="Roboto"/>
                <a:cs typeface="Roboto"/>
                <a:sym typeface="Roboto"/>
              </a:rPr>
              <a:t>t+1</a:t>
            </a:r>
            <a:endParaRPr b="1" baseline="-25000" sz="1000">
              <a:solidFill>
                <a:srgbClr val="333333"/>
              </a:solidFill>
              <a:latin typeface="Roboto"/>
              <a:ea typeface="Roboto"/>
              <a:cs typeface="Roboto"/>
              <a:sym typeface="Roboto"/>
            </a:endParaRPr>
          </a:p>
          <a:p>
            <a:pPr indent="-292100" lvl="0" marL="457200" rtl="0" algn="l">
              <a:lnSpc>
                <a:spcPct val="150000"/>
              </a:lnSpc>
              <a:spcBef>
                <a:spcPts val="0"/>
              </a:spcBef>
              <a:spcAft>
                <a:spcPts val="0"/>
              </a:spcAft>
              <a:buClr>
                <a:srgbClr val="333333"/>
              </a:buClr>
              <a:buSzPts val="1000"/>
              <a:buFont typeface="Roboto"/>
              <a:buChar char="-"/>
            </a:pPr>
            <a:r>
              <a:rPr b="1" lang="en" sz="1000">
                <a:solidFill>
                  <a:srgbClr val="333333"/>
                </a:solidFill>
                <a:latin typeface="Roboto"/>
                <a:ea typeface="Roboto"/>
                <a:cs typeface="Roboto"/>
                <a:sym typeface="Roboto"/>
              </a:rPr>
              <a:t>Estimate of optimal future value: </a:t>
            </a:r>
            <a:r>
              <a:rPr lang="en" sz="1000">
                <a:solidFill>
                  <a:srgbClr val="333333"/>
                </a:solidFill>
                <a:latin typeface="Roboto"/>
                <a:ea typeface="Roboto"/>
                <a:cs typeface="Roboto"/>
                <a:sym typeface="Roboto"/>
              </a:rPr>
              <a:t>find the highest reward possible in the action space of next state</a:t>
            </a:r>
            <a:endParaRPr baseline="-25000" sz="1000">
              <a:solidFill>
                <a:srgbClr val="333333"/>
              </a:solidFill>
              <a:latin typeface="Roboto"/>
              <a:ea typeface="Roboto"/>
              <a:cs typeface="Roboto"/>
              <a:sym typeface="Roboto"/>
            </a:endParaRPr>
          </a:p>
          <a:p>
            <a:pPr indent="0" lvl="0" marL="0" rtl="0" algn="l">
              <a:lnSpc>
                <a:spcPct val="150000"/>
              </a:lnSpc>
              <a:spcBef>
                <a:spcPts val="2000"/>
              </a:spcBef>
              <a:spcAft>
                <a:spcPts val="0"/>
              </a:spcAft>
              <a:buNone/>
            </a:pPr>
            <a:r>
              <a:t/>
            </a:r>
            <a:endParaRPr b="1" baseline="-25000" sz="1000">
              <a:solidFill>
                <a:srgbClr val="333333"/>
              </a:solidFill>
              <a:latin typeface="Roboto"/>
              <a:ea typeface="Roboto"/>
              <a:cs typeface="Roboto"/>
              <a:sym typeface="Roboto"/>
            </a:endParaRPr>
          </a:p>
          <a:p>
            <a:pPr indent="0" lvl="0" marL="0" rtl="0" algn="l">
              <a:spcBef>
                <a:spcPts val="2000"/>
              </a:spcBef>
              <a:spcAft>
                <a:spcPts val="0"/>
              </a:spcAft>
              <a:buNone/>
            </a:pPr>
            <a:r>
              <a:t/>
            </a:r>
            <a:endParaRPr sz="1900">
              <a:solidFill>
                <a:srgbClr val="333333"/>
              </a:solidFill>
              <a:highlight>
                <a:srgbClr val="FFFFFF"/>
              </a:highlight>
              <a:latin typeface="Roboto"/>
              <a:ea typeface="Roboto"/>
              <a:cs typeface="Roboto"/>
              <a:sym typeface="Roboto"/>
            </a:endParaRPr>
          </a:p>
          <a:p>
            <a:pPr indent="0" lvl="0" marL="0" rtl="0" algn="l">
              <a:spcBef>
                <a:spcPts val="1600"/>
              </a:spcBef>
              <a:spcAft>
                <a:spcPts val="0"/>
              </a:spcAft>
              <a:buNone/>
            </a:pPr>
            <a:r>
              <a:t/>
            </a:r>
            <a:endParaRPr sz="1900">
              <a:solidFill>
                <a:srgbClr val="333333"/>
              </a:solidFill>
              <a:highlight>
                <a:srgbClr val="FFFFFF"/>
              </a:highlight>
              <a:latin typeface="Roboto"/>
              <a:ea typeface="Roboto"/>
              <a:cs typeface="Roboto"/>
              <a:sym typeface="Roboto"/>
            </a:endParaRPr>
          </a:p>
          <a:p>
            <a:pPr indent="0" lvl="0" marL="0" rtl="0" algn="l">
              <a:spcBef>
                <a:spcPts val="1600"/>
              </a:spcBef>
              <a:spcAft>
                <a:spcPts val="0"/>
              </a:spcAft>
              <a:buNone/>
            </a:pPr>
            <a:r>
              <a:t/>
            </a:r>
            <a:endParaRPr sz="1900">
              <a:solidFill>
                <a:srgbClr val="333333"/>
              </a:solidFill>
              <a:highlight>
                <a:srgbClr val="FFFFFF"/>
              </a:highlight>
              <a:latin typeface="Roboto"/>
              <a:ea typeface="Roboto"/>
              <a:cs typeface="Roboto"/>
              <a:sym typeface="Roboto"/>
            </a:endParaRPr>
          </a:p>
          <a:p>
            <a:pPr indent="0" lvl="0" marL="0" rtl="0" algn="l">
              <a:spcBef>
                <a:spcPts val="1600"/>
              </a:spcBef>
              <a:spcAft>
                <a:spcPts val="0"/>
              </a:spcAft>
              <a:buNone/>
            </a:pPr>
            <a:r>
              <a:t/>
            </a:r>
            <a:endParaRPr sz="1900">
              <a:solidFill>
                <a:srgbClr val="333333"/>
              </a:solidFill>
              <a:highlight>
                <a:srgbClr val="FFFFFF"/>
              </a:highlight>
              <a:latin typeface="Roboto"/>
              <a:ea typeface="Roboto"/>
              <a:cs typeface="Roboto"/>
              <a:sym typeface="Roboto"/>
            </a:endParaRPr>
          </a:p>
          <a:p>
            <a:pPr indent="0" lvl="0" marL="0" rtl="0" algn="l">
              <a:spcBef>
                <a:spcPts val="1600"/>
              </a:spcBef>
              <a:spcAft>
                <a:spcPts val="1600"/>
              </a:spcAft>
              <a:buNone/>
            </a:pPr>
            <a:r>
              <a:t/>
            </a:r>
            <a:endParaRPr sz="1900">
              <a:solidFill>
                <a:srgbClr val="333333"/>
              </a:solidFill>
              <a:highlight>
                <a:srgbClr val="FFFFFF"/>
              </a:highlight>
              <a:latin typeface="Roboto"/>
              <a:ea typeface="Roboto"/>
              <a:cs typeface="Roboto"/>
              <a:sym typeface="Roboto"/>
            </a:endParaRPr>
          </a:p>
        </p:txBody>
      </p:sp>
      <p:pic>
        <p:nvPicPr>
          <p:cNvPr id="92" name="Google Shape;92;p16"/>
          <p:cNvPicPr preferRelativeResize="0"/>
          <p:nvPr/>
        </p:nvPicPr>
        <p:blipFill>
          <a:blip r:embed="rId3">
            <a:alphaModFix/>
          </a:blip>
          <a:stretch>
            <a:fillRect/>
          </a:stretch>
        </p:blipFill>
        <p:spPr>
          <a:xfrm>
            <a:off x="311700" y="1181625"/>
            <a:ext cx="8688200" cy="1137229"/>
          </a:xfrm>
          <a:prstGeom prst="rect">
            <a:avLst/>
          </a:prstGeom>
          <a:noFill/>
          <a:ln>
            <a:noFill/>
          </a:ln>
        </p:spPr>
      </p:pic>
      <p:pic>
        <p:nvPicPr>
          <p:cNvPr id="93" name="Google Shape;93;p16"/>
          <p:cNvPicPr preferRelativeResize="0"/>
          <p:nvPr/>
        </p:nvPicPr>
        <p:blipFill>
          <a:blip r:embed="rId4">
            <a:alphaModFix/>
          </a:blip>
          <a:stretch>
            <a:fillRect/>
          </a:stretch>
        </p:blipFill>
        <p:spPr>
          <a:xfrm>
            <a:off x="6360067" y="3596500"/>
            <a:ext cx="2235859" cy="1457450"/>
          </a:xfrm>
          <a:prstGeom prst="rect">
            <a:avLst/>
          </a:prstGeom>
          <a:noFill/>
          <a:ln>
            <a:noFill/>
          </a:ln>
        </p:spPr>
      </p:pic>
      <p:sp>
        <p:nvSpPr>
          <p:cNvPr id="94" name="Google Shape;94;p16"/>
          <p:cNvSpPr txBox="1"/>
          <p:nvPr/>
        </p:nvSpPr>
        <p:spPr>
          <a:xfrm>
            <a:off x="6483425" y="3478125"/>
            <a:ext cx="1695900" cy="43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State</a:t>
            </a:r>
            <a:endParaRPr b="1" sz="1000"/>
          </a:p>
        </p:txBody>
      </p:sp>
      <p:sp>
        <p:nvSpPr>
          <p:cNvPr id="95" name="Google Shape;95;p16"/>
          <p:cNvSpPr txBox="1"/>
          <p:nvPr/>
        </p:nvSpPr>
        <p:spPr>
          <a:xfrm>
            <a:off x="7364700" y="3276650"/>
            <a:ext cx="1695900" cy="43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Action</a:t>
            </a:r>
            <a:endParaRPr b="1" sz="1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7"/>
          <p:cNvSpPr txBox="1"/>
          <p:nvPr>
            <p:ph type="title"/>
          </p:nvPr>
        </p:nvSpPr>
        <p:spPr>
          <a:xfrm>
            <a:off x="311700" y="4503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Q-Learning Algorithm</a:t>
            </a:r>
            <a:endParaRPr/>
          </a:p>
        </p:txBody>
      </p:sp>
      <p:sp>
        <p:nvSpPr>
          <p:cNvPr id="101" name="Google Shape;101;p17"/>
          <p:cNvSpPr txBox="1"/>
          <p:nvPr>
            <p:ph idx="1" type="body"/>
          </p:nvPr>
        </p:nvSpPr>
        <p:spPr>
          <a:xfrm>
            <a:off x="104275" y="2602800"/>
            <a:ext cx="6379200" cy="2506500"/>
          </a:xfrm>
          <a:prstGeom prst="rect">
            <a:avLst/>
          </a:prstGeom>
        </p:spPr>
        <p:txBody>
          <a:bodyPr anchorCtr="0" anchor="t" bIns="91425" lIns="91425" spcFirstLastPara="1" rIns="91425" wrap="square" tIns="91425">
            <a:noAutofit/>
          </a:bodyPr>
          <a:lstStyle/>
          <a:p>
            <a:pPr indent="-298450" lvl="0" marL="457200" rtl="0" algn="l">
              <a:lnSpc>
                <a:spcPct val="150000"/>
              </a:lnSpc>
              <a:spcBef>
                <a:spcPts val="0"/>
              </a:spcBef>
              <a:spcAft>
                <a:spcPts val="0"/>
              </a:spcAft>
              <a:buClr>
                <a:srgbClr val="333333"/>
              </a:buClr>
              <a:buSzPts val="1100"/>
              <a:buFont typeface="Roboto"/>
              <a:buChar char="-"/>
            </a:pPr>
            <a:r>
              <a:rPr b="1" lang="en" sz="1100">
                <a:solidFill>
                  <a:srgbClr val="333333"/>
                </a:solidFill>
                <a:latin typeface="Roboto"/>
                <a:ea typeface="Roboto"/>
                <a:cs typeface="Roboto"/>
                <a:sym typeface="Roboto"/>
              </a:rPr>
              <a:t>Discovery vs Exploitation</a:t>
            </a:r>
            <a:endParaRPr b="1" sz="1100">
              <a:solidFill>
                <a:srgbClr val="333333"/>
              </a:solidFill>
              <a:latin typeface="Roboto"/>
              <a:ea typeface="Roboto"/>
              <a:cs typeface="Roboto"/>
              <a:sym typeface="Roboto"/>
            </a:endParaRPr>
          </a:p>
          <a:p>
            <a:pPr indent="-298450" lvl="0" marL="457200" rtl="0" algn="l">
              <a:lnSpc>
                <a:spcPct val="150000"/>
              </a:lnSpc>
              <a:spcBef>
                <a:spcPts val="0"/>
              </a:spcBef>
              <a:spcAft>
                <a:spcPts val="0"/>
              </a:spcAft>
              <a:buClr>
                <a:srgbClr val="333333"/>
              </a:buClr>
              <a:buSzPts val="1100"/>
              <a:buFont typeface="Roboto"/>
              <a:buChar char="-"/>
            </a:pPr>
            <a:r>
              <a:rPr lang="en" sz="1100">
                <a:solidFill>
                  <a:srgbClr val="333333"/>
                </a:solidFill>
                <a:latin typeface="Roboto"/>
                <a:ea typeface="Roboto"/>
                <a:cs typeface="Roboto"/>
                <a:sym typeface="Roboto"/>
              </a:rPr>
              <a:t>We can introduce another parameter, </a:t>
            </a:r>
            <a:r>
              <a:rPr b="1" lang="en" sz="1100">
                <a:solidFill>
                  <a:srgbClr val="333333"/>
                </a:solidFill>
                <a:latin typeface="Roboto"/>
                <a:ea typeface="Roboto"/>
                <a:cs typeface="Roboto"/>
                <a:sym typeface="Roboto"/>
              </a:rPr>
              <a:t>epsilon</a:t>
            </a:r>
            <a:r>
              <a:rPr lang="en" sz="1100">
                <a:solidFill>
                  <a:srgbClr val="333333"/>
                </a:solidFill>
                <a:latin typeface="Roboto"/>
                <a:ea typeface="Roboto"/>
                <a:cs typeface="Roboto"/>
                <a:sym typeface="Roboto"/>
              </a:rPr>
              <a:t>, to control how much we want our agent to value exploration as opposed to exploitation of known policies</a:t>
            </a:r>
            <a:endParaRPr sz="1100">
              <a:solidFill>
                <a:srgbClr val="333333"/>
              </a:solidFill>
              <a:latin typeface="Roboto"/>
              <a:ea typeface="Roboto"/>
              <a:cs typeface="Roboto"/>
              <a:sym typeface="Roboto"/>
            </a:endParaRPr>
          </a:p>
          <a:p>
            <a:pPr indent="-298450" lvl="0" marL="457200" rtl="0" algn="l">
              <a:lnSpc>
                <a:spcPct val="150000"/>
              </a:lnSpc>
              <a:spcBef>
                <a:spcPts val="0"/>
              </a:spcBef>
              <a:spcAft>
                <a:spcPts val="0"/>
              </a:spcAft>
              <a:buClr>
                <a:srgbClr val="333333"/>
              </a:buClr>
              <a:buSzPts val="1100"/>
              <a:buFont typeface="Roboto"/>
              <a:buChar char="-"/>
            </a:pPr>
            <a:r>
              <a:rPr lang="en" sz="1100">
                <a:solidFill>
                  <a:srgbClr val="333333"/>
                </a:solidFill>
                <a:latin typeface="Roboto"/>
                <a:ea typeface="Roboto"/>
                <a:cs typeface="Roboto"/>
                <a:sym typeface="Roboto"/>
              </a:rPr>
              <a:t>0 &lt; </a:t>
            </a:r>
            <a:r>
              <a:rPr lang="en" sz="1100">
                <a:solidFill>
                  <a:srgbClr val="222222"/>
                </a:solidFill>
                <a:highlight>
                  <a:srgbClr val="FFFFFF"/>
                </a:highlight>
              </a:rPr>
              <a:t> </a:t>
            </a:r>
            <a:r>
              <a:rPr b="1" lang="en" sz="1100">
                <a:solidFill>
                  <a:srgbClr val="222222"/>
                </a:solidFill>
                <a:highlight>
                  <a:srgbClr val="FFFFFF"/>
                </a:highlight>
              </a:rPr>
              <a:t>ε</a:t>
            </a:r>
            <a:r>
              <a:rPr lang="en" sz="1100">
                <a:solidFill>
                  <a:srgbClr val="333333"/>
                </a:solidFill>
                <a:latin typeface="Roboto"/>
                <a:ea typeface="Roboto"/>
                <a:cs typeface="Roboto"/>
                <a:sym typeface="Roboto"/>
              </a:rPr>
              <a:t>  ≤ 1 </a:t>
            </a:r>
            <a:r>
              <a:rPr b="1" lang="en" sz="1100">
                <a:solidFill>
                  <a:srgbClr val="333333"/>
                </a:solidFill>
                <a:latin typeface="Roboto"/>
                <a:ea typeface="Roboto"/>
                <a:cs typeface="Roboto"/>
                <a:sym typeface="Roboto"/>
              </a:rPr>
              <a:t> </a:t>
            </a:r>
            <a:r>
              <a:rPr lang="en" sz="1100">
                <a:solidFill>
                  <a:srgbClr val="333333"/>
                </a:solidFill>
                <a:latin typeface="Roboto"/>
                <a:ea typeface="Roboto"/>
                <a:cs typeface="Roboto"/>
                <a:sym typeface="Roboto"/>
              </a:rPr>
              <a:t>before performing the action proposed by the Q-Table, we can generate a random number of the same range of </a:t>
            </a:r>
            <a:r>
              <a:rPr lang="en" sz="1100">
                <a:solidFill>
                  <a:srgbClr val="222222"/>
                </a:solidFill>
                <a:highlight>
                  <a:srgbClr val="FFFFFF"/>
                </a:highlight>
              </a:rPr>
              <a:t> </a:t>
            </a:r>
            <a:r>
              <a:rPr b="1" lang="en" sz="1100">
                <a:solidFill>
                  <a:srgbClr val="222222"/>
                </a:solidFill>
                <a:highlight>
                  <a:srgbClr val="FFFFFF"/>
                </a:highlight>
              </a:rPr>
              <a:t>ε.</a:t>
            </a:r>
            <a:r>
              <a:rPr lang="en" sz="1100">
                <a:solidFill>
                  <a:srgbClr val="222222"/>
                </a:solidFill>
                <a:highlight>
                  <a:srgbClr val="FFFFFF"/>
                </a:highlight>
              </a:rPr>
              <a:t> If the random number is greater than epsilon, we will disregard the action chosen and instead chose a random action </a:t>
            </a:r>
            <a:endParaRPr sz="1900">
              <a:solidFill>
                <a:srgbClr val="333333"/>
              </a:solidFill>
              <a:highlight>
                <a:srgbClr val="FFFFFF"/>
              </a:highlight>
              <a:latin typeface="Roboto"/>
              <a:ea typeface="Roboto"/>
              <a:cs typeface="Roboto"/>
              <a:sym typeface="Roboto"/>
            </a:endParaRPr>
          </a:p>
          <a:p>
            <a:pPr indent="0" lvl="0" marL="0" rtl="0" algn="l">
              <a:spcBef>
                <a:spcPts val="2000"/>
              </a:spcBef>
              <a:spcAft>
                <a:spcPts val="0"/>
              </a:spcAft>
              <a:buNone/>
            </a:pPr>
            <a:r>
              <a:t/>
            </a:r>
            <a:endParaRPr sz="1900">
              <a:solidFill>
                <a:srgbClr val="333333"/>
              </a:solidFill>
              <a:highlight>
                <a:srgbClr val="FFFFFF"/>
              </a:highlight>
              <a:latin typeface="Roboto"/>
              <a:ea typeface="Roboto"/>
              <a:cs typeface="Roboto"/>
              <a:sym typeface="Roboto"/>
            </a:endParaRPr>
          </a:p>
          <a:p>
            <a:pPr indent="0" lvl="0" marL="0" rtl="0" algn="l">
              <a:spcBef>
                <a:spcPts val="1600"/>
              </a:spcBef>
              <a:spcAft>
                <a:spcPts val="0"/>
              </a:spcAft>
              <a:buNone/>
            </a:pPr>
            <a:r>
              <a:t/>
            </a:r>
            <a:endParaRPr sz="1900">
              <a:solidFill>
                <a:srgbClr val="333333"/>
              </a:solidFill>
              <a:highlight>
                <a:srgbClr val="FFFFFF"/>
              </a:highlight>
              <a:latin typeface="Roboto"/>
              <a:ea typeface="Roboto"/>
              <a:cs typeface="Roboto"/>
              <a:sym typeface="Roboto"/>
            </a:endParaRPr>
          </a:p>
          <a:p>
            <a:pPr indent="0" lvl="0" marL="0" rtl="0" algn="l">
              <a:spcBef>
                <a:spcPts val="1600"/>
              </a:spcBef>
              <a:spcAft>
                <a:spcPts val="0"/>
              </a:spcAft>
              <a:buNone/>
            </a:pPr>
            <a:r>
              <a:t/>
            </a:r>
            <a:endParaRPr sz="1900">
              <a:solidFill>
                <a:srgbClr val="333333"/>
              </a:solidFill>
              <a:highlight>
                <a:srgbClr val="FFFFFF"/>
              </a:highlight>
              <a:latin typeface="Roboto"/>
              <a:ea typeface="Roboto"/>
              <a:cs typeface="Roboto"/>
              <a:sym typeface="Roboto"/>
            </a:endParaRPr>
          </a:p>
          <a:p>
            <a:pPr indent="0" lvl="0" marL="0" rtl="0" algn="l">
              <a:spcBef>
                <a:spcPts val="1600"/>
              </a:spcBef>
              <a:spcAft>
                <a:spcPts val="1600"/>
              </a:spcAft>
              <a:buNone/>
            </a:pPr>
            <a:r>
              <a:t/>
            </a:r>
            <a:endParaRPr sz="1900">
              <a:solidFill>
                <a:srgbClr val="333333"/>
              </a:solidFill>
              <a:highlight>
                <a:srgbClr val="FFFFFF"/>
              </a:highlight>
              <a:latin typeface="Roboto"/>
              <a:ea typeface="Roboto"/>
              <a:cs typeface="Roboto"/>
              <a:sym typeface="Roboto"/>
            </a:endParaRPr>
          </a:p>
        </p:txBody>
      </p:sp>
      <p:pic>
        <p:nvPicPr>
          <p:cNvPr id="102" name="Google Shape;102;p17"/>
          <p:cNvPicPr preferRelativeResize="0"/>
          <p:nvPr/>
        </p:nvPicPr>
        <p:blipFill>
          <a:blip r:embed="rId3">
            <a:alphaModFix/>
          </a:blip>
          <a:stretch>
            <a:fillRect/>
          </a:stretch>
        </p:blipFill>
        <p:spPr>
          <a:xfrm>
            <a:off x="311700" y="1181625"/>
            <a:ext cx="8688200" cy="1137229"/>
          </a:xfrm>
          <a:prstGeom prst="rect">
            <a:avLst/>
          </a:prstGeom>
          <a:noFill/>
          <a:ln>
            <a:noFill/>
          </a:ln>
        </p:spPr>
      </p:pic>
      <p:pic>
        <p:nvPicPr>
          <p:cNvPr id="103" name="Google Shape;103;p17"/>
          <p:cNvPicPr preferRelativeResize="0"/>
          <p:nvPr/>
        </p:nvPicPr>
        <p:blipFill>
          <a:blip r:embed="rId4">
            <a:alphaModFix/>
          </a:blip>
          <a:stretch>
            <a:fillRect/>
          </a:stretch>
        </p:blipFill>
        <p:spPr>
          <a:xfrm>
            <a:off x="6360067" y="3596500"/>
            <a:ext cx="2235859" cy="1457450"/>
          </a:xfrm>
          <a:prstGeom prst="rect">
            <a:avLst/>
          </a:prstGeom>
          <a:noFill/>
          <a:ln>
            <a:noFill/>
          </a:ln>
        </p:spPr>
      </p:pic>
      <p:sp>
        <p:nvSpPr>
          <p:cNvPr id="104" name="Google Shape;104;p17"/>
          <p:cNvSpPr txBox="1"/>
          <p:nvPr/>
        </p:nvSpPr>
        <p:spPr>
          <a:xfrm>
            <a:off x="6483425" y="3478125"/>
            <a:ext cx="1695900" cy="43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State</a:t>
            </a:r>
            <a:endParaRPr b="1" sz="1000"/>
          </a:p>
        </p:txBody>
      </p:sp>
      <p:sp>
        <p:nvSpPr>
          <p:cNvPr id="105" name="Google Shape;105;p17"/>
          <p:cNvSpPr txBox="1"/>
          <p:nvPr/>
        </p:nvSpPr>
        <p:spPr>
          <a:xfrm>
            <a:off x="7364700" y="3276650"/>
            <a:ext cx="1695900" cy="43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Action</a:t>
            </a:r>
            <a:endParaRPr b="1" sz="1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8"/>
          <p:cNvSpPr txBox="1"/>
          <p:nvPr>
            <p:ph type="title"/>
          </p:nvPr>
        </p:nvSpPr>
        <p:spPr>
          <a:xfrm>
            <a:off x="311700" y="4503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Q-Learning Algorithm</a:t>
            </a:r>
            <a:endParaRPr/>
          </a:p>
        </p:txBody>
      </p:sp>
      <p:sp>
        <p:nvSpPr>
          <p:cNvPr id="111" name="Google Shape;111;p18"/>
          <p:cNvSpPr txBox="1"/>
          <p:nvPr>
            <p:ph idx="1" type="body"/>
          </p:nvPr>
        </p:nvSpPr>
        <p:spPr>
          <a:xfrm>
            <a:off x="472050" y="1352250"/>
            <a:ext cx="8491800" cy="3312300"/>
          </a:xfrm>
          <a:prstGeom prst="rect">
            <a:avLst/>
          </a:prstGeom>
        </p:spPr>
        <p:txBody>
          <a:bodyPr anchorCtr="0" anchor="t" bIns="0" lIns="91425" spcFirstLastPara="1" rIns="91425" wrap="square" tIns="0">
            <a:noAutofit/>
          </a:bodyPr>
          <a:lstStyle/>
          <a:p>
            <a:pPr indent="0" lvl="0" marL="0" rtl="0" algn="l">
              <a:lnSpc>
                <a:spcPct val="115000"/>
              </a:lnSpc>
              <a:spcBef>
                <a:spcPts val="0"/>
              </a:spcBef>
              <a:spcAft>
                <a:spcPts val="0"/>
              </a:spcAft>
              <a:buNone/>
            </a:pPr>
            <a:r>
              <a:rPr lang="en" sz="1200">
                <a:solidFill>
                  <a:srgbClr val="333333"/>
                </a:solidFill>
                <a:highlight>
                  <a:srgbClr val="FFFFFF"/>
                </a:highlight>
                <a:latin typeface="Roboto"/>
                <a:ea typeface="Roboto"/>
                <a:cs typeface="Roboto"/>
                <a:sym typeface="Roboto"/>
              </a:rPr>
              <a:t>Epsilon allows us to parameterize the precedence</a:t>
            </a:r>
            <a:br>
              <a:rPr lang="en" sz="1200">
                <a:solidFill>
                  <a:srgbClr val="333333"/>
                </a:solidFill>
                <a:highlight>
                  <a:srgbClr val="FFFFFF"/>
                </a:highlight>
                <a:latin typeface="Roboto"/>
                <a:ea typeface="Roboto"/>
                <a:cs typeface="Roboto"/>
                <a:sym typeface="Roboto"/>
              </a:rPr>
            </a:br>
            <a:r>
              <a:rPr lang="en" sz="1200">
                <a:solidFill>
                  <a:srgbClr val="333333"/>
                </a:solidFill>
                <a:highlight>
                  <a:srgbClr val="FFFFFF"/>
                </a:highlight>
                <a:latin typeface="Roboto"/>
                <a:ea typeface="Roboto"/>
                <a:cs typeface="Roboto"/>
                <a:sym typeface="Roboto"/>
              </a:rPr>
              <a:t>of discovery vs exploitation</a:t>
            </a:r>
            <a:br>
              <a:rPr lang="en" sz="1200">
                <a:solidFill>
                  <a:srgbClr val="333333"/>
                </a:solidFill>
                <a:highlight>
                  <a:srgbClr val="FFFFFF"/>
                </a:highlight>
                <a:latin typeface="Roboto"/>
                <a:ea typeface="Roboto"/>
                <a:cs typeface="Roboto"/>
                <a:sym typeface="Roboto"/>
              </a:rPr>
            </a:br>
            <a:br>
              <a:rPr lang="en" sz="1200">
                <a:solidFill>
                  <a:srgbClr val="333333"/>
                </a:solidFill>
                <a:highlight>
                  <a:srgbClr val="FFFFFF"/>
                </a:highlight>
                <a:latin typeface="Roboto"/>
                <a:ea typeface="Roboto"/>
                <a:cs typeface="Roboto"/>
                <a:sym typeface="Roboto"/>
              </a:rPr>
            </a:br>
            <a:endParaRPr sz="1200">
              <a:solidFill>
                <a:srgbClr val="333333"/>
              </a:solidFill>
              <a:highlight>
                <a:srgbClr val="FFFFFF"/>
              </a:highlight>
              <a:latin typeface="Roboto"/>
              <a:ea typeface="Roboto"/>
              <a:cs typeface="Roboto"/>
              <a:sym typeface="Roboto"/>
            </a:endParaRPr>
          </a:p>
          <a:p>
            <a:pPr indent="0" lvl="0" marL="0" rtl="0" algn="l">
              <a:lnSpc>
                <a:spcPct val="115000"/>
              </a:lnSpc>
              <a:spcBef>
                <a:spcPts val="2000"/>
              </a:spcBef>
              <a:spcAft>
                <a:spcPts val="0"/>
              </a:spcAft>
              <a:buNone/>
            </a:pPr>
            <a:r>
              <a:t/>
            </a:r>
            <a:endParaRPr sz="1200">
              <a:solidFill>
                <a:srgbClr val="333333"/>
              </a:solidFill>
              <a:highlight>
                <a:srgbClr val="FFFFFF"/>
              </a:highlight>
              <a:latin typeface="Roboto"/>
              <a:ea typeface="Roboto"/>
              <a:cs typeface="Roboto"/>
              <a:sym typeface="Roboto"/>
            </a:endParaRPr>
          </a:p>
          <a:p>
            <a:pPr indent="0" lvl="0" marL="0" rtl="0" algn="l">
              <a:lnSpc>
                <a:spcPct val="115000"/>
              </a:lnSpc>
              <a:spcBef>
                <a:spcPts val="2000"/>
              </a:spcBef>
              <a:spcAft>
                <a:spcPts val="0"/>
              </a:spcAft>
              <a:buNone/>
            </a:pPr>
            <a:r>
              <a:t/>
            </a:r>
            <a:endParaRPr sz="1200">
              <a:solidFill>
                <a:srgbClr val="333333"/>
              </a:solidFill>
              <a:highlight>
                <a:srgbClr val="FFFFFF"/>
              </a:highlight>
              <a:latin typeface="Roboto"/>
              <a:ea typeface="Roboto"/>
              <a:cs typeface="Roboto"/>
              <a:sym typeface="Roboto"/>
            </a:endParaRPr>
          </a:p>
          <a:p>
            <a:pPr indent="0" lvl="0" marL="0" rtl="0" algn="l">
              <a:lnSpc>
                <a:spcPct val="115000"/>
              </a:lnSpc>
              <a:spcBef>
                <a:spcPts val="2000"/>
              </a:spcBef>
              <a:spcAft>
                <a:spcPts val="0"/>
              </a:spcAft>
              <a:buNone/>
            </a:pPr>
            <a:r>
              <a:rPr lang="en" sz="1200">
                <a:solidFill>
                  <a:srgbClr val="333333"/>
                </a:solidFill>
                <a:highlight>
                  <a:srgbClr val="FFFFFF"/>
                </a:highlight>
                <a:latin typeface="Roboto"/>
                <a:ea typeface="Roboto"/>
                <a:cs typeface="Roboto"/>
                <a:sym typeface="Roboto"/>
              </a:rPr>
              <a:t>						</a:t>
            </a:r>
            <a:endParaRPr sz="1200">
              <a:solidFill>
                <a:srgbClr val="333333"/>
              </a:solidFill>
              <a:highlight>
                <a:srgbClr val="FFFFFF"/>
              </a:highlight>
              <a:latin typeface="Roboto"/>
              <a:ea typeface="Roboto"/>
              <a:cs typeface="Roboto"/>
              <a:sym typeface="Roboto"/>
            </a:endParaRPr>
          </a:p>
          <a:p>
            <a:pPr indent="0" lvl="0" marL="0" rtl="0" algn="l">
              <a:lnSpc>
                <a:spcPct val="115000"/>
              </a:lnSpc>
              <a:spcBef>
                <a:spcPts val="2000"/>
              </a:spcBef>
              <a:spcAft>
                <a:spcPts val="0"/>
              </a:spcAft>
              <a:buNone/>
            </a:pPr>
            <a:r>
              <a:rPr lang="en" sz="1200">
                <a:solidFill>
                  <a:srgbClr val="333333"/>
                </a:solidFill>
                <a:highlight>
                  <a:srgbClr val="FFFFFF"/>
                </a:highlight>
                <a:latin typeface="Roboto"/>
                <a:ea typeface="Roboto"/>
                <a:cs typeface="Roboto"/>
                <a:sym typeface="Roboto"/>
              </a:rPr>
              <a:t>												</a:t>
            </a:r>
            <a:endParaRPr sz="1200">
              <a:solidFill>
                <a:srgbClr val="333333"/>
              </a:solidFill>
              <a:highlight>
                <a:srgbClr val="FFFFFF"/>
              </a:highlight>
              <a:latin typeface="Roboto"/>
              <a:ea typeface="Roboto"/>
              <a:cs typeface="Roboto"/>
              <a:sym typeface="Roboto"/>
            </a:endParaRPr>
          </a:p>
          <a:p>
            <a:pPr indent="0" lvl="0" marL="0" rtl="0" algn="l">
              <a:lnSpc>
                <a:spcPct val="115000"/>
              </a:lnSpc>
              <a:spcBef>
                <a:spcPts val="2000"/>
              </a:spcBef>
              <a:spcAft>
                <a:spcPts val="0"/>
              </a:spcAft>
              <a:buNone/>
            </a:pPr>
            <a:r>
              <a:t/>
            </a:r>
            <a:endParaRPr sz="1200">
              <a:solidFill>
                <a:srgbClr val="333333"/>
              </a:solidFill>
              <a:highlight>
                <a:srgbClr val="FFFFFF"/>
              </a:highlight>
              <a:latin typeface="Roboto"/>
              <a:ea typeface="Roboto"/>
              <a:cs typeface="Roboto"/>
              <a:sym typeface="Roboto"/>
            </a:endParaRPr>
          </a:p>
          <a:p>
            <a:pPr indent="0" lvl="0" marL="0" rtl="0" algn="l">
              <a:lnSpc>
                <a:spcPct val="115000"/>
              </a:lnSpc>
              <a:spcBef>
                <a:spcPts val="1600"/>
              </a:spcBef>
              <a:spcAft>
                <a:spcPts val="0"/>
              </a:spcAft>
              <a:buNone/>
            </a:pPr>
            <a:r>
              <a:t/>
            </a:r>
            <a:endParaRPr sz="1200">
              <a:solidFill>
                <a:srgbClr val="333333"/>
              </a:solidFill>
              <a:highlight>
                <a:srgbClr val="FFFFFF"/>
              </a:highlight>
              <a:latin typeface="Roboto"/>
              <a:ea typeface="Roboto"/>
              <a:cs typeface="Roboto"/>
              <a:sym typeface="Roboto"/>
            </a:endParaRPr>
          </a:p>
          <a:p>
            <a:pPr indent="0" lvl="0" marL="0" rtl="0" algn="l">
              <a:lnSpc>
                <a:spcPct val="115000"/>
              </a:lnSpc>
              <a:spcBef>
                <a:spcPts val="1600"/>
              </a:spcBef>
              <a:spcAft>
                <a:spcPts val="0"/>
              </a:spcAft>
              <a:buNone/>
            </a:pPr>
            <a:r>
              <a:t/>
            </a:r>
            <a:endParaRPr sz="1200">
              <a:solidFill>
                <a:srgbClr val="333333"/>
              </a:solidFill>
              <a:highlight>
                <a:srgbClr val="FFFFFF"/>
              </a:highlight>
              <a:latin typeface="Roboto"/>
              <a:ea typeface="Roboto"/>
              <a:cs typeface="Roboto"/>
              <a:sym typeface="Roboto"/>
            </a:endParaRPr>
          </a:p>
          <a:p>
            <a:pPr indent="0" lvl="0" marL="0" rtl="0" algn="l">
              <a:lnSpc>
                <a:spcPct val="115000"/>
              </a:lnSpc>
              <a:spcBef>
                <a:spcPts val="1600"/>
              </a:spcBef>
              <a:spcAft>
                <a:spcPts val="0"/>
              </a:spcAft>
              <a:buNone/>
            </a:pPr>
            <a:r>
              <a:t/>
            </a:r>
            <a:endParaRPr sz="1200">
              <a:solidFill>
                <a:srgbClr val="333333"/>
              </a:solidFill>
              <a:highlight>
                <a:srgbClr val="FFFFFF"/>
              </a:highlight>
              <a:latin typeface="Roboto"/>
              <a:ea typeface="Roboto"/>
              <a:cs typeface="Roboto"/>
              <a:sym typeface="Roboto"/>
            </a:endParaRPr>
          </a:p>
          <a:p>
            <a:pPr indent="0" lvl="0" marL="0" rtl="0" algn="l">
              <a:lnSpc>
                <a:spcPct val="115000"/>
              </a:lnSpc>
              <a:spcBef>
                <a:spcPts val="1600"/>
              </a:spcBef>
              <a:spcAft>
                <a:spcPts val="1600"/>
              </a:spcAft>
              <a:buNone/>
            </a:pPr>
            <a:r>
              <a:t/>
            </a:r>
            <a:endParaRPr sz="1200">
              <a:solidFill>
                <a:srgbClr val="333333"/>
              </a:solidFill>
              <a:highlight>
                <a:srgbClr val="FFFFFF"/>
              </a:highlight>
              <a:latin typeface="Roboto"/>
              <a:ea typeface="Roboto"/>
              <a:cs typeface="Roboto"/>
              <a:sym typeface="Roboto"/>
            </a:endParaRPr>
          </a:p>
        </p:txBody>
      </p:sp>
      <p:pic>
        <p:nvPicPr>
          <p:cNvPr id="112" name="Google Shape;112;p18"/>
          <p:cNvPicPr preferRelativeResize="0"/>
          <p:nvPr/>
        </p:nvPicPr>
        <p:blipFill rotWithShape="1">
          <a:blip r:embed="rId3">
            <a:alphaModFix/>
          </a:blip>
          <a:srcRect b="12785" l="6574" r="16073" t="0"/>
          <a:stretch/>
        </p:blipFill>
        <p:spPr>
          <a:xfrm>
            <a:off x="2539825" y="1685875"/>
            <a:ext cx="4356250" cy="3034300"/>
          </a:xfrm>
          <a:prstGeom prst="rect">
            <a:avLst/>
          </a:prstGeom>
          <a:noFill/>
          <a:ln>
            <a:noFill/>
          </a:ln>
        </p:spPr>
      </p:pic>
      <p:sp>
        <p:nvSpPr>
          <p:cNvPr id="113" name="Google Shape;113;p18"/>
          <p:cNvSpPr txBox="1"/>
          <p:nvPr/>
        </p:nvSpPr>
        <p:spPr>
          <a:xfrm>
            <a:off x="7073900" y="1935525"/>
            <a:ext cx="3000000" cy="3000000"/>
          </a:xfrm>
          <a:prstGeom prst="rect">
            <a:avLst/>
          </a:prstGeom>
          <a:noFill/>
          <a:ln>
            <a:noFill/>
          </a:ln>
        </p:spPr>
        <p:txBody>
          <a:bodyPr anchorCtr="0" anchor="ctr" bIns="91425" lIns="91425" spcFirstLastPara="1" rIns="91425" wrap="square" tIns="91425">
            <a:noAutofit/>
          </a:bodyPr>
          <a:lstStyle/>
          <a:p>
            <a:pPr indent="0" lvl="0" marL="0" rtl="0" algn="l">
              <a:lnSpc>
                <a:spcPct val="218181"/>
              </a:lnSpc>
              <a:spcBef>
                <a:spcPts val="0"/>
              </a:spcBef>
              <a:spcAft>
                <a:spcPts val="2000"/>
              </a:spcAft>
              <a:buNone/>
            </a:pPr>
            <a:r>
              <a:rPr lang="en" sz="1200">
                <a:solidFill>
                  <a:srgbClr val="333333"/>
                </a:solidFill>
                <a:highlight>
                  <a:srgbClr val="FFFFFF"/>
                </a:highlight>
                <a:latin typeface="Roboto"/>
                <a:ea typeface="Roboto"/>
                <a:cs typeface="Roboto"/>
                <a:sym typeface="Roboto"/>
              </a:rPr>
              <a:t>Source: tinder.com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Q-Table Learning in a simple example</a:t>
            </a:r>
            <a:endParaRPr/>
          </a:p>
          <a:p>
            <a:pPr indent="0" lvl="0" marL="0" rtl="0" algn="l">
              <a:spcBef>
                <a:spcPts val="0"/>
              </a:spcBef>
              <a:spcAft>
                <a:spcPts val="0"/>
              </a:spcAft>
              <a:buNone/>
            </a:pPr>
            <a:r>
              <a:t/>
            </a:r>
            <a:endParaRPr sz="1200"/>
          </a:p>
          <a:p>
            <a:pPr indent="0" lvl="0" marL="0" rtl="0" algn="l">
              <a:spcBef>
                <a:spcPts val="0"/>
              </a:spcBef>
              <a:spcAft>
                <a:spcPts val="0"/>
              </a:spcAft>
              <a:buNone/>
            </a:pPr>
            <a:r>
              <a:rPr lang="en" sz="1200"/>
              <a:t>Implementation: q-learn-graph.py</a:t>
            </a:r>
            <a:endParaRPr sz="1200"/>
          </a:p>
          <a:p>
            <a:pPr indent="0" lvl="0" marL="0" rtl="0" algn="l">
              <a:spcBef>
                <a:spcPts val="0"/>
              </a:spcBef>
              <a:spcAft>
                <a:spcPts val="0"/>
              </a:spcAft>
              <a:buNone/>
            </a:pPr>
            <a:r>
              <a:t/>
            </a:r>
            <a:endParaRPr/>
          </a:p>
        </p:txBody>
      </p:sp>
      <p:pic>
        <p:nvPicPr>
          <p:cNvPr id="119" name="Google Shape;119;p19"/>
          <p:cNvPicPr preferRelativeResize="0"/>
          <p:nvPr/>
        </p:nvPicPr>
        <p:blipFill>
          <a:blip r:embed="rId3">
            <a:alphaModFix/>
          </a:blip>
          <a:stretch>
            <a:fillRect/>
          </a:stretch>
        </p:blipFill>
        <p:spPr>
          <a:xfrm>
            <a:off x="1011650" y="1579200"/>
            <a:ext cx="2970400" cy="1941225"/>
          </a:xfrm>
          <a:prstGeom prst="rect">
            <a:avLst/>
          </a:prstGeom>
          <a:noFill/>
          <a:ln>
            <a:noFill/>
          </a:ln>
        </p:spPr>
      </p:pic>
      <p:pic>
        <p:nvPicPr>
          <p:cNvPr id="120" name="Google Shape;120;p19"/>
          <p:cNvPicPr preferRelativeResize="0"/>
          <p:nvPr/>
        </p:nvPicPr>
        <p:blipFill>
          <a:blip r:embed="rId4">
            <a:alphaModFix/>
          </a:blip>
          <a:stretch>
            <a:fillRect/>
          </a:stretch>
        </p:blipFill>
        <p:spPr>
          <a:xfrm>
            <a:off x="4426875" y="2252987"/>
            <a:ext cx="2064375" cy="1371700"/>
          </a:xfrm>
          <a:prstGeom prst="rect">
            <a:avLst/>
          </a:prstGeom>
          <a:noFill/>
          <a:ln>
            <a:noFill/>
          </a:ln>
        </p:spPr>
      </p:pic>
      <p:sp>
        <p:nvSpPr>
          <p:cNvPr id="121" name="Google Shape;121;p19"/>
          <p:cNvSpPr txBox="1"/>
          <p:nvPr/>
        </p:nvSpPr>
        <p:spPr>
          <a:xfrm>
            <a:off x="4378250" y="1906825"/>
            <a:ext cx="2888100" cy="83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Environmental Reward - (Unknown to agent)</a:t>
            </a:r>
            <a:endParaRPr sz="1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Inverted Pendulum - OpenAI Gym</a:t>
            </a:r>
            <a:endParaRPr/>
          </a:p>
        </p:txBody>
      </p:sp>
      <p:pic>
        <p:nvPicPr>
          <p:cNvPr id="127" name="Google Shape;127;p20"/>
          <p:cNvPicPr preferRelativeResize="0"/>
          <p:nvPr/>
        </p:nvPicPr>
        <p:blipFill>
          <a:blip r:embed="rId3">
            <a:alphaModFix/>
          </a:blip>
          <a:stretch>
            <a:fillRect/>
          </a:stretch>
        </p:blipFill>
        <p:spPr>
          <a:xfrm>
            <a:off x="578975" y="1545275"/>
            <a:ext cx="2469956" cy="2716952"/>
          </a:xfrm>
          <a:prstGeom prst="rect">
            <a:avLst/>
          </a:prstGeom>
          <a:noFill/>
          <a:ln>
            <a:noFill/>
          </a:ln>
        </p:spPr>
      </p:pic>
      <p:pic>
        <p:nvPicPr>
          <p:cNvPr id="128" name="Google Shape;128;p20"/>
          <p:cNvPicPr preferRelativeResize="0"/>
          <p:nvPr/>
        </p:nvPicPr>
        <p:blipFill>
          <a:blip r:embed="rId4">
            <a:alphaModFix/>
          </a:blip>
          <a:stretch>
            <a:fillRect/>
          </a:stretch>
        </p:blipFill>
        <p:spPr>
          <a:xfrm>
            <a:off x="4998950" y="1630388"/>
            <a:ext cx="3590725" cy="2393825"/>
          </a:xfrm>
          <a:prstGeom prst="rect">
            <a:avLst/>
          </a:prstGeom>
          <a:noFill/>
          <a:ln cap="flat" cmpd="sng" w="9525">
            <a:solidFill>
              <a:schemeClr val="dk2"/>
            </a:solidFill>
            <a:prstDash val="solid"/>
            <a:round/>
            <a:headEnd len="sm" w="sm" type="none"/>
            <a:tailEnd len="sm" w="sm" type="none"/>
          </a:ln>
        </p:spPr>
      </p:pic>
      <p:cxnSp>
        <p:nvCxnSpPr>
          <p:cNvPr id="129" name="Google Shape;129;p20"/>
          <p:cNvCxnSpPr/>
          <p:nvPr/>
        </p:nvCxnSpPr>
        <p:spPr>
          <a:xfrm>
            <a:off x="3608800" y="3008250"/>
            <a:ext cx="6951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387900" y="368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Cartpole</a:t>
            </a:r>
            <a:endParaRPr/>
          </a:p>
        </p:txBody>
      </p:sp>
      <p:pic>
        <p:nvPicPr>
          <p:cNvPr id="135" name="Google Shape;135;p21"/>
          <p:cNvPicPr preferRelativeResize="0"/>
          <p:nvPr/>
        </p:nvPicPr>
        <p:blipFill>
          <a:blip r:embed="rId3">
            <a:alphaModFix/>
          </a:blip>
          <a:stretch>
            <a:fillRect/>
          </a:stretch>
        </p:blipFill>
        <p:spPr>
          <a:xfrm>
            <a:off x="5422925" y="146151"/>
            <a:ext cx="2866549" cy="1911075"/>
          </a:xfrm>
          <a:prstGeom prst="rect">
            <a:avLst/>
          </a:prstGeom>
          <a:noFill/>
          <a:ln cap="flat" cmpd="sng" w="9525">
            <a:solidFill>
              <a:schemeClr val="dk2"/>
            </a:solidFill>
            <a:prstDash val="solid"/>
            <a:round/>
            <a:headEnd len="sm" w="sm" type="none"/>
            <a:tailEnd len="sm" w="sm" type="none"/>
          </a:ln>
        </p:spPr>
      </p:pic>
      <p:pic>
        <p:nvPicPr>
          <p:cNvPr id="136" name="Google Shape;136;p21"/>
          <p:cNvPicPr preferRelativeResize="0"/>
          <p:nvPr/>
        </p:nvPicPr>
        <p:blipFill rotWithShape="1">
          <a:blip r:embed="rId4">
            <a:alphaModFix/>
          </a:blip>
          <a:srcRect b="16475" l="23375" r="37750" t="25758"/>
          <a:stretch/>
        </p:blipFill>
        <p:spPr>
          <a:xfrm>
            <a:off x="424275" y="1017725"/>
            <a:ext cx="4810973" cy="3872601"/>
          </a:xfrm>
          <a:prstGeom prst="rect">
            <a:avLst/>
          </a:prstGeom>
          <a:noFill/>
          <a:ln>
            <a:noFill/>
          </a:ln>
        </p:spPr>
      </p:pic>
      <p:sp>
        <p:nvSpPr>
          <p:cNvPr id="137" name="Google Shape;137;p21"/>
          <p:cNvSpPr/>
          <p:nvPr/>
        </p:nvSpPr>
        <p:spPr>
          <a:xfrm>
            <a:off x="390625" y="1347050"/>
            <a:ext cx="882900" cy="201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1"/>
          <p:cNvSpPr/>
          <p:nvPr/>
        </p:nvSpPr>
        <p:spPr>
          <a:xfrm>
            <a:off x="474050" y="3258475"/>
            <a:ext cx="882900" cy="201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1"/>
          <p:cNvSpPr txBox="1"/>
          <p:nvPr/>
        </p:nvSpPr>
        <p:spPr>
          <a:xfrm>
            <a:off x="5276950" y="2201975"/>
            <a:ext cx="3631500" cy="2738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rPr lang="en" sz="900"/>
              <a:t>In every time step </a:t>
            </a:r>
            <a:r>
              <a:rPr b="1" lang="en" sz="900"/>
              <a:t>t</a:t>
            </a:r>
            <a:r>
              <a:rPr lang="en" sz="900"/>
              <a:t>, the agent:</a:t>
            </a:r>
            <a:br>
              <a:rPr lang="en" sz="900"/>
            </a:br>
            <a:br>
              <a:rPr lang="en" sz="900"/>
            </a:br>
            <a:r>
              <a:rPr lang="en" sz="900"/>
              <a:t>- Gets an observation (x, x’, theta, theta’) corresponding to cart position, cart velocity, pole angle with the vertical, pole angular velocity</a:t>
            </a:r>
            <a:br>
              <a:rPr lang="en" sz="900"/>
            </a:br>
            <a:r>
              <a:rPr lang="en" sz="900"/>
              <a:t>- Performs an action LEFT or RIGHT, and receives a reward of +1 for having survived another time step, and a new state</a:t>
            </a:r>
            <a:br>
              <a:rPr lang="en" sz="900"/>
            </a:br>
            <a:r>
              <a:rPr lang="en" sz="900"/>
              <a:t>- The episode ends if the pole is more than 15 degrees from vertical and/or the cart is moving more than 2.4 units from center.</a:t>
            </a:r>
            <a:br>
              <a:rPr lang="en" sz="900"/>
            </a:br>
            <a:r>
              <a:rPr lang="en" sz="900"/>
              <a:t>- The task is considered done if the agent achieved and averaged reward of 200 over the last 50 episodes </a:t>
            </a:r>
            <a:endParaRPr b="1" sz="900">
              <a:latin typeface="Verdana"/>
              <a:ea typeface="Verdana"/>
              <a:cs typeface="Verdana"/>
              <a:sym typeface="Verdana"/>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