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7" r:id="rId2"/>
    <p:sldId id="257" r:id="rId3"/>
    <p:sldId id="290" r:id="rId4"/>
    <p:sldId id="298" r:id="rId5"/>
    <p:sldId id="297" r:id="rId6"/>
    <p:sldId id="299" r:id="rId7"/>
    <p:sldId id="300" r:id="rId8"/>
    <p:sldId id="292" r:id="rId9"/>
    <p:sldId id="295" r:id="rId10"/>
    <p:sldId id="294" r:id="rId11"/>
    <p:sldId id="301" r:id="rId12"/>
    <p:sldId id="302" r:id="rId13"/>
    <p:sldId id="303" r:id="rId14"/>
    <p:sldId id="304" r:id="rId15"/>
    <p:sldId id="289" r:id="rId16"/>
    <p:sldId id="268" r:id="rId17"/>
    <p:sldId id="296" r:id="rId18"/>
    <p:sldId id="269" r:id="rId19"/>
    <p:sldId id="288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5326" autoAdjust="0"/>
  </p:normalViewPr>
  <p:slideViewPr>
    <p:cSldViewPr>
      <p:cViewPr varScale="1">
        <p:scale>
          <a:sx n="69" d="100"/>
          <a:sy n="69" d="100"/>
        </p:scale>
        <p:origin x="-91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0A2D-6AE3-4A40-8408-CBEC366DB203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AAA27-BA9D-4DBE-8CE6-8E98EB4A0C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2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AAA27-BA9D-4DBE-8CE6-8E98EB4A0C3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4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77E-548A-49B7-ADB3-5E24739E9220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A97E-E46E-4718-B6B2-4375FE44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6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77E-548A-49B7-ADB3-5E24739E9220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A97E-E46E-4718-B6B2-4375FE44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09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77E-548A-49B7-ADB3-5E24739E9220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A97E-E46E-4718-B6B2-4375FE44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68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77E-548A-49B7-ADB3-5E24739E9220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A97E-E46E-4718-B6B2-4375FE44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56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77E-548A-49B7-ADB3-5E24739E9220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A97E-E46E-4718-B6B2-4375FE44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89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77E-548A-49B7-ADB3-5E24739E9220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A97E-E46E-4718-B6B2-4375FE44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09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77E-548A-49B7-ADB3-5E24739E9220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A97E-E46E-4718-B6B2-4375FE44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38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77E-548A-49B7-ADB3-5E24739E9220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A97E-E46E-4718-B6B2-4375FE44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43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77E-548A-49B7-ADB3-5E24739E9220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A97E-E46E-4718-B6B2-4375FE44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17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77E-548A-49B7-ADB3-5E24739E9220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A97E-E46E-4718-B6B2-4375FE44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11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F77E-548A-49B7-ADB3-5E24739E9220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3A97E-E46E-4718-B6B2-4375FE44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6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FF77E-548A-49B7-ADB3-5E24739E9220}" type="datetimeFigureOut">
              <a:rPr lang="ko-KR" altLang="en-US" smtClean="0"/>
              <a:t>2018-04-01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3A97E-E46E-4718-B6B2-4375FE44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50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7.png"/><Relationship Id="rId3" Type="http://schemas.microsoft.com/office/2007/relationships/hdphoto" Target="../media/hdphoto1.wdp"/><Relationship Id="rId7" Type="http://schemas.openxmlformats.org/officeDocument/2006/relationships/hyperlink" Target="http://www.data.go.kr/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.png"/><Relationship Id="rId5" Type="http://schemas.openxmlformats.org/officeDocument/2006/relationships/hyperlink" Target="https://www.rstudio.com/products/rstudio/download/" TargetMode="External"/><Relationship Id="rId10" Type="http://schemas.openxmlformats.org/officeDocument/2006/relationships/hyperlink" Target="https://www.java.com/ko/download/win10.jsp" TargetMode="External"/><Relationship Id="rId4" Type="http://schemas.openxmlformats.org/officeDocument/2006/relationships/hyperlink" Target="https://www.r-project.org/" TargetMode="External"/><Relationship Id="rId9" Type="http://schemas.openxmlformats.org/officeDocument/2006/relationships/hyperlink" Target="https://developer.android.com/studio/index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mailto:lmpp@naver.com" TargetMode="External"/><Relationship Id="rId10" Type="http://schemas.openxmlformats.org/officeDocument/2006/relationships/image" Target="../media/image10.jpeg"/><Relationship Id="rId4" Type="http://schemas.openxmlformats.org/officeDocument/2006/relationships/image" Target="../media/image5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.go.k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637463"/>
            <a:ext cx="2443688" cy="1269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588120" y="585866"/>
            <a:ext cx="7800304" cy="1631216"/>
            <a:chOff x="1890848" y="582110"/>
            <a:chExt cx="5344417" cy="1631216"/>
          </a:xfrm>
        </p:grpSpPr>
        <p:sp>
          <p:nvSpPr>
            <p:cNvPr id="13" name="TextBox 12"/>
            <p:cNvSpPr txBox="1"/>
            <p:nvPr/>
          </p:nvSpPr>
          <p:spPr>
            <a:xfrm>
              <a:off x="1890848" y="582110"/>
              <a:ext cx="394512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0" dirty="0"/>
                <a:t>[</a:t>
              </a:r>
              <a:endParaRPr lang="ko-KR" altLang="en-US" sz="10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16303" y="1094940"/>
              <a:ext cx="47749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>
                  <a:latin typeface="a옛날목욕탕L" panose="02020600000000000000" pitchFamily="18" charset="-127"/>
                  <a:ea typeface="a옛날목욕탕L" panose="02020600000000000000"/>
                </a:rPr>
                <a:t>인천 공항 혼잡 해소 가이드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40753" y="582110"/>
              <a:ext cx="394512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0" dirty="0"/>
                <a:t>]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91DED38-2435-4336-B4EA-DF568EE1C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573016"/>
            <a:ext cx="4104456" cy="26799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71F2D6D-2392-4D0F-8D1A-F54872F99954}"/>
              </a:ext>
            </a:extLst>
          </p:cNvPr>
          <p:cNvSpPr/>
          <p:nvPr/>
        </p:nvSpPr>
        <p:spPr>
          <a:xfrm>
            <a:off x="755576" y="3573016"/>
            <a:ext cx="4104456" cy="2699118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17536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산학캡스톤디자인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48064" y="4221630"/>
            <a:ext cx="38884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lt"/>
                <a:ea typeface="Noto Sans CJK KR Light" pitchFamily="34" charset="-127"/>
              </a:rPr>
              <a:t>담당교수 </a:t>
            </a:r>
            <a:r>
              <a:rPr lang="en-US" altLang="ko-KR" dirty="0" smtClean="0">
                <a:latin typeface="+mj-lt"/>
                <a:ea typeface="Noto Sans CJK KR Light" pitchFamily="34" charset="-127"/>
              </a:rPr>
              <a:t>: </a:t>
            </a:r>
            <a:r>
              <a:rPr lang="ko-KR" altLang="en-US" dirty="0" smtClean="0">
                <a:latin typeface="+mj-lt"/>
                <a:ea typeface="Noto Sans CJK KR Light" pitchFamily="34" charset="-127"/>
              </a:rPr>
              <a:t>정현숙 교수님</a:t>
            </a:r>
            <a:endParaRPr lang="en-US" altLang="ko-KR" dirty="0" smtClean="0">
              <a:latin typeface="+mj-lt"/>
              <a:ea typeface="Noto Sans CJK KR Light" pitchFamily="34" charset="-127"/>
            </a:endParaRPr>
          </a:p>
          <a:p>
            <a:r>
              <a:rPr lang="ko-KR" altLang="en-US" dirty="0" smtClean="0">
                <a:latin typeface="+mj-lt"/>
                <a:ea typeface="Noto Sans CJK KR Light" pitchFamily="34" charset="-127"/>
              </a:rPr>
              <a:t>발표일자 </a:t>
            </a:r>
            <a:r>
              <a:rPr lang="en-US" altLang="ko-KR" dirty="0" smtClean="0">
                <a:latin typeface="+mj-lt"/>
                <a:ea typeface="Noto Sans CJK KR Light" pitchFamily="34" charset="-127"/>
              </a:rPr>
              <a:t>:</a:t>
            </a:r>
            <a:r>
              <a:rPr lang="ko-KR" altLang="en-US" dirty="0" smtClean="0">
                <a:latin typeface="+mj-lt"/>
                <a:ea typeface="Noto Sans CJK KR Light" pitchFamily="34" charset="-127"/>
              </a:rPr>
              <a:t> </a:t>
            </a:r>
            <a:r>
              <a:rPr lang="en-US" altLang="ko-KR" dirty="0" smtClean="0">
                <a:latin typeface="+mj-lt"/>
                <a:ea typeface="Noto Sans CJK KR Light" pitchFamily="34" charset="-127"/>
              </a:rPr>
              <a:t>2018.03.28</a:t>
            </a:r>
            <a:r>
              <a:rPr lang="ko-KR" altLang="en-US" dirty="0" smtClean="0">
                <a:latin typeface="+mj-lt"/>
                <a:ea typeface="Noto Sans CJK KR Light" pitchFamily="34" charset="-127"/>
              </a:rPr>
              <a:t>   </a:t>
            </a:r>
            <a:endParaRPr lang="en-US" altLang="ko-KR" dirty="0" smtClean="0">
              <a:latin typeface="+mj-lt"/>
              <a:ea typeface="Noto Sans CJK KR Light" pitchFamily="34" charset="-127"/>
            </a:endParaRPr>
          </a:p>
          <a:p>
            <a:r>
              <a:rPr lang="ko-KR" altLang="en-US" dirty="0" smtClean="0">
                <a:latin typeface="+mj-lt"/>
                <a:ea typeface="Noto Sans CJK KR Light" pitchFamily="34" charset="-127"/>
              </a:rPr>
              <a:t>발표자</a:t>
            </a:r>
            <a:r>
              <a:rPr lang="ko-KR" altLang="en-US" b="1" dirty="0" smtClean="0">
                <a:latin typeface="+mj-lt"/>
                <a:ea typeface="Noto Sans CJK KR Light" pitchFamily="34" charset="-127"/>
              </a:rPr>
              <a:t>    </a:t>
            </a:r>
            <a:r>
              <a:rPr lang="en-US" altLang="ko-KR" dirty="0" smtClean="0">
                <a:latin typeface="+mj-lt"/>
                <a:ea typeface="Noto Sans CJK KR Light" pitchFamily="34" charset="-127"/>
              </a:rPr>
              <a:t>:</a:t>
            </a:r>
            <a:r>
              <a:rPr lang="en-US" altLang="ko-KR" b="1" dirty="0" smtClean="0">
                <a:latin typeface="+mj-lt"/>
                <a:ea typeface="Noto Sans CJK KR Light" pitchFamily="34" charset="-127"/>
              </a:rPr>
              <a:t> </a:t>
            </a:r>
            <a:r>
              <a:rPr lang="en-US" altLang="ko-KR" sz="2400" b="1" dirty="0" smtClean="0">
                <a:latin typeface="+mj-lt"/>
                <a:ea typeface="Noto Sans CJK KR Light" pitchFamily="34" charset="-127"/>
              </a:rPr>
              <a:t>20134789 </a:t>
            </a:r>
            <a:r>
              <a:rPr lang="ko-KR" altLang="en-US" sz="2400" b="1" dirty="0" smtClean="0">
                <a:latin typeface="+mj-lt"/>
                <a:ea typeface="Noto Sans CJK KR Light" pitchFamily="34" charset="-127"/>
              </a:rPr>
              <a:t>전영욱</a:t>
            </a:r>
            <a:endParaRPr lang="en-US" altLang="ko-KR" sz="2400" b="1" dirty="0" smtClean="0">
              <a:latin typeface="+mj-lt"/>
              <a:ea typeface="Noto Sans CJK KR Light" pitchFamily="34" charset="-127"/>
            </a:endParaRPr>
          </a:p>
          <a:p>
            <a:r>
              <a:rPr lang="ko-KR" altLang="en-US" dirty="0" smtClean="0">
                <a:latin typeface="+mj-lt"/>
                <a:ea typeface="Noto Sans CJK KR Light" pitchFamily="34" charset="-127"/>
              </a:rPr>
              <a:t>팀원</a:t>
            </a:r>
            <a:r>
              <a:rPr lang="en-US" altLang="ko-KR" dirty="0" smtClean="0">
                <a:latin typeface="+mj-lt"/>
                <a:ea typeface="Noto Sans CJK KR Light" pitchFamily="34" charset="-127"/>
              </a:rPr>
              <a:t>       : 20134793 </a:t>
            </a:r>
            <a:r>
              <a:rPr lang="ko-KR" altLang="en-US" dirty="0" smtClean="0">
                <a:latin typeface="+mj-lt"/>
                <a:ea typeface="Noto Sans CJK KR Light" pitchFamily="34" charset="-127"/>
              </a:rPr>
              <a:t>한상원</a:t>
            </a:r>
            <a:endParaRPr lang="en-US" altLang="ko-KR" dirty="0" smtClean="0">
              <a:latin typeface="+mj-lt"/>
              <a:ea typeface="Noto Sans CJK KR Light" pitchFamily="34" charset="-127"/>
            </a:endParaRPr>
          </a:p>
          <a:p>
            <a:r>
              <a:rPr lang="en-US" altLang="ko-KR" dirty="0" smtClean="0">
                <a:latin typeface="+mj-lt"/>
                <a:ea typeface="Noto Sans CJK KR Light" pitchFamily="34" charset="-127"/>
              </a:rPr>
              <a:t>              20134806 </a:t>
            </a:r>
            <a:r>
              <a:rPr lang="ko-KR" altLang="en-US" dirty="0">
                <a:latin typeface="+mj-lt"/>
                <a:ea typeface="Noto Sans CJK KR Light" pitchFamily="34" charset="-127"/>
              </a:rPr>
              <a:t>박희천</a:t>
            </a:r>
            <a:endParaRPr lang="en-US" altLang="ko-KR" dirty="0">
              <a:latin typeface="+mj-lt"/>
              <a:ea typeface="Noto Sans CJK KR Light" pitchFamily="34" charset="-127"/>
            </a:endParaRPr>
          </a:p>
          <a:p>
            <a:r>
              <a:rPr lang="en-US" altLang="ko-KR" dirty="0" smtClean="0">
                <a:latin typeface="+mj-lt"/>
                <a:ea typeface="Noto Sans CJK KR Light" pitchFamily="34" charset="-127"/>
              </a:rPr>
              <a:t>              20134750 </a:t>
            </a:r>
            <a:r>
              <a:rPr lang="ko-KR" altLang="en-US" dirty="0" err="1" smtClean="0">
                <a:latin typeface="+mj-lt"/>
                <a:ea typeface="Noto Sans CJK KR Light" pitchFamily="34" charset="-127"/>
              </a:rPr>
              <a:t>임향섭</a:t>
            </a:r>
            <a:endParaRPr lang="en-US" altLang="ko-KR" dirty="0" smtClean="0">
              <a:latin typeface="+mj-lt"/>
              <a:ea typeface="Noto Sans CJK KR Light" pitchFamily="34" charset="-127"/>
            </a:endParaRPr>
          </a:p>
          <a:p>
            <a:r>
              <a:rPr lang="en-US" altLang="ko-KR" dirty="0" smtClean="0">
                <a:latin typeface="+mj-lt"/>
                <a:ea typeface="Noto Sans CJK KR Light" pitchFamily="34" charset="-127"/>
              </a:rPr>
              <a:t>              20135550 </a:t>
            </a:r>
            <a:r>
              <a:rPr lang="ko-KR" altLang="en-US" dirty="0">
                <a:latin typeface="+mj-lt"/>
                <a:ea typeface="Noto Sans CJK KR Light" pitchFamily="34" charset="-127"/>
              </a:rPr>
              <a:t>정진우</a:t>
            </a:r>
          </a:p>
        </p:txBody>
      </p:sp>
    </p:spTree>
    <p:extLst>
      <p:ext uri="{BB962C8B-B14F-4D97-AF65-F5344CB8AC3E}">
        <p14:creationId xmlns:p14="http://schemas.microsoft.com/office/powerpoint/2010/main" val="33171612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xmlns="" id="{DECB9873-D047-4D05-A002-7B200550E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234442"/>
            <a:ext cx="866373" cy="4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F6568F5-B471-471D-92E6-78707488EAFE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41B6668-1466-49B9-8505-25F1FBB27A68}"/>
              </a:ext>
            </a:extLst>
          </p:cNvPr>
          <p:cNvSpPr txBox="1"/>
          <p:nvPr/>
        </p:nvSpPr>
        <p:spPr>
          <a:xfrm>
            <a:off x="24921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6D79569-F796-41EF-B31F-8C6AEF3F5DB4}"/>
              </a:ext>
            </a:extLst>
          </p:cNvPr>
          <p:cNvSpPr txBox="1"/>
          <p:nvPr/>
        </p:nvSpPr>
        <p:spPr>
          <a:xfrm>
            <a:off x="1064125" y="946674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진행 상황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565566"/>
            <a:ext cx="7704856" cy="481576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93939" y="144494"/>
            <a:ext cx="308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  <a:ea typeface="a옛날목욕탕L" panose="02020600000000000000"/>
              </a:rPr>
              <a:t>인천 공항 혼잡 해소 가이드</a:t>
            </a:r>
          </a:p>
        </p:txBody>
      </p:sp>
    </p:spTree>
    <p:extLst>
      <p:ext uri="{BB962C8B-B14F-4D97-AF65-F5344CB8AC3E}">
        <p14:creationId xmlns:p14="http://schemas.microsoft.com/office/powerpoint/2010/main" val="248069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xmlns="" id="{DECB9873-D047-4D05-A002-7B200550E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234442"/>
            <a:ext cx="866373" cy="4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F6568F5-B471-471D-92E6-78707488EAFE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41B6668-1466-49B9-8505-25F1FBB27A68}"/>
              </a:ext>
            </a:extLst>
          </p:cNvPr>
          <p:cNvSpPr txBox="1"/>
          <p:nvPr/>
        </p:nvSpPr>
        <p:spPr>
          <a:xfrm>
            <a:off x="24921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6D79569-F796-41EF-B31F-8C6AEF3F5DB4}"/>
              </a:ext>
            </a:extLst>
          </p:cNvPr>
          <p:cNvSpPr txBox="1"/>
          <p:nvPr/>
        </p:nvSpPr>
        <p:spPr>
          <a:xfrm>
            <a:off x="1064125" y="946674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진행 상황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755541"/>
            <a:ext cx="4352925" cy="39501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230115" y="1772816"/>
            <a:ext cx="1835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오늘날짜</a:t>
            </a:r>
            <a:endParaRPr lang="en-US" altLang="ko-KR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230115" y="2086995"/>
            <a:ext cx="1835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현재시각</a:t>
            </a:r>
            <a:endParaRPr lang="en-US" altLang="ko-KR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227641" y="3456287"/>
            <a:ext cx="1835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게이트별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혼잡도</a:t>
            </a:r>
            <a:endParaRPr lang="en-US" altLang="ko-KR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608030" y="3126341"/>
            <a:ext cx="263162" cy="936104"/>
            <a:chOff x="1608030" y="3126341"/>
            <a:chExt cx="263162" cy="936104"/>
          </a:xfrm>
        </p:grpSpPr>
        <p:cxnSp>
          <p:nvCxnSpPr>
            <p:cNvPr id="23" name="직선 화살표 연결선 22"/>
            <p:cNvCxnSpPr>
              <a:stCxn id="22" idx="3"/>
            </p:cNvCxnSpPr>
            <p:nvPr/>
          </p:nvCxnSpPr>
          <p:spPr>
            <a:xfrm flipV="1">
              <a:off x="1608030" y="3126341"/>
              <a:ext cx="191154" cy="468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22" idx="3"/>
            </p:cNvCxnSpPr>
            <p:nvPr/>
          </p:nvCxnSpPr>
          <p:spPr>
            <a:xfrm flipV="1">
              <a:off x="1608030" y="3454901"/>
              <a:ext cx="263162" cy="139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22" idx="3"/>
            </p:cNvCxnSpPr>
            <p:nvPr/>
          </p:nvCxnSpPr>
          <p:spPr>
            <a:xfrm>
              <a:off x="1608030" y="3594787"/>
              <a:ext cx="263162" cy="2109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22" idx="3"/>
            </p:cNvCxnSpPr>
            <p:nvPr/>
          </p:nvCxnSpPr>
          <p:spPr>
            <a:xfrm>
              <a:off x="1608030" y="3594787"/>
              <a:ext cx="191154" cy="467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-230115" y="4572940"/>
            <a:ext cx="1835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게이트별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대기인원</a:t>
            </a:r>
            <a:endParaRPr lang="en-US" altLang="ko-KR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605556" y="4242994"/>
            <a:ext cx="263162" cy="936104"/>
            <a:chOff x="1608030" y="3126341"/>
            <a:chExt cx="263162" cy="936104"/>
          </a:xfrm>
        </p:grpSpPr>
        <p:cxnSp>
          <p:nvCxnSpPr>
            <p:cNvPr id="40" name="직선 화살표 연결선 39"/>
            <p:cNvCxnSpPr>
              <a:stCxn id="38" idx="3"/>
            </p:cNvCxnSpPr>
            <p:nvPr/>
          </p:nvCxnSpPr>
          <p:spPr>
            <a:xfrm flipV="1">
              <a:off x="1608030" y="3126341"/>
              <a:ext cx="191154" cy="468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38" idx="3"/>
            </p:cNvCxnSpPr>
            <p:nvPr/>
          </p:nvCxnSpPr>
          <p:spPr>
            <a:xfrm flipV="1">
              <a:off x="1608030" y="3454901"/>
              <a:ext cx="263162" cy="139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8" idx="3"/>
            </p:cNvCxnSpPr>
            <p:nvPr/>
          </p:nvCxnSpPr>
          <p:spPr>
            <a:xfrm>
              <a:off x="1608030" y="3594787"/>
              <a:ext cx="263162" cy="2109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38" idx="3"/>
            </p:cNvCxnSpPr>
            <p:nvPr/>
          </p:nvCxnSpPr>
          <p:spPr>
            <a:xfrm>
              <a:off x="1608030" y="3594787"/>
              <a:ext cx="191154" cy="467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-215999" y="2696747"/>
            <a:ext cx="1835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API URL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60629" y="1755541"/>
            <a:ext cx="2415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rgbClr val="FF0000"/>
                </a:solidFill>
              </a:rPr>
              <a:t>조회일자</a:t>
            </a:r>
            <a:r>
              <a:rPr lang="en-US" altLang="ko-KR" sz="1400" dirty="0">
                <a:solidFill>
                  <a:srgbClr val="FF0000"/>
                </a:solidFill>
              </a:rPr>
              <a:t>(YYYY/MM/DD)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/>
          <p:cNvCxnSpPr>
            <a:endCxn id="5" idx="1"/>
          </p:cNvCxnSpPr>
          <p:nvPr/>
        </p:nvCxnSpPr>
        <p:spPr>
          <a:xfrm flipV="1">
            <a:off x="3923928" y="1909430"/>
            <a:ext cx="2336701" cy="7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60629" y="2049815"/>
            <a:ext cx="2415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업데이트시간</a:t>
            </a:r>
            <a:r>
              <a:rPr lang="en-US" altLang="ko-KR" sz="1400" dirty="0">
                <a:solidFill>
                  <a:srgbClr val="FF0000"/>
                </a:solidFill>
              </a:rPr>
              <a:t>(HH/MM)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46" name="직선 화살표 연결선 45"/>
          <p:cNvCxnSpPr>
            <a:endCxn id="44" idx="1"/>
          </p:cNvCxnSpPr>
          <p:nvPr/>
        </p:nvCxnSpPr>
        <p:spPr>
          <a:xfrm flipV="1">
            <a:off x="3923928" y="2203704"/>
            <a:ext cx="2336701" cy="7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35896" y="2996952"/>
            <a:ext cx="46805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게이트 혼잡도                                   </a:t>
            </a:r>
            <a:r>
              <a:rPr lang="en-US" altLang="ko-KR" sz="1400" dirty="0">
                <a:solidFill>
                  <a:srgbClr val="FF0000"/>
                </a:solidFill>
              </a:rPr>
              <a:t>“0”</a:t>
            </a:r>
            <a:r>
              <a:rPr lang="ko-KR" altLang="en-US" sz="1400" dirty="0">
                <a:solidFill>
                  <a:srgbClr val="FF0000"/>
                </a:solidFill>
              </a:rPr>
              <a:t>원활</a:t>
            </a:r>
            <a:r>
              <a:rPr lang="en-US" altLang="ko-KR" sz="1400" dirty="0">
                <a:solidFill>
                  <a:srgbClr val="FF0000"/>
                </a:solidFill>
              </a:rPr>
              <a:t/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>
                <a:solidFill>
                  <a:srgbClr val="FF0000"/>
                </a:solidFill>
              </a:rPr>
              <a:t>gate1 –T1 2</a:t>
            </a:r>
            <a:r>
              <a:rPr lang="ko-KR" altLang="en-US" sz="1400" dirty="0">
                <a:solidFill>
                  <a:srgbClr val="FF0000"/>
                </a:solidFill>
              </a:rPr>
              <a:t>번 출국장</a:t>
            </a:r>
            <a:r>
              <a:rPr lang="en-US" altLang="ko-KR" sz="1400" dirty="0">
                <a:solidFill>
                  <a:srgbClr val="FF0000"/>
                </a:solidFill>
              </a:rPr>
              <a:t>,T2 1</a:t>
            </a:r>
            <a:r>
              <a:rPr lang="ko-KR" altLang="en-US" sz="1400" dirty="0">
                <a:solidFill>
                  <a:srgbClr val="FF0000"/>
                </a:solidFill>
              </a:rPr>
              <a:t>번 출국장      </a:t>
            </a:r>
            <a:r>
              <a:rPr lang="en-US" altLang="ko-KR" sz="1400" dirty="0">
                <a:solidFill>
                  <a:srgbClr val="FF0000"/>
                </a:solidFill>
              </a:rPr>
              <a:t>“1”</a:t>
            </a:r>
            <a:r>
              <a:rPr lang="ko-KR" altLang="en-US" sz="1400" dirty="0">
                <a:solidFill>
                  <a:srgbClr val="FF0000"/>
                </a:solidFill>
              </a:rPr>
              <a:t>보통</a:t>
            </a:r>
            <a:r>
              <a:rPr lang="en-US" altLang="ko-KR" sz="1400" dirty="0">
                <a:solidFill>
                  <a:srgbClr val="FF0000"/>
                </a:solidFill>
              </a:rPr>
              <a:t/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>
                <a:solidFill>
                  <a:srgbClr val="FF0000"/>
                </a:solidFill>
              </a:rPr>
              <a:t>gate2 –T1 3</a:t>
            </a:r>
            <a:r>
              <a:rPr lang="ko-KR" altLang="en-US" sz="1400" dirty="0">
                <a:solidFill>
                  <a:srgbClr val="FF0000"/>
                </a:solidFill>
              </a:rPr>
              <a:t>번 출국장</a:t>
            </a:r>
            <a:r>
              <a:rPr lang="en-US" altLang="ko-KR" sz="1400" dirty="0">
                <a:solidFill>
                  <a:srgbClr val="FF0000"/>
                </a:solidFill>
              </a:rPr>
              <a:t>,T2 2</a:t>
            </a:r>
            <a:r>
              <a:rPr lang="ko-KR" altLang="en-US" sz="1400" dirty="0">
                <a:solidFill>
                  <a:srgbClr val="FF0000"/>
                </a:solidFill>
              </a:rPr>
              <a:t>번 출국장</a:t>
            </a:r>
            <a:r>
              <a:rPr lang="en-US" altLang="ko-KR" sz="1400" dirty="0">
                <a:solidFill>
                  <a:srgbClr val="FF0000"/>
                </a:solidFill>
              </a:rPr>
              <a:t>      “2”</a:t>
            </a:r>
            <a:r>
              <a:rPr lang="ko-KR" altLang="en-US" sz="1400" dirty="0">
                <a:solidFill>
                  <a:srgbClr val="FF0000"/>
                </a:solidFill>
              </a:rPr>
              <a:t>혼잡</a:t>
            </a:r>
            <a:r>
              <a:rPr lang="en-US" altLang="ko-KR" sz="1400" dirty="0">
                <a:solidFill>
                  <a:srgbClr val="FF0000"/>
                </a:solidFill>
              </a:rPr>
              <a:t/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>
                <a:solidFill>
                  <a:srgbClr val="FF0000"/>
                </a:solidFill>
              </a:rPr>
              <a:t>gate3 –T1 4</a:t>
            </a:r>
            <a:r>
              <a:rPr lang="ko-KR" altLang="en-US" sz="1400" dirty="0">
                <a:solidFill>
                  <a:srgbClr val="FF0000"/>
                </a:solidFill>
              </a:rPr>
              <a:t>번 출국장                         </a:t>
            </a:r>
            <a:r>
              <a:rPr lang="en-US" altLang="ko-KR" sz="1400" dirty="0">
                <a:solidFill>
                  <a:srgbClr val="FF0000"/>
                </a:solidFill>
              </a:rPr>
              <a:t>”3”</a:t>
            </a:r>
            <a:r>
              <a:rPr lang="ko-KR" altLang="en-US" sz="1400" dirty="0" err="1">
                <a:solidFill>
                  <a:srgbClr val="FF0000"/>
                </a:solidFill>
              </a:rPr>
              <a:t>매우혼잡</a:t>
            </a:r>
            <a:r>
              <a:rPr lang="en-US" altLang="ko-KR" sz="1400" dirty="0">
                <a:solidFill>
                  <a:srgbClr val="FF0000"/>
                </a:solidFill>
              </a:rPr>
              <a:t/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>
                <a:solidFill>
                  <a:srgbClr val="FF0000"/>
                </a:solidFill>
              </a:rPr>
              <a:t>gate4 –T1 5</a:t>
            </a:r>
            <a:r>
              <a:rPr lang="ko-KR" altLang="en-US" sz="1400" dirty="0">
                <a:solidFill>
                  <a:srgbClr val="FF0000"/>
                </a:solidFill>
              </a:rPr>
              <a:t>번 출국장</a:t>
            </a:r>
            <a:r>
              <a:rPr lang="en-US" altLang="ko-KR" sz="1400" dirty="0">
                <a:solidFill>
                  <a:srgbClr val="FF0000"/>
                </a:solidFill>
              </a:rPr>
              <a:t>                         ”9”</a:t>
            </a:r>
            <a:r>
              <a:rPr lang="ko-KR" altLang="en-US" sz="1400" dirty="0">
                <a:solidFill>
                  <a:srgbClr val="FF0000"/>
                </a:solidFill>
              </a:rPr>
              <a:t>종료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635896" y="4216037"/>
            <a:ext cx="31683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게이트 </a:t>
            </a:r>
            <a:r>
              <a:rPr lang="ko-KR" altLang="en-US" sz="1400" b="1" dirty="0" err="1">
                <a:solidFill>
                  <a:srgbClr val="FF0000"/>
                </a:solidFill>
              </a:rPr>
              <a:t>대기인수</a:t>
            </a:r>
            <a:r>
              <a:rPr lang="en-US" altLang="ko-KR" sz="1400" dirty="0">
                <a:solidFill>
                  <a:srgbClr val="FF0000"/>
                </a:solidFill>
              </a:rPr>
              <a:t/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>
                <a:solidFill>
                  <a:srgbClr val="FF0000"/>
                </a:solidFill>
              </a:rPr>
              <a:t>gate1 –T1 2</a:t>
            </a:r>
            <a:r>
              <a:rPr lang="ko-KR" altLang="en-US" sz="1400" dirty="0">
                <a:solidFill>
                  <a:srgbClr val="FF0000"/>
                </a:solidFill>
              </a:rPr>
              <a:t>번 출국장</a:t>
            </a:r>
            <a:r>
              <a:rPr lang="en-US" altLang="ko-KR" sz="1400" dirty="0">
                <a:solidFill>
                  <a:srgbClr val="FF0000"/>
                </a:solidFill>
              </a:rPr>
              <a:t>,T2 1</a:t>
            </a:r>
            <a:r>
              <a:rPr lang="ko-KR" altLang="en-US" sz="1400" dirty="0">
                <a:solidFill>
                  <a:srgbClr val="FF0000"/>
                </a:solidFill>
              </a:rPr>
              <a:t>번 출국장</a:t>
            </a:r>
            <a:r>
              <a:rPr lang="en-US" altLang="ko-KR" sz="1400" dirty="0">
                <a:solidFill>
                  <a:srgbClr val="FF0000"/>
                </a:solidFill>
              </a:rPr>
              <a:t/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>
                <a:solidFill>
                  <a:srgbClr val="FF0000"/>
                </a:solidFill>
              </a:rPr>
              <a:t>gate2 –T1 3</a:t>
            </a:r>
            <a:r>
              <a:rPr lang="ko-KR" altLang="en-US" sz="1400" dirty="0">
                <a:solidFill>
                  <a:srgbClr val="FF0000"/>
                </a:solidFill>
              </a:rPr>
              <a:t>번 출국장</a:t>
            </a:r>
            <a:r>
              <a:rPr lang="en-US" altLang="ko-KR" sz="1400" dirty="0">
                <a:solidFill>
                  <a:srgbClr val="FF0000"/>
                </a:solidFill>
              </a:rPr>
              <a:t>,T2 2</a:t>
            </a:r>
            <a:r>
              <a:rPr lang="ko-KR" altLang="en-US" sz="1400" dirty="0">
                <a:solidFill>
                  <a:srgbClr val="FF0000"/>
                </a:solidFill>
              </a:rPr>
              <a:t>번 출국장</a:t>
            </a:r>
            <a:r>
              <a:rPr lang="en-US" altLang="ko-KR" sz="1400" dirty="0">
                <a:solidFill>
                  <a:srgbClr val="FF0000"/>
                </a:solidFill>
              </a:rPr>
              <a:t/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>
                <a:solidFill>
                  <a:srgbClr val="FF0000"/>
                </a:solidFill>
              </a:rPr>
              <a:t>gate3 –T1 4</a:t>
            </a:r>
            <a:r>
              <a:rPr lang="ko-KR" altLang="en-US" sz="1400" dirty="0">
                <a:solidFill>
                  <a:srgbClr val="FF0000"/>
                </a:solidFill>
              </a:rPr>
              <a:t>번 출국장</a:t>
            </a:r>
            <a:r>
              <a:rPr lang="en-US" altLang="ko-KR" sz="1400" dirty="0">
                <a:solidFill>
                  <a:srgbClr val="FF0000"/>
                </a:solidFill>
              </a:rPr>
              <a:t/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>
                <a:solidFill>
                  <a:srgbClr val="FF0000"/>
                </a:solidFill>
              </a:rPr>
              <a:t>gate4 –T1 5</a:t>
            </a:r>
            <a:r>
              <a:rPr lang="ko-KR" altLang="en-US" sz="1400" dirty="0">
                <a:solidFill>
                  <a:srgbClr val="FF0000"/>
                </a:solidFill>
              </a:rPr>
              <a:t>번 출국장</a:t>
            </a: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617" b="15373"/>
          <a:stretch/>
        </p:blipFill>
        <p:spPr bwMode="auto">
          <a:xfrm>
            <a:off x="6965434" y="4192994"/>
            <a:ext cx="1062949" cy="1313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193939" y="144494"/>
            <a:ext cx="308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  <a:ea typeface="a옛날목욕탕L" panose="02020600000000000000"/>
              </a:rPr>
              <a:t>인천 공항 혼잡 해소 가이드</a:t>
            </a:r>
          </a:p>
        </p:txBody>
      </p:sp>
    </p:spTree>
    <p:extLst>
      <p:ext uri="{BB962C8B-B14F-4D97-AF65-F5344CB8AC3E}">
        <p14:creationId xmlns:p14="http://schemas.microsoft.com/office/powerpoint/2010/main" val="218649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22" grpId="0"/>
      <p:bldP spid="38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489234480" descr="EMB000035302f1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11" b="97665" l="2303" r="97533">
                        <a14:foregroundMark x1="41283" y1="80679" x2="13980" y2="51805"/>
                        <a14:foregroundMark x1="14309" y1="36306" x2="20395" y2="27601"/>
                        <a14:foregroundMark x1="19572" y1="19745" x2="12500" y2="55626"/>
                        <a14:foregroundMark x1="11184" y1="60934" x2="4770" y2="39490"/>
                        <a14:foregroundMark x1="9868" y1="42463" x2="22368" y2="13588"/>
                        <a14:foregroundMark x1="2303" y1="54352" x2="4112" y2="32059"/>
                        <a14:foregroundMark x1="17928" y1="14437" x2="56250" y2="1911"/>
                        <a14:foregroundMark x1="86349" y1="21019" x2="97533" y2="34183"/>
                        <a14:foregroundMark x1="83388" y1="84501" x2="87993" y2="95541"/>
                        <a14:foregroundMark x1="50493" y1="90234" x2="46053" y2="97665"/>
                        <a14:foregroundMark x1="52796" y1="85350" x2="75493" y2="73673"/>
                        <a14:foregroundMark x1="82401" y1="74098" x2="92763" y2="647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23976"/>
            <a:ext cx="933587" cy="7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687568" y="1484784"/>
            <a:ext cx="63489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altLang="ko-KR" sz="1600" b="1" dirty="0">
                <a:ea typeface="HY견고딕" panose="02030600000101010101" pitchFamily="18" charset="-127"/>
              </a:rPr>
              <a:t>R-3.4.3,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b="1" dirty="0" err="1"/>
              <a:t>RStudio</a:t>
            </a:r>
            <a:r>
              <a:rPr lang="en-US" altLang="ko-KR" sz="1600" b="1" dirty="0"/>
              <a:t> Desktop 1.1.442</a:t>
            </a:r>
            <a:endParaRPr lang="en-US" altLang="ko-KR" sz="1600" dirty="0"/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오픈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추출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분석 및 통계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hlinkClick r:id="rId4"/>
              </a:rPr>
              <a:t>https://www.r-project.org/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hlinkClick r:id="rId5"/>
              </a:rPr>
              <a:t>https://www.rstudio.com/products/rstudio/download/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0" name="_x489234400" descr="EMB000035302f1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86" y="2858939"/>
            <a:ext cx="1338129" cy="98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382527" y="2890567"/>
            <a:ext cx="261481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공공데이터 포탈 오픈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  <a:b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인천공항 정보 오픈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활용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  <a:hlinkClick r:id="rId7"/>
              </a:rPr>
              <a:t>http://www.data.go.kr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2" name="_x489234320" descr="EMB000035302f2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86" y="4139080"/>
            <a:ext cx="1406681" cy="97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382527" y="4162026"/>
            <a:ext cx="589135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Android Studio 3.0.1</a:t>
            </a:r>
            <a:b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어플개발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hlinkClick r:id="rId9"/>
              </a:rPr>
              <a:t>https://developer.android.com/studio/index.html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92107" y="5529742"/>
            <a:ext cx="551144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Java JDK 9.0.4</a:t>
            </a:r>
            <a:b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Android Studio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자바이용 개발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  <a:hlinkClick r:id="rId10"/>
              </a:rPr>
              <a:t>https://www.java.com/ko/download/win10.jsp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234442"/>
            <a:ext cx="866373" cy="4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:\Users\HP\Desktop\maxresdefault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7" y="5536037"/>
            <a:ext cx="1502740" cy="84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2A658CA-C603-4CF5-826B-2602BDA42B3C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38F6757-2898-4C6D-8A9A-4DF414AAF018}"/>
              </a:ext>
            </a:extLst>
          </p:cNvPr>
          <p:cNvSpPr txBox="1"/>
          <p:nvPr/>
        </p:nvSpPr>
        <p:spPr>
          <a:xfrm>
            <a:off x="24921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569011-B90C-4E6B-9CD1-C86D5CA09834}"/>
              </a:ext>
            </a:extLst>
          </p:cNvPr>
          <p:cNvSpPr txBox="1"/>
          <p:nvPr/>
        </p:nvSpPr>
        <p:spPr>
          <a:xfrm>
            <a:off x="1064125" y="94667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15066"/>
            <a:ext cx="1094339" cy="57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93939" y="144494"/>
            <a:ext cx="308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  <a:ea typeface="a옛날목욕탕L" panose="02020600000000000000"/>
              </a:rPr>
              <a:t>인천 공항 혼잡 해소 가이드</a:t>
            </a:r>
          </a:p>
        </p:txBody>
      </p:sp>
    </p:spTree>
    <p:extLst>
      <p:ext uri="{BB962C8B-B14F-4D97-AF65-F5344CB8AC3E}">
        <p14:creationId xmlns:p14="http://schemas.microsoft.com/office/powerpoint/2010/main" val="41970410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234442"/>
            <a:ext cx="866373" cy="4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E276667-8CBA-4EDA-B99D-9DF000477B28}"/>
              </a:ext>
            </a:extLst>
          </p:cNvPr>
          <p:cNvSpPr txBox="1"/>
          <p:nvPr/>
        </p:nvSpPr>
        <p:spPr>
          <a:xfrm>
            <a:off x="683568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62623CF-5E56-46EE-AB9A-58DDB24F72F1}"/>
              </a:ext>
            </a:extLst>
          </p:cNvPr>
          <p:cNvSpPr txBox="1"/>
          <p:nvPr/>
        </p:nvSpPr>
        <p:spPr>
          <a:xfrm>
            <a:off x="1823518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CB91506-72C7-4BA7-AF0E-7F808EA2B310}"/>
              </a:ext>
            </a:extLst>
          </p:cNvPr>
          <p:cNvSpPr txBox="1"/>
          <p:nvPr/>
        </p:nvSpPr>
        <p:spPr>
          <a:xfrm>
            <a:off x="1064125" y="94667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결론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0543" y="1857231"/>
            <a:ext cx="74758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최종적 결과물은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인천공항 혼잡도 해소 가이드“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APP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공공데이터 포털의 인천공항 오픈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데이터들을 활용 하여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인천 공항 내의 게이트 별 혼잡도 및 인원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예상 해소 시간 게이트간 거리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편의 시설 위치 표시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인천 공항 기상 데이터를 활용한 결항 예측 서비스들을 제공 할 수 있도록 구현한다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561DDBD-2C82-4A81-B5C0-CC50C0A43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3970014"/>
            <a:ext cx="2028318" cy="23839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3939" y="144494"/>
            <a:ext cx="308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  <a:ea typeface="a옛날목욕탕L" panose="02020600000000000000"/>
              </a:rPr>
              <a:t>인천 공항 혼잡 해소 가이드</a:t>
            </a:r>
          </a:p>
        </p:txBody>
      </p:sp>
    </p:spTree>
    <p:extLst>
      <p:ext uri="{BB962C8B-B14F-4D97-AF65-F5344CB8AC3E}">
        <p14:creationId xmlns:p14="http://schemas.microsoft.com/office/powerpoint/2010/main" val="22824881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234442"/>
            <a:ext cx="866373" cy="4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E276667-8CBA-4EDA-B99D-9DF000477B28}"/>
              </a:ext>
            </a:extLst>
          </p:cNvPr>
          <p:cNvSpPr txBox="1"/>
          <p:nvPr/>
        </p:nvSpPr>
        <p:spPr>
          <a:xfrm>
            <a:off x="683568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62623CF-5E56-46EE-AB9A-58DDB24F72F1}"/>
              </a:ext>
            </a:extLst>
          </p:cNvPr>
          <p:cNvSpPr txBox="1"/>
          <p:nvPr/>
        </p:nvSpPr>
        <p:spPr>
          <a:xfrm>
            <a:off x="4415806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CB91506-72C7-4BA7-AF0E-7F808EA2B310}"/>
              </a:ext>
            </a:extLst>
          </p:cNvPr>
          <p:cNvSpPr txBox="1"/>
          <p:nvPr/>
        </p:nvSpPr>
        <p:spPr>
          <a:xfrm>
            <a:off x="1064125" y="946674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기대 효과 및 활용 방안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3568" y="1775941"/>
            <a:ext cx="769267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인천 공항 혼잡도 해소 가이드“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APP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통하여 사용자들이 쉽게 게이트 혼잡도와 혼잡도 해소 시간을 파악 할 수 있으며 빠르게 탑승 할 수 있는 게이트를 추천 해 줌으로써 불필요한 이동과 시간 낭비를 줄일 수 있도록 기대 할 수 있다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인천 공항 내에 편의시설의 위치와 편의 시설 간 이동거리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이동시간 등을 보여 줌으로써 탑승 시간이 남아 있을 시 원하는 편의 시설 위치를 쉽게 파악하여 이동 할 수 있다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인천공항 기상 정보를 분석하여 항공기가 결항 될 확률을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%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보여 줌으로써 사용자들이 미리 파악하고 스케줄을 조정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탑승 일정 변경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하는데 용이 하도록 기대 할 수 있다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4" name="_x436386224" descr="EMB0000113c2f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244" y="4709412"/>
            <a:ext cx="2279528" cy="167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93939" y="144494"/>
            <a:ext cx="308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  <a:ea typeface="a옛날목욕탕L" panose="02020600000000000000"/>
              </a:rPr>
              <a:t>인천 공항 혼잡 해소 가이드</a:t>
            </a:r>
          </a:p>
        </p:txBody>
      </p:sp>
    </p:spTree>
    <p:extLst>
      <p:ext uri="{BB962C8B-B14F-4D97-AF65-F5344CB8AC3E}">
        <p14:creationId xmlns:p14="http://schemas.microsoft.com/office/powerpoint/2010/main" val="8448002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234442"/>
            <a:ext cx="866373" cy="4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37" y="1499520"/>
            <a:ext cx="1584176" cy="19689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037" y="3507264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삼성전자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갤럭시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탭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A6 10.1 32GB SM-T580 &gt;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4323" y="1636520"/>
            <a:ext cx="3332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시현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테스트를 위한 기기 구입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30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만원 </a:t>
            </a:r>
            <a:r>
              <a:rPr lang="en-US" altLang="ko-KR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573" y="1499520"/>
            <a:ext cx="1350485" cy="185726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378" y="4240217"/>
            <a:ext cx="3435867" cy="11830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2604" y="5557880"/>
            <a:ext cx="343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인천 공항 출장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50299" y="3429000"/>
            <a:ext cx="2043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도서 구매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82245" y="3905887"/>
            <a:ext cx="4320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게이트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간 실 거리 파악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편의시설 위치 파악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게이트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와 편의시설 간의 이동시간 파악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게이트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탑승 소요시간 파악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왕복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 </a:t>
            </a:r>
            <a:r>
              <a:rPr lang="en-US" altLang="ko-KR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32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</a:t>
            </a:r>
            <a:r>
              <a:rPr lang="en-US" altLang="ko-KR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천원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88859" y="1659393"/>
            <a:ext cx="3137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참고 도서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16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만원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71814" y="6205477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&lt; 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총 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66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만 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천원 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F6568F5-B471-471D-92E6-78707488EAFE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41B6668-1466-49B9-8505-25F1FBB27A68}"/>
              </a:ext>
            </a:extLst>
          </p:cNvPr>
          <p:cNvSpPr txBox="1"/>
          <p:nvPr/>
        </p:nvSpPr>
        <p:spPr>
          <a:xfrm>
            <a:off x="6499312" y="709141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6D79569-F796-41EF-B31F-8C6AEF3F5DB4}"/>
              </a:ext>
            </a:extLst>
          </p:cNvPr>
          <p:cNvSpPr txBox="1"/>
          <p:nvPr/>
        </p:nvSpPr>
        <p:spPr>
          <a:xfrm>
            <a:off x="1064125" y="946674"/>
            <a:ext cx="5455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인천 공항 혼잡 해소 가이드 개발 비용</a:t>
            </a:r>
            <a:endParaRPr lang="ko-KR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93939" y="144494"/>
            <a:ext cx="308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  <a:ea typeface="a옛날목욕탕L" panose="02020600000000000000"/>
              </a:rPr>
              <a:t>인천 공항 혼잡 해소 가이드</a:t>
            </a:r>
          </a:p>
        </p:txBody>
      </p:sp>
    </p:spTree>
    <p:extLst>
      <p:ext uri="{BB962C8B-B14F-4D97-AF65-F5344CB8AC3E}">
        <p14:creationId xmlns:p14="http://schemas.microsoft.com/office/powerpoint/2010/main" val="9894519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481263"/>
            <a:ext cx="7419975" cy="1895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1CFDD66B-34F1-4A68-A48D-9518828E3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234442"/>
            <a:ext cx="866373" cy="4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7DC7ED5-6701-4A72-89AB-968BEFF66E2C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08EDC80-0365-493D-8A12-66D25C943FAC}"/>
              </a:ext>
            </a:extLst>
          </p:cNvPr>
          <p:cNvSpPr txBox="1"/>
          <p:nvPr/>
        </p:nvSpPr>
        <p:spPr>
          <a:xfrm>
            <a:off x="24921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76E45F1-3907-4A9F-90EF-7E2006728276}"/>
              </a:ext>
            </a:extLst>
          </p:cNvPr>
          <p:cNvSpPr txBox="1"/>
          <p:nvPr/>
        </p:nvSpPr>
        <p:spPr>
          <a:xfrm>
            <a:off x="1064125" y="94667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추진 일정</a:t>
            </a:r>
          </a:p>
        </p:txBody>
      </p:sp>
      <p:sp>
        <p:nvSpPr>
          <p:cNvPr id="20" name="아래쪽 화살표 19"/>
          <p:cNvSpPr/>
          <p:nvPr/>
        </p:nvSpPr>
        <p:spPr>
          <a:xfrm>
            <a:off x="2331528" y="2041593"/>
            <a:ext cx="321157" cy="36004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93939" y="144494"/>
            <a:ext cx="308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  <a:ea typeface="a옛날목욕탕L" panose="02020600000000000000"/>
              </a:rPr>
              <a:t>인천 공항 혼잡 해소 가이드</a:t>
            </a:r>
          </a:p>
        </p:txBody>
      </p:sp>
    </p:spTree>
    <p:extLst>
      <p:ext uri="{BB962C8B-B14F-4D97-AF65-F5344CB8AC3E}">
        <p14:creationId xmlns:p14="http://schemas.microsoft.com/office/powerpoint/2010/main" val="257210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1CFDD66B-34F1-4A68-A48D-9518828E3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234442"/>
            <a:ext cx="866373" cy="4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7DC7ED5-6701-4A72-89AB-968BEFF66E2C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08EDC80-0365-493D-8A12-66D25C943FAC}"/>
              </a:ext>
            </a:extLst>
          </p:cNvPr>
          <p:cNvSpPr txBox="1"/>
          <p:nvPr/>
        </p:nvSpPr>
        <p:spPr>
          <a:xfrm>
            <a:off x="2254773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76E45F1-3907-4A9F-90EF-7E2006728276}"/>
              </a:ext>
            </a:extLst>
          </p:cNvPr>
          <p:cNvSpPr txBox="1"/>
          <p:nvPr/>
        </p:nvSpPr>
        <p:spPr>
          <a:xfrm>
            <a:off x="971600" y="924658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GIT HUB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030213"/>
            <a:ext cx="5112243" cy="45310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3836" y="1532069"/>
            <a:ext cx="828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</a:t>
            </a:r>
            <a:r>
              <a:rPr lang="en-US" altLang="ko-KR" dirty="0"/>
              <a:t>https://github.com/hth9021/inchone-Airport-Congestion-Removal-Guide</a:t>
            </a:r>
            <a:r>
              <a:rPr lang="en-US" altLang="ko-KR" sz="2000" dirty="0"/>
              <a:t>&gt;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3939" y="144494"/>
            <a:ext cx="308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  <a:ea typeface="a옛날목욕탕L" panose="02020600000000000000"/>
              </a:rPr>
              <a:t>인천 공항 혼잡 해소 가이드</a:t>
            </a:r>
          </a:p>
        </p:txBody>
      </p:sp>
    </p:spTree>
    <p:extLst>
      <p:ext uri="{BB962C8B-B14F-4D97-AF65-F5344CB8AC3E}">
        <p14:creationId xmlns:p14="http://schemas.microsoft.com/office/powerpoint/2010/main" val="176293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159732" y="2497976"/>
            <a:ext cx="482453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Q &amp; A</a:t>
            </a:r>
            <a:endParaRPr lang="ko-KR" altLang="en-US" sz="2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368E586C-A60B-4F44-B6BF-E86BB3BB8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234442"/>
            <a:ext cx="866373" cy="4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3939" y="144494"/>
            <a:ext cx="308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  <a:ea typeface="a옛날목욕탕L" panose="02020600000000000000"/>
              </a:rPr>
              <a:t>인천 공항 혼잡 해소 가이드</a:t>
            </a:r>
          </a:p>
        </p:txBody>
      </p:sp>
    </p:spTree>
    <p:extLst>
      <p:ext uri="{BB962C8B-B14F-4D97-AF65-F5344CB8AC3E}">
        <p14:creationId xmlns:p14="http://schemas.microsoft.com/office/powerpoint/2010/main" val="257210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05626" y="2636912"/>
            <a:ext cx="67327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THANK YOU !</a:t>
            </a:r>
            <a:endParaRPr lang="ko-KR" altLang="en-US" sz="66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BD380538-CE69-48F5-92BC-0E8ADD0CF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234442"/>
            <a:ext cx="866373" cy="4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3939" y="144494"/>
            <a:ext cx="308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  <a:ea typeface="a옛날목욕탕L" panose="02020600000000000000"/>
              </a:rPr>
              <a:t>인천 공항 혼잡 해소 가이드</a:t>
            </a:r>
          </a:p>
        </p:txBody>
      </p:sp>
    </p:spTree>
    <p:extLst>
      <p:ext uri="{BB962C8B-B14F-4D97-AF65-F5344CB8AC3E}">
        <p14:creationId xmlns:p14="http://schemas.microsoft.com/office/powerpoint/2010/main" val="276245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309173" y="2941400"/>
            <a:ext cx="3888432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50121" y="248802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001</a:t>
            </a:r>
            <a:r>
              <a:rPr lang="ko-KR" altLang="en-US" dirty="0"/>
              <a:t>  팀원소개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0121" y="3022760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002  </a:t>
            </a:r>
            <a:r>
              <a:rPr lang="ko-KR" altLang="en-US" dirty="0"/>
              <a:t>개발내용 </a:t>
            </a:r>
            <a:r>
              <a:rPr lang="en-US" altLang="ko-KR" dirty="0"/>
              <a:t>&amp;</a:t>
            </a:r>
            <a:r>
              <a:rPr lang="ko-KR" altLang="en-US" dirty="0"/>
              <a:t> 진행상황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50121" y="355749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003  </a:t>
            </a:r>
            <a:r>
              <a:rPr lang="ko-KR" altLang="en-US" dirty="0"/>
              <a:t>개발환경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50121" y="4092226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004  </a:t>
            </a:r>
            <a:r>
              <a:rPr lang="ko-KR" altLang="en-US" dirty="0"/>
              <a:t>기대효과 </a:t>
            </a:r>
            <a:r>
              <a:rPr lang="en-US" altLang="ko-KR" dirty="0"/>
              <a:t>&amp; </a:t>
            </a:r>
            <a:r>
              <a:rPr lang="ko-KR" altLang="en-US" dirty="0"/>
              <a:t>활용방안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50121" y="462695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005  </a:t>
            </a:r>
            <a:r>
              <a:rPr lang="ko-KR" altLang="en-US" dirty="0"/>
              <a:t>추진일정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4309173" y="2406688"/>
            <a:ext cx="38884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309173" y="3476112"/>
            <a:ext cx="3888432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309173" y="4010824"/>
            <a:ext cx="3888432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309173" y="4545536"/>
            <a:ext cx="3888432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309173" y="5040074"/>
            <a:ext cx="38884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234442"/>
            <a:ext cx="866373" cy="4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5" name="_x467578304" descr="EMB00001884312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3" y="2406688"/>
            <a:ext cx="3635896" cy="263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95833" y="2406688"/>
            <a:ext cx="3635896" cy="2633386"/>
          </a:xfrm>
          <a:prstGeom prst="rect">
            <a:avLst/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53694EE-9F64-452E-8757-F05928E56781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7F2EECF-71E8-4E86-9EFF-6349A5064D07}"/>
              </a:ext>
            </a:extLst>
          </p:cNvPr>
          <p:cNvSpPr txBox="1"/>
          <p:nvPr/>
        </p:nvSpPr>
        <p:spPr>
          <a:xfrm>
            <a:off x="24921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73AFA02-ED74-48F0-A2D6-6AAD12C89700}"/>
              </a:ext>
            </a:extLst>
          </p:cNvPr>
          <p:cNvSpPr txBox="1"/>
          <p:nvPr/>
        </p:nvSpPr>
        <p:spPr>
          <a:xfrm>
            <a:off x="1378006" y="97341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목차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3939" y="144494"/>
            <a:ext cx="308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  <a:ea typeface="a옛날목욕탕L" panose="02020600000000000000"/>
              </a:rPr>
              <a:t>인천 공항 혼잡 해소 가이드</a:t>
            </a:r>
          </a:p>
        </p:txBody>
      </p:sp>
    </p:spTree>
    <p:extLst>
      <p:ext uri="{BB962C8B-B14F-4D97-AF65-F5344CB8AC3E}">
        <p14:creationId xmlns:p14="http://schemas.microsoft.com/office/powerpoint/2010/main" val="29338094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234442"/>
            <a:ext cx="866373" cy="4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986" y="1166096"/>
            <a:ext cx="3165573" cy="164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1520" y="5253007"/>
            <a:ext cx="2481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학번 </a:t>
            </a:r>
            <a:r>
              <a:rPr lang="en-US" altLang="ko-KR" dirty="0"/>
              <a:t>: 20134750</a:t>
            </a:r>
          </a:p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 err="1"/>
              <a:t>임향섭</a:t>
            </a:r>
            <a:endParaRPr lang="en-US" altLang="ko-KR" dirty="0"/>
          </a:p>
          <a:p>
            <a:r>
              <a:rPr lang="ko-KR" altLang="en-US" dirty="0"/>
              <a:t>역할 </a:t>
            </a:r>
            <a:r>
              <a:rPr lang="en-US" altLang="ko-KR" dirty="0"/>
              <a:t>: </a:t>
            </a:r>
            <a:r>
              <a:rPr lang="ko-KR" altLang="en-US" dirty="0"/>
              <a:t>팀원 </a:t>
            </a:r>
            <a:endParaRPr lang="en-US" altLang="ko-KR" dirty="0"/>
          </a:p>
          <a:p>
            <a:r>
              <a:rPr lang="ko-KR" altLang="en-US" dirty="0"/>
              <a:t>사전조사</a:t>
            </a:r>
            <a:r>
              <a:rPr lang="en-US" altLang="ko-KR" dirty="0"/>
              <a:t>,</a:t>
            </a:r>
            <a:r>
              <a:rPr lang="ko-KR" altLang="en-US" dirty="0"/>
              <a:t> 데이터 분석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2825008" y="5253007"/>
            <a:ext cx="1926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학번 </a:t>
            </a:r>
            <a:r>
              <a:rPr lang="en-US" altLang="ko-KR" dirty="0"/>
              <a:t>: 20134806</a:t>
            </a:r>
          </a:p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 err="1"/>
              <a:t>박희천</a:t>
            </a:r>
            <a:endParaRPr lang="en-US" altLang="ko-KR" dirty="0"/>
          </a:p>
          <a:p>
            <a:r>
              <a:rPr lang="ko-KR" altLang="en-US" dirty="0"/>
              <a:t>역할 </a:t>
            </a:r>
            <a:r>
              <a:rPr lang="en-US" altLang="ko-KR" dirty="0"/>
              <a:t>: </a:t>
            </a:r>
            <a:r>
              <a:rPr lang="ko-KR" altLang="en-US" dirty="0"/>
              <a:t>팀원</a:t>
            </a:r>
            <a:endParaRPr lang="en-US" altLang="ko-KR" dirty="0"/>
          </a:p>
          <a:p>
            <a:r>
              <a:rPr lang="ko-KR" altLang="en-US" dirty="0"/>
              <a:t>사전조사</a:t>
            </a:r>
            <a:r>
              <a:rPr lang="en-US" altLang="ko-KR" dirty="0"/>
              <a:t>, </a:t>
            </a:r>
            <a:r>
              <a:rPr lang="ko-KR" altLang="en-US" dirty="0"/>
              <a:t>코딩</a:t>
            </a:r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4751488" y="5253007"/>
            <a:ext cx="1926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학번 </a:t>
            </a:r>
            <a:r>
              <a:rPr lang="en-US" altLang="ko-KR" dirty="0"/>
              <a:t>: 20134789</a:t>
            </a:r>
          </a:p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전영욱</a:t>
            </a:r>
            <a:endParaRPr lang="en-US" altLang="ko-KR" dirty="0"/>
          </a:p>
          <a:p>
            <a:r>
              <a:rPr lang="ko-KR" altLang="en-US" dirty="0"/>
              <a:t>역할 </a:t>
            </a:r>
            <a:r>
              <a:rPr lang="en-US" altLang="ko-KR" dirty="0"/>
              <a:t>: </a:t>
            </a:r>
            <a:r>
              <a:rPr lang="ko-KR" altLang="en-US" dirty="0"/>
              <a:t>팀원</a:t>
            </a:r>
            <a:endParaRPr lang="en-US" altLang="ko-KR" dirty="0"/>
          </a:p>
          <a:p>
            <a:r>
              <a:rPr lang="ko-KR" altLang="en-US" dirty="0"/>
              <a:t>사전조사</a:t>
            </a:r>
            <a:r>
              <a:rPr lang="en-US" altLang="ko-KR" dirty="0"/>
              <a:t>, </a:t>
            </a:r>
            <a:r>
              <a:rPr lang="ko-KR" altLang="en-US" dirty="0"/>
              <a:t>코딩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6677968" y="5253007"/>
            <a:ext cx="1926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학번 </a:t>
            </a:r>
            <a:r>
              <a:rPr lang="en-US" altLang="ko-KR" dirty="0"/>
              <a:t>: 20135550</a:t>
            </a:r>
          </a:p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정진우</a:t>
            </a:r>
            <a:endParaRPr lang="en-US" altLang="ko-KR" dirty="0"/>
          </a:p>
          <a:p>
            <a:r>
              <a:rPr lang="ko-KR" altLang="en-US" dirty="0"/>
              <a:t>역할 </a:t>
            </a:r>
            <a:r>
              <a:rPr lang="en-US" altLang="ko-KR" dirty="0"/>
              <a:t>: </a:t>
            </a:r>
            <a:r>
              <a:rPr lang="ko-KR" altLang="en-US" dirty="0"/>
              <a:t>팀원</a:t>
            </a:r>
            <a:endParaRPr lang="en-US" altLang="ko-KR" dirty="0"/>
          </a:p>
          <a:p>
            <a:r>
              <a:rPr lang="ko-KR" altLang="en-US" dirty="0"/>
              <a:t>사전조사</a:t>
            </a:r>
            <a:r>
              <a:rPr lang="en-US" altLang="ko-KR" dirty="0"/>
              <a:t>, </a:t>
            </a:r>
            <a:r>
              <a:rPr lang="ko-KR" altLang="en-US" dirty="0"/>
              <a:t>코딩</a:t>
            </a:r>
            <a:endParaRPr lang="en-US" altLang="ko-KR" dirty="0"/>
          </a:p>
        </p:txBody>
      </p:sp>
      <p:sp>
        <p:nvSpPr>
          <p:cNvPr id="17" name="TextBox 16"/>
          <p:cNvSpPr txBox="1"/>
          <p:nvPr/>
        </p:nvSpPr>
        <p:spPr>
          <a:xfrm>
            <a:off x="3954401" y="2780928"/>
            <a:ext cx="3929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학번 </a:t>
            </a:r>
            <a:r>
              <a:rPr lang="en-US" altLang="ko-KR" dirty="0"/>
              <a:t>: 20134793</a:t>
            </a:r>
          </a:p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한상원</a:t>
            </a:r>
            <a:endParaRPr lang="en-US" altLang="ko-KR" dirty="0"/>
          </a:p>
          <a:p>
            <a:r>
              <a:rPr lang="en-US" altLang="ko-KR" dirty="0"/>
              <a:t>E-mail : </a:t>
            </a:r>
            <a:r>
              <a:rPr lang="en-US" altLang="ko-KR" dirty="0">
                <a:hlinkClick r:id="rId5"/>
              </a:rPr>
              <a:t>lmpp@naver.com</a:t>
            </a:r>
            <a:endParaRPr lang="en-US" altLang="ko-KR" dirty="0"/>
          </a:p>
          <a:p>
            <a:r>
              <a:rPr lang="ko-KR" altLang="en-US" dirty="0"/>
              <a:t>역할 </a:t>
            </a:r>
            <a:r>
              <a:rPr lang="en-US" altLang="ko-KR" dirty="0"/>
              <a:t>: </a:t>
            </a:r>
            <a:r>
              <a:rPr lang="ko-KR" altLang="en-US" dirty="0"/>
              <a:t>팀장</a:t>
            </a:r>
            <a:r>
              <a:rPr lang="en-US" altLang="ko-KR" dirty="0"/>
              <a:t>, </a:t>
            </a:r>
            <a:r>
              <a:rPr lang="ko-KR" altLang="en-US" dirty="0"/>
              <a:t>사전조사</a:t>
            </a:r>
            <a:r>
              <a:rPr lang="en-US" altLang="ko-KR" dirty="0"/>
              <a:t>, </a:t>
            </a:r>
            <a:r>
              <a:rPr lang="ko-KR" altLang="en-US" dirty="0"/>
              <a:t>데이터 분석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7" t="9202" r="14046" b="8090"/>
          <a:stretch/>
        </p:blipFill>
        <p:spPr>
          <a:xfrm>
            <a:off x="2918537" y="2780928"/>
            <a:ext cx="807590" cy="11456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0" t="8306" r="10884" b="8306"/>
          <a:stretch/>
        </p:blipFill>
        <p:spPr>
          <a:xfrm>
            <a:off x="5108806" y="3989268"/>
            <a:ext cx="895096" cy="11881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75" b="12699"/>
          <a:stretch/>
        </p:blipFill>
        <p:spPr>
          <a:xfrm>
            <a:off x="6994178" y="4035942"/>
            <a:ext cx="946009" cy="10092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82" y="3946522"/>
            <a:ext cx="792088" cy="11881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0" t="14468" r="14301" b="17840"/>
          <a:stretch/>
        </p:blipFill>
        <p:spPr>
          <a:xfrm>
            <a:off x="3330528" y="4020542"/>
            <a:ext cx="802257" cy="107852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19" name="TextBox 18"/>
          <p:cNvSpPr txBox="1"/>
          <p:nvPr/>
        </p:nvSpPr>
        <p:spPr>
          <a:xfrm>
            <a:off x="24921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64125" y="9466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팀원소개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3939" y="144494"/>
            <a:ext cx="308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/>
              </a:rPr>
              <a:t>인천 공항 혼잡 해소 가이드</a:t>
            </a:r>
          </a:p>
        </p:txBody>
      </p:sp>
    </p:spTree>
    <p:extLst>
      <p:ext uri="{BB962C8B-B14F-4D97-AF65-F5344CB8AC3E}">
        <p14:creationId xmlns:p14="http://schemas.microsoft.com/office/powerpoint/2010/main" val="5449122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xmlns="" id="{DECB9873-D047-4D05-A002-7B200550E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234442"/>
            <a:ext cx="866373" cy="4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F6568F5-B471-471D-92E6-78707488EAFE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41B6668-1466-49B9-8505-25F1FBB27A68}"/>
              </a:ext>
            </a:extLst>
          </p:cNvPr>
          <p:cNvSpPr txBox="1"/>
          <p:nvPr/>
        </p:nvSpPr>
        <p:spPr>
          <a:xfrm>
            <a:off x="6499312" y="709141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6D79569-F796-41EF-B31F-8C6AEF3F5DB4}"/>
              </a:ext>
            </a:extLst>
          </p:cNvPr>
          <p:cNvSpPr txBox="1"/>
          <p:nvPr/>
        </p:nvSpPr>
        <p:spPr>
          <a:xfrm>
            <a:off x="1064125" y="946674"/>
            <a:ext cx="5455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인천 공항 혼잡 해소 가이드 개발 동기</a:t>
            </a:r>
            <a:endParaRPr lang="ko-KR" alt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93939" y="144494"/>
            <a:ext cx="308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/>
              </a:rPr>
              <a:t>인천 공항 혼잡 해소 가이드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968316" y="3104964"/>
            <a:ext cx="1512168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한국공항</a:t>
            </a:r>
            <a:r>
              <a:rPr lang="en-US" altLang="ko-KR" dirty="0" smtClean="0"/>
              <a:t>(15)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186752" y="2348880"/>
            <a:ext cx="1512168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국제공항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186752" y="3933056"/>
            <a:ext cx="1512168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국내공항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5480484" y="2618910"/>
            <a:ext cx="706268" cy="7560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4" idx="3"/>
          </p:cNvCxnSpPr>
          <p:nvPr/>
        </p:nvCxnSpPr>
        <p:spPr>
          <a:xfrm>
            <a:off x="5480484" y="3429000"/>
            <a:ext cx="706268" cy="774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878016" y="2060848"/>
            <a:ext cx="2714625" cy="3209926"/>
            <a:chOff x="696897" y="2060848"/>
            <a:chExt cx="2714625" cy="3209926"/>
          </a:xfrm>
        </p:grpSpPr>
        <p:pic>
          <p:nvPicPr>
            <p:cNvPr id="2050" name="Picture 2" descr="êµ­ë´ ê³µí­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7" y="2060848"/>
              <a:ext cx="2714625" cy="3209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직사각형 27"/>
            <p:cNvSpPr/>
            <p:nvPr/>
          </p:nvSpPr>
          <p:spPr>
            <a:xfrm>
              <a:off x="1329151" y="2852936"/>
              <a:ext cx="794577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67709" y="5270774"/>
            <a:ext cx="657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우리나라에는 공항이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15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개가 존재하고 그 중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8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개가 국제선이다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그러나 그 중에서 인천공항이 차지하는 비율은 무려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44%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 된다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82" y="2034239"/>
            <a:ext cx="3194340" cy="294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7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xmlns="" id="{DECB9873-D047-4D05-A002-7B200550E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234442"/>
            <a:ext cx="866373" cy="4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F6568F5-B471-471D-92E6-78707488EAFE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41B6668-1466-49B9-8505-25F1FBB27A68}"/>
              </a:ext>
            </a:extLst>
          </p:cNvPr>
          <p:cNvSpPr txBox="1"/>
          <p:nvPr/>
        </p:nvSpPr>
        <p:spPr>
          <a:xfrm>
            <a:off x="6499312" y="709141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6D79569-F796-41EF-B31F-8C6AEF3F5DB4}"/>
              </a:ext>
            </a:extLst>
          </p:cNvPr>
          <p:cNvSpPr txBox="1"/>
          <p:nvPr/>
        </p:nvSpPr>
        <p:spPr>
          <a:xfrm>
            <a:off x="1194912" y="946674"/>
            <a:ext cx="5455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인천 공항 혼잡 해소 가이드 개발 동기</a:t>
            </a:r>
            <a:endParaRPr lang="ko-KR" alt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93939" y="144494"/>
            <a:ext cx="308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/>
              </a:rPr>
              <a:t>인천 공항 혼잡 해소 가이드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572000" y="1729095"/>
            <a:ext cx="4006613" cy="3920565"/>
            <a:chOff x="4606330" y="1772816"/>
            <a:chExt cx="4006613" cy="392056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6330" y="1772816"/>
              <a:ext cx="4006613" cy="3920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4606330" y="5301208"/>
              <a:ext cx="4006613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67544" y="1718650"/>
            <a:ext cx="3816424" cy="1440160"/>
            <a:chOff x="467544" y="1718650"/>
            <a:chExt cx="3816424" cy="1440160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718650"/>
              <a:ext cx="3816424" cy="144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직선 연결선 20"/>
            <p:cNvCxnSpPr/>
            <p:nvPr/>
          </p:nvCxnSpPr>
          <p:spPr>
            <a:xfrm>
              <a:off x="539552" y="2060848"/>
              <a:ext cx="93610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596073" y="2996952"/>
              <a:ext cx="93610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7544" y="321297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한국공항공사 </a:t>
            </a:r>
            <a:r>
              <a:rPr lang="en-US" altLang="ko-KR" dirty="0" smtClean="0"/>
              <a:t>2017 </a:t>
            </a:r>
            <a:r>
              <a:rPr lang="ko-KR" altLang="en-US" dirty="0" smtClean="0"/>
              <a:t>설문조사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72000" y="580526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한국공항공사 </a:t>
            </a:r>
            <a:r>
              <a:rPr lang="en-US" altLang="ko-KR" dirty="0" smtClean="0"/>
              <a:t>2017 </a:t>
            </a:r>
            <a:r>
              <a:rPr lang="ko-KR" altLang="en-US" dirty="0" smtClean="0"/>
              <a:t>이용객수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0317" y="4449331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한국공항공사 홈페이지 설문조사 결과 인천공항에 대한 불편함이 많이 들어나 있고 이용객수도  인천공항이 가장 큰 비율을 차지하고 있다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80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xmlns="" id="{DECB9873-D047-4D05-A002-7B200550E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234442"/>
            <a:ext cx="866373" cy="4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F6568F5-B471-471D-92E6-78707488EAFE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41B6668-1466-49B9-8505-25F1FBB27A68}"/>
              </a:ext>
            </a:extLst>
          </p:cNvPr>
          <p:cNvSpPr txBox="1"/>
          <p:nvPr/>
        </p:nvSpPr>
        <p:spPr>
          <a:xfrm>
            <a:off x="6720062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6D79569-F796-41EF-B31F-8C6AEF3F5DB4}"/>
              </a:ext>
            </a:extLst>
          </p:cNvPr>
          <p:cNvSpPr txBox="1"/>
          <p:nvPr/>
        </p:nvSpPr>
        <p:spPr>
          <a:xfrm>
            <a:off x="1064125" y="946674"/>
            <a:ext cx="5763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인천 공항 혼잡도 해소 가이드 개발 내용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B4E9118-AB3B-43D0-9D8F-4EA29852E561}"/>
              </a:ext>
            </a:extLst>
          </p:cNvPr>
          <p:cNvSpPr txBox="1"/>
          <p:nvPr/>
        </p:nvSpPr>
        <p:spPr>
          <a:xfrm>
            <a:off x="365778" y="1647905"/>
            <a:ext cx="84124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공공데이터 포털 사이트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  <a:hlinkClick r:id="rId3"/>
              </a:rPr>
              <a:t>http://www.data.go.kr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오픈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인천공항 예보정보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], [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인천공항 시설정보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], [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인천공항 기상 정보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이터들을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가지고 온다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가지고 온 오픈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데이터들을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R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프로그램을 통해 각각의 데이터를 분석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시각적으로 출력 한다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오픈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API[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인천공항 예보정보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데이터를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R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프로그램으로 불러와 인천공항 혼잡도를 분석하여 게이트 별로 인원이 어느 정도 있는지 시각적으로 출력 할 수 있도록 한다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오픈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API[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인천공항 시설정보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데이터를 불러와 인천공항 편의시설 위치를 출력 할 수 있도록 한다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오픈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API[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인천공항 기상정보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데이터를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R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프로그램으로 불러와 데이터를 분석하여 인천공항 기상정보에 따른 결항 예측을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%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출력 할 수 있도록 한다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3939" y="144494"/>
            <a:ext cx="308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  <a:ea typeface="a옛날목욕탕L" panose="02020600000000000000"/>
              </a:rPr>
              <a:t>인천 공항 혼잡 해소 </a:t>
            </a:r>
            <a:r>
              <a:rPr lang="ko-KR" altLang="en-US" b="1" dirty="0" smtClean="0">
                <a:latin typeface="+mj-lt"/>
                <a:ea typeface="a옛날목욕탕L" panose="02020600000000000000"/>
              </a:rPr>
              <a:t>가이드</a:t>
            </a:r>
            <a:endParaRPr lang="en-US" altLang="ko-KR" b="1" dirty="0" smtClean="0">
              <a:latin typeface="+mj-lt"/>
              <a:ea typeface="a옛날목욕탕L" panose="0202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73069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 descr="C:\Users\HP\Desktop\img_map_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264" y="3096552"/>
            <a:ext cx="2272518" cy="155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xmlns="" id="{DECB9873-D047-4D05-A002-7B200550E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234442"/>
            <a:ext cx="866373" cy="4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F6568F5-B471-471D-92E6-78707488EAFE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41B6668-1466-49B9-8505-25F1FBB27A68}"/>
              </a:ext>
            </a:extLst>
          </p:cNvPr>
          <p:cNvSpPr txBox="1"/>
          <p:nvPr/>
        </p:nvSpPr>
        <p:spPr>
          <a:xfrm>
            <a:off x="6720062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6D79569-F796-41EF-B31F-8C6AEF3F5DB4}"/>
              </a:ext>
            </a:extLst>
          </p:cNvPr>
          <p:cNvSpPr txBox="1"/>
          <p:nvPr/>
        </p:nvSpPr>
        <p:spPr>
          <a:xfrm>
            <a:off x="1064125" y="946674"/>
            <a:ext cx="5763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인천 공항 혼잡도 해소 가이드 개발 내용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B4E9118-AB3B-43D0-9D8F-4EA29852E561}"/>
              </a:ext>
            </a:extLst>
          </p:cNvPr>
          <p:cNvSpPr txBox="1"/>
          <p:nvPr/>
        </p:nvSpPr>
        <p:spPr>
          <a:xfrm>
            <a:off x="834784" y="1700808"/>
            <a:ext cx="38896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게이트 별 혼잡도 파악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게이트 별로 혼잡도를 보여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줌으로써 혼잡도를 파악 할 수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있다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 위치 표시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사용자의 현재 위치를 표시하여 가까운 게이트를 안내해준다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비행기 결항예측 서비스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날씨정보와 공항데이터를 이용하여 결항예측 서비스를 제공한다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" t="39283" r="2453" b="20818"/>
          <a:stretch/>
        </p:blipFill>
        <p:spPr>
          <a:xfrm>
            <a:off x="5301553" y="1409122"/>
            <a:ext cx="2147940" cy="1513999"/>
          </a:xfrm>
          <a:prstGeom prst="rect">
            <a:avLst/>
          </a:prstGeom>
        </p:spPr>
      </p:pic>
      <p:pic>
        <p:nvPicPr>
          <p:cNvPr id="22" name="Picture 16">
            <a:extLst>
              <a:ext uri="{FF2B5EF4-FFF2-40B4-BE49-F238E27FC236}">
                <a16:creationId xmlns:a16="http://schemas.microsoft.com/office/drawing/2014/main" xmlns="" id="{E9F5514A-BDAE-4DC6-AC25-2C6B80031F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3"/>
          <a:stretch/>
        </p:blipFill>
        <p:spPr bwMode="auto">
          <a:xfrm>
            <a:off x="5409001" y="4785508"/>
            <a:ext cx="1933043" cy="155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93939" y="144494"/>
            <a:ext cx="308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  <a:ea typeface="a옛날목욕탕L" panose="02020600000000000000"/>
              </a:rPr>
              <a:t>인천 공항 혼잡 해소 가이드</a:t>
            </a:r>
          </a:p>
        </p:txBody>
      </p:sp>
    </p:spTree>
    <p:extLst>
      <p:ext uri="{BB962C8B-B14F-4D97-AF65-F5344CB8AC3E}">
        <p14:creationId xmlns:p14="http://schemas.microsoft.com/office/powerpoint/2010/main" val="363184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xmlns="" id="{DECB9873-D047-4D05-A002-7B200550E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234442"/>
            <a:ext cx="866373" cy="4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F6568F5-B471-471D-92E6-78707488EAFE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41B6668-1466-49B9-8505-25F1FBB27A68}"/>
              </a:ext>
            </a:extLst>
          </p:cNvPr>
          <p:cNvSpPr txBox="1"/>
          <p:nvPr/>
        </p:nvSpPr>
        <p:spPr>
          <a:xfrm>
            <a:off x="24921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6D79569-F796-41EF-B31F-8C6AEF3F5DB4}"/>
              </a:ext>
            </a:extLst>
          </p:cNvPr>
          <p:cNvSpPr txBox="1"/>
          <p:nvPr/>
        </p:nvSpPr>
        <p:spPr>
          <a:xfrm>
            <a:off x="1064125" y="946674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진행 상황 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25" y="1755541"/>
            <a:ext cx="6010052" cy="445043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1776D29-D12A-4EA1-BA3F-99759832127E}"/>
              </a:ext>
            </a:extLst>
          </p:cNvPr>
          <p:cNvSpPr/>
          <p:nvPr/>
        </p:nvSpPr>
        <p:spPr>
          <a:xfrm>
            <a:off x="4860032" y="2060848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93939" y="144494"/>
            <a:ext cx="308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  <a:ea typeface="a옛날목욕탕L" panose="02020600000000000000"/>
              </a:rPr>
              <a:t>인천 공항 혼잡 해소 가이드</a:t>
            </a:r>
          </a:p>
        </p:txBody>
      </p:sp>
    </p:spTree>
    <p:extLst>
      <p:ext uri="{BB962C8B-B14F-4D97-AF65-F5344CB8AC3E}">
        <p14:creationId xmlns:p14="http://schemas.microsoft.com/office/powerpoint/2010/main" val="36132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34634"/>
            <a:ext cx="8784976" cy="6588732"/>
          </a:xfrm>
          <a:prstGeom prst="rect">
            <a:avLst/>
          </a:prstGeom>
          <a:noFill/>
          <a:ln w="22225" cap="flat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xmlns="" id="{DECB9873-D047-4D05-A002-7B200550E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3" y="234442"/>
            <a:ext cx="866373" cy="44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F6568F5-B471-471D-92E6-78707488EAFE}"/>
              </a:ext>
            </a:extLst>
          </p:cNvPr>
          <p:cNvSpPr txBox="1"/>
          <p:nvPr/>
        </p:nvSpPr>
        <p:spPr>
          <a:xfrm>
            <a:off x="6919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[</a:t>
            </a:r>
            <a:endParaRPr lang="ko-KR" altLang="en-US" sz="4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41B6668-1466-49B9-8505-25F1FBB27A68}"/>
              </a:ext>
            </a:extLst>
          </p:cNvPr>
          <p:cNvSpPr txBox="1"/>
          <p:nvPr/>
        </p:nvSpPr>
        <p:spPr>
          <a:xfrm>
            <a:off x="2492107" y="701072"/>
            <a:ext cx="37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6D79569-F796-41EF-B31F-8C6AEF3F5DB4}"/>
              </a:ext>
            </a:extLst>
          </p:cNvPr>
          <p:cNvSpPr txBox="1"/>
          <p:nvPr/>
        </p:nvSpPr>
        <p:spPr>
          <a:xfrm>
            <a:off x="1064125" y="946674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진행 상황 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576520" y="1414441"/>
            <a:ext cx="5827042" cy="5011971"/>
            <a:chOff x="1576520" y="1414441"/>
            <a:chExt cx="5827042" cy="501197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6520" y="1414441"/>
              <a:ext cx="5827042" cy="5011971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2864325" y="3356992"/>
              <a:ext cx="4227955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3939" y="144494"/>
            <a:ext cx="308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lt"/>
                <a:ea typeface="a옛날목욕탕L" panose="02020600000000000000"/>
              </a:rPr>
              <a:t>인천 공항 혼잡 해소 가이드</a:t>
            </a:r>
          </a:p>
        </p:txBody>
      </p:sp>
    </p:spTree>
    <p:extLst>
      <p:ext uri="{BB962C8B-B14F-4D97-AF65-F5344CB8AC3E}">
        <p14:creationId xmlns:p14="http://schemas.microsoft.com/office/powerpoint/2010/main" val="160008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748</Words>
  <Application>Microsoft Office PowerPoint</Application>
  <PresentationFormat>화면 슬라이드 쇼(4:3)</PresentationFormat>
  <Paragraphs>180</Paragraphs>
  <Slides>19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chosun</dc:creator>
  <cp:lastModifiedBy>user</cp:lastModifiedBy>
  <cp:revision>75</cp:revision>
  <dcterms:created xsi:type="dcterms:W3CDTF">2018-03-20T00:53:37Z</dcterms:created>
  <dcterms:modified xsi:type="dcterms:W3CDTF">2018-04-01T11:11:46Z</dcterms:modified>
</cp:coreProperties>
</file>