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8" r:id="rId2"/>
    <p:sldId id="319" r:id="rId3"/>
    <p:sldId id="290" r:id="rId4"/>
    <p:sldId id="298" r:id="rId5"/>
    <p:sldId id="297" r:id="rId6"/>
    <p:sldId id="300" r:id="rId7"/>
    <p:sldId id="292" r:id="rId8"/>
    <p:sldId id="295" r:id="rId9"/>
    <p:sldId id="294" r:id="rId10"/>
    <p:sldId id="301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7" r:id="rId20"/>
    <p:sldId id="315" r:id="rId21"/>
    <p:sldId id="316" r:id="rId22"/>
    <p:sldId id="302" r:id="rId23"/>
    <p:sldId id="303" r:id="rId24"/>
    <p:sldId id="304" r:id="rId25"/>
    <p:sldId id="289" r:id="rId26"/>
    <p:sldId id="268" r:id="rId27"/>
    <p:sldId id="296" r:id="rId28"/>
    <p:sldId id="269" r:id="rId29"/>
    <p:sldId id="28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326" autoAdjust="0"/>
  </p:normalViewPr>
  <p:slideViewPr>
    <p:cSldViewPr>
      <p:cViewPr varScale="1">
        <p:scale>
          <a:sx n="110" d="100"/>
          <a:sy n="110" d="100"/>
        </p:scale>
        <p:origin x="17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0A2D-6AE3-4A40-8408-CBEC366DB203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AAA27-BA9D-4DBE-8CE6-8E98EB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AA27-BA9D-4DBE-8CE6-8E98EB4A0C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AA27-BA9D-4DBE-8CE6-8E98EB4A0C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1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9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77E-548A-49B7-ADB3-5E24739E9220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hyperlink" Target="http://stat-computi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alsamiq.com/downloa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.go.kr/" TargetMode="External"/><Relationship Id="rId13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11" Type="http://schemas.openxmlformats.org/officeDocument/2006/relationships/hyperlink" Target="https://www.java.com/ko/download/win10.jsp" TargetMode="External"/><Relationship Id="rId5" Type="http://schemas.openxmlformats.org/officeDocument/2006/relationships/hyperlink" Target="https://www.r-project.org/" TargetMode="External"/><Relationship Id="rId10" Type="http://schemas.openxmlformats.org/officeDocument/2006/relationships/hyperlink" Target="https://developer.android.com/studio/index.html" TargetMode="External"/><Relationship Id="rId4" Type="http://schemas.microsoft.com/office/2007/relationships/hdphoto" Target="../media/hdphoto2.wdp"/><Relationship Id="rId9" Type="http://schemas.openxmlformats.org/officeDocument/2006/relationships/image" Target="../media/image40.png"/><Relationship Id="rId14" Type="http://schemas.openxmlformats.org/officeDocument/2006/relationships/hyperlink" Target="http://balsamiq.com/download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mailto:lmpp@naver.com" TargetMode="Externa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8120" y="585866"/>
            <a:ext cx="7800304" cy="1631216"/>
            <a:chOff x="1890848" y="582110"/>
            <a:chExt cx="5344417" cy="1631216"/>
          </a:xfrm>
        </p:grpSpPr>
        <p:sp>
          <p:nvSpPr>
            <p:cNvPr id="13" name="TextBox 12"/>
            <p:cNvSpPr txBox="1"/>
            <p:nvPr/>
          </p:nvSpPr>
          <p:spPr>
            <a:xfrm>
              <a:off x="1890848" y="582110"/>
              <a:ext cx="3945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0" dirty="0"/>
                <a:t>[</a:t>
              </a:r>
              <a:endParaRPr lang="ko-KR" altLang="en-US" sz="1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16303" y="1094940"/>
              <a:ext cx="4774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a옛날목욕탕L" panose="02020600000000000000" pitchFamily="18" charset="-127"/>
                  <a:ea typeface="a옛날목욕탕L" panose="02020600000000000000"/>
                </a:rPr>
                <a:t>인천 공항 혼잡 해소 가이드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40753" y="582110"/>
              <a:ext cx="3945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0" dirty="0"/>
                <a:t>]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91DED38-2435-4336-B4EA-DF568EE1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73016"/>
            <a:ext cx="4104456" cy="2679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1F2D6D-2392-4D0F-8D1A-F54872F99954}"/>
              </a:ext>
            </a:extLst>
          </p:cNvPr>
          <p:cNvSpPr/>
          <p:nvPr/>
        </p:nvSpPr>
        <p:spPr>
          <a:xfrm>
            <a:off x="755576" y="3684489"/>
            <a:ext cx="4104456" cy="269911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3645024"/>
            <a:ext cx="38884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팀명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일석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과목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산학캡스톤디자인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02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담당교수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정현숙 교수님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발표일자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2018.04.04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발표자</a:t>
            </a:r>
            <a:r>
              <a:rPr lang="ko-KR" altLang="en-US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en-US" altLang="ko-KR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en-US" altLang="ko-KR" b="1" dirty="0" smtClean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20134750 </a:t>
            </a:r>
            <a:r>
              <a:rPr lang="ko-KR" altLang="en-US" sz="2400" dirty="0" err="1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임향섭</a:t>
            </a:r>
            <a:endParaRPr lang="en-US" altLang="ko-KR" sz="2400" dirty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: 20134793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한상원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20134806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박희천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20134789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전영욱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20135550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정진우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01" y="3684489"/>
            <a:ext cx="716187" cy="10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49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55541"/>
            <a:ext cx="4352925" cy="3950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30115" y="1772816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30115" y="2086995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현재시각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27641" y="3456287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게이트별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혼잡도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608030" y="3126341"/>
            <a:ext cx="263162" cy="936104"/>
            <a:chOff x="1608030" y="3126341"/>
            <a:chExt cx="263162" cy="936104"/>
          </a:xfrm>
        </p:grpSpPr>
        <p:cxnSp>
          <p:nvCxnSpPr>
            <p:cNvPr id="23" name="직선 화살표 연결선 22"/>
            <p:cNvCxnSpPr>
              <a:stCxn id="22" idx="3"/>
            </p:cNvCxnSpPr>
            <p:nvPr/>
          </p:nvCxnSpPr>
          <p:spPr>
            <a:xfrm flipV="1">
              <a:off x="1608030" y="3126341"/>
              <a:ext cx="191154" cy="46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2" idx="3"/>
            </p:cNvCxnSpPr>
            <p:nvPr/>
          </p:nvCxnSpPr>
          <p:spPr>
            <a:xfrm flipV="1">
              <a:off x="1608030" y="3454901"/>
              <a:ext cx="263162" cy="13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2" idx="3"/>
            </p:cNvCxnSpPr>
            <p:nvPr/>
          </p:nvCxnSpPr>
          <p:spPr>
            <a:xfrm>
              <a:off x="1608030" y="3594787"/>
              <a:ext cx="263162" cy="21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2" idx="3"/>
            </p:cNvCxnSpPr>
            <p:nvPr/>
          </p:nvCxnSpPr>
          <p:spPr>
            <a:xfrm>
              <a:off x="1608030" y="3594787"/>
              <a:ext cx="191154" cy="46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-230115" y="4572940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게이트별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대기인원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605556" y="4242994"/>
            <a:ext cx="263162" cy="936104"/>
            <a:chOff x="1608030" y="3126341"/>
            <a:chExt cx="263162" cy="936104"/>
          </a:xfrm>
        </p:grpSpPr>
        <p:cxnSp>
          <p:nvCxnSpPr>
            <p:cNvPr id="40" name="직선 화살표 연결선 39"/>
            <p:cNvCxnSpPr>
              <a:stCxn id="38" idx="3"/>
            </p:cNvCxnSpPr>
            <p:nvPr/>
          </p:nvCxnSpPr>
          <p:spPr>
            <a:xfrm flipV="1">
              <a:off x="1608030" y="3126341"/>
              <a:ext cx="191154" cy="46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8" idx="3"/>
            </p:cNvCxnSpPr>
            <p:nvPr/>
          </p:nvCxnSpPr>
          <p:spPr>
            <a:xfrm flipV="1">
              <a:off x="1608030" y="3454901"/>
              <a:ext cx="263162" cy="13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8" idx="3"/>
            </p:cNvCxnSpPr>
            <p:nvPr/>
          </p:nvCxnSpPr>
          <p:spPr>
            <a:xfrm>
              <a:off x="1608030" y="3594787"/>
              <a:ext cx="263162" cy="21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8" idx="3"/>
            </p:cNvCxnSpPr>
            <p:nvPr/>
          </p:nvCxnSpPr>
          <p:spPr>
            <a:xfrm>
              <a:off x="1608030" y="3594787"/>
              <a:ext cx="191154" cy="46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-215999" y="2696747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API URL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0629" y="1755541"/>
            <a:ext cx="241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조회일자</a:t>
            </a:r>
            <a:r>
              <a:rPr lang="en-US" altLang="ko-KR" sz="1400" dirty="0">
                <a:solidFill>
                  <a:srgbClr val="FF0000"/>
                </a:solidFill>
              </a:rPr>
              <a:t>(YYYY/MM/DD)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endCxn id="5" idx="1"/>
          </p:cNvCxnSpPr>
          <p:nvPr/>
        </p:nvCxnSpPr>
        <p:spPr>
          <a:xfrm flipV="1">
            <a:off x="3923928" y="1909430"/>
            <a:ext cx="2336701" cy="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60629" y="2049815"/>
            <a:ext cx="241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업데이트시간</a:t>
            </a:r>
            <a:r>
              <a:rPr lang="en-US" altLang="ko-KR" sz="1400" dirty="0">
                <a:solidFill>
                  <a:srgbClr val="FF0000"/>
                </a:solidFill>
              </a:rPr>
              <a:t>(HH/MM)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>
            <a:endCxn id="44" idx="1"/>
          </p:cNvCxnSpPr>
          <p:nvPr/>
        </p:nvCxnSpPr>
        <p:spPr>
          <a:xfrm flipV="1">
            <a:off x="3923928" y="2203704"/>
            <a:ext cx="2336701" cy="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5896" y="2996952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게이트 혼잡도             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“0”</a:t>
            </a:r>
            <a:r>
              <a:rPr lang="ko-KR" altLang="en-US" sz="1400" dirty="0">
                <a:solidFill>
                  <a:srgbClr val="FF0000"/>
                </a:solidFill>
              </a:rPr>
              <a:t>원활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gate1 –T1 2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,T2 1</a:t>
            </a:r>
            <a:r>
              <a:rPr lang="ko-KR" altLang="en-US" sz="1400" dirty="0">
                <a:solidFill>
                  <a:srgbClr val="FF0000"/>
                </a:solidFill>
              </a:rPr>
              <a:t>번 출국장      </a:t>
            </a:r>
            <a:r>
              <a:rPr lang="en-US" altLang="ko-KR" sz="1400" dirty="0">
                <a:solidFill>
                  <a:srgbClr val="FF0000"/>
                </a:solidFill>
              </a:rPr>
              <a:t>“1”</a:t>
            </a:r>
            <a:r>
              <a:rPr lang="ko-KR" altLang="en-US" sz="1400" dirty="0">
                <a:solidFill>
                  <a:srgbClr val="FF0000"/>
                </a:solidFill>
              </a:rPr>
              <a:t>보통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gate2 –T1 3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,T2 2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      “2”</a:t>
            </a:r>
            <a:r>
              <a:rPr lang="ko-KR" altLang="en-US" sz="1400" dirty="0">
                <a:solidFill>
                  <a:srgbClr val="FF0000"/>
                </a:solidFill>
              </a:rPr>
              <a:t>혼잡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gate3 –T1 4</a:t>
            </a:r>
            <a:r>
              <a:rPr lang="ko-KR" altLang="en-US" sz="1400" dirty="0">
                <a:solidFill>
                  <a:srgbClr val="FF0000"/>
                </a:solidFill>
              </a:rPr>
              <a:t>번 출국장   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”3”</a:t>
            </a:r>
            <a:r>
              <a:rPr lang="ko-KR" altLang="en-US" sz="1400" dirty="0" err="1">
                <a:solidFill>
                  <a:srgbClr val="FF0000"/>
                </a:solidFill>
              </a:rPr>
              <a:t>매우혼잡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gate4 –T1 5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                        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35896" y="4216037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게이트 </a:t>
            </a:r>
            <a:r>
              <a:rPr lang="ko-KR" altLang="en-US" sz="1400" b="1" dirty="0" err="1">
                <a:solidFill>
                  <a:srgbClr val="FF0000"/>
                </a:solidFill>
              </a:rPr>
              <a:t>대기인수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gate1 –T1 2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,T2 1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gate2 –T1 3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,T2 2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gate3 –T1 4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gate4 –T1 5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21864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38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07" y="3429000"/>
            <a:ext cx="7912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터미널의 출국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게이트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중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1,6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게이트는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패스트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트랙 전용 출국장으로 이용되고 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패스트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트랙은 노약자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(70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 이상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어린이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 미만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임산부가 포함되어 있다면 이용할 수 있는데 항공사에서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보딩패스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발권시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패스트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트랙 확인 용지를 달라고 하면 이용할 수 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패스트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트랙은 이용자를 제외한 동반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인까지 이용이 가능하다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노약자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어린이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임산부를 위한 전용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게이트로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이용하기 때문에 예상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승객수에서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제외된다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39283" r="2453" b="20818"/>
          <a:stretch/>
        </p:blipFill>
        <p:spPr>
          <a:xfrm>
            <a:off x="5387566" y="1283400"/>
            <a:ext cx="3074003" cy="21667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1210" y="2135940"/>
            <a:ext cx="4908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혼잡도에 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1,6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출국장이 제외된 이유 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41638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83968" y="609329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The data </a:t>
            </a:r>
            <a:r>
              <a:rPr lang="en-US" altLang="ko-KR" sz="1200" dirty="0">
                <a:hlinkClick r:id="rId2"/>
              </a:rPr>
              <a:t>are</a:t>
            </a:r>
            <a:r>
              <a:rPr lang="en-US" altLang="ko-KR" sz="1200" dirty="0"/>
              <a:t> provided by Research and Innovative Technology Administration (RITA) </a:t>
            </a:r>
            <a:endParaRPr lang="en-US" altLang="ko-KR" sz="1200" dirty="0" smtClean="0"/>
          </a:p>
          <a:p>
            <a:r>
              <a:rPr lang="en-US" altLang="ko-KR" sz="1200" dirty="0" smtClean="0"/>
              <a:t>and </a:t>
            </a:r>
            <a:r>
              <a:rPr lang="en-US" altLang="ko-KR" sz="1200" dirty="0"/>
              <a:t>Bureau of Transportation Statistics (BTS). 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0918" y="3724289"/>
            <a:ext cx="787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1987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월부터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2008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12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월까지의 미국의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억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백만의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출도착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항공편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(3,376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공항과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29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항공사들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5575" y="451918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230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 항공편들이 취소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23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 항공편이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15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 이상 지연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242" y="5262299"/>
            <a:ext cx="779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Weather Source : wunderground.com(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사이트의 기상정보를 이용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17"/>
          <a:stretch/>
        </p:blipFill>
        <p:spPr bwMode="auto">
          <a:xfrm>
            <a:off x="788867" y="1804717"/>
            <a:ext cx="752335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6" y="1441979"/>
            <a:ext cx="36385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25739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223744" y="1326429"/>
            <a:ext cx="7501110" cy="5065283"/>
            <a:chOff x="157179" y="1052736"/>
            <a:chExt cx="8769775" cy="5328592"/>
          </a:xfrm>
        </p:grpSpPr>
        <p:pic>
          <p:nvPicPr>
            <p:cNvPr id="21" name="Picture 3" descr="C:\Users\chosun\Desktop\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79" y="1052736"/>
              <a:ext cx="6825262" cy="532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995937" y="1730878"/>
              <a:ext cx="3859187" cy="5504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l"/>
              </a:pPr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대부분의 </a:t>
              </a:r>
              <a:r>
                <a:rPr lang="ko-KR" altLang="en-US" sz="14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출도착</a:t>
              </a:r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항공편은 지연이 없다</a:t>
              </a:r>
              <a:r>
                <a:rPr lang="en-US" altLang="ko-KR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 </a:t>
              </a:r>
            </a:p>
            <a:p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몇몇의 항공편만 지연이 증가</a:t>
              </a:r>
              <a:r>
                <a:rPr lang="en-US" altLang="ko-KR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4047" y="4247510"/>
              <a:ext cx="3922907" cy="5504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l"/>
              </a:pPr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몇 항공사들이 지연제한을 </a:t>
              </a:r>
              <a:r>
                <a:rPr lang="en-US" altLang="ko-KR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24</a:t>
              </a:r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시간으로 </a:t>
              </a:r>
              <a:endPara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잡아서 </a:t>
              </a:r>
              <a:r>
                <a:rPr lang="en-US" altLang="ko-KR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24</a:t>
              </a:r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시간이 될 때 </a:t>
              </a:r>
              <a:r>
                <a:rPr lang="en-US" altLang="ko-KR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</a:t>
              </a:r>
              <a:r>
                <a:rPr lang="ko-KR" altLang="en-US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번째 피크가 발생</a:t>
              </a:r>
              <a:r>
                <a:rPr lang="en-US" altLang="ko-KR" sz="1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572000" y="4869160"/>
              <a:ext cx="648072" cy="12799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519628" y="1196752"/>
              <a:ext cx="587909" cy="2258670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555776" y="3789040"/>
              <a:ext cx="587909" cy="2300608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4584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719616" y="1489073"/>
            <a:ext cx="4953744" cy="3879851"/>
            <a:chOff x="50304" y="1052736"/>
            <a:chExt cx="6104384" cy="4648292"/>
          </a:xfrm>
        </p:grpSpPr>
        <p:pic>
          <p:nvPicPr>
            <p:cNvPr id="23" name="Picture 2" descr="C:\Users\chosun\Desktop\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4" y="1052736"/>
              <a:ext cx="6104384" cy="4648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타원 23"/>
            <p:cNvSpPr/>
            <p:nvPr/>
          </p:nvSpPr>
          <p:spPr>
            <a:xfrm>
              <a:off x="4427984" y="2780928"/>
              <a:ext cx="1152128" cy="1008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63688" y="5875942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연간 출발 시간표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8402" y="1532069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지연은 출발 계획된 항공편이</a:t>
            </a:r>
            <a:endParaRPr lang="en-US" altLang="ko-KR" sz="1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많을수록 증가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0565" y="2420888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2001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이후 지연횟수 감소</a:t>
            </a:r>
            <a:endParaRPr lang="en-US" altLang="ko-KR" sz="1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 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월드트레이드 센터 테러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6114" y="3173791"/>
            <a:ext cx="3135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2003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이후로 다시 지연 증가</a:t>
            </a:r>
            <a:endParaRPr lang="en-US" altLang="ko-KR" sz="1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-&gt;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FAA(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미 연방항공청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정책 개정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4584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55576" y="1535832"/>
            <a:ext cx="7963747" cy="4629472"/>
            <a:chOff x="755576" y="1535832"/>
            <a:chExt cx="7963747" cy="4629472"/>
          </a:xfrm>
        </p:grpSpPr>
        <p:pic>
          <p:nvPicPr>
            <p:cNvPr id="21" name="Picture 2" descr="C:\Users\chosun\Desktop\7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535832"/>
              <a:ext cx="7814686" cy="3227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71600" y="5229200"/>
              <a:ext cx="6029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여행가기 좋은 날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(avoid delays) – 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토요일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화요일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수요일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4152" y="5733256"/>
              <a:ext cx="4352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지연율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높은 날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(Bad for delays) – 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금요일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pic>
          <p:nvPicPr>
            <p:cNvPr id="24" name="Picture 3" descr="C:\Users\chosun\Desktop\thumbs-up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953" y="3484662"/>
              <a:ext cx="232370" cy="23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chosun\Desktop\thumbs-dow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52" y="3278089"/>
              <a:ext cx="225892" cy="225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chosun\Desktop\thumbs-u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52" y="2581335"/>
              <a:ext cx="223972" cy="223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C:\Users\chosun\Desktop\thumbs-u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390" y="2829121"/>
              <a:ext cx="204733" cy="204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C:\Users\chosun\Desktop\thumbs-u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523" y="5159216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:\Users\chosun\Desktop\thumbs-d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5815132"/>
              <a:ext cx="350172" cy="35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4584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Picture 2" descr="C:\Users\chosun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3" y="1916832"/>
            <a:ext cx="8461008" cy="260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74122" y="4936228"/>
            <a:ext cx="704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 평균 적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량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풍속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일조량은 지연을 결정하는데 큰 역할을 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4524549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10mph </a:t>
            </a:r>
            <a:r>
              <a:rPr lang="en-US" altLang="ko-KR" sz="1100" dirty="0" smtClean="0"/>
              <a:t>≒</a:t>
            </a:r>
            <a:r>
              <a:rPr lang="en-US" altLang="ko-KR" sz="1050" dirty="0" smtClean="0"/>
              <a:t> 16km/h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4584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Picture 3" descr="C:\Users\chosun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3" y="1532069"/>
            <a:ext cx="5189984" cy="42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9317" y="1844824"/>
            <a:ext cx="3289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활주로의 </a:t>
            </a:r>
            <a:r>
              <a:rPr lang="ko-KR" altLang="en-US" sz="1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측풍이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이착륙을 하는데 영향을 미친다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-&gt;</a:t>
            </a:r>
            <a:r>
              <a:rPr lang="ko-KR" altLang="en-US" sz="1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측풍이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강할경우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지연 발생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38305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°ì¬ë¯¹ëª©ì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7" t="26743" r="53060" b="22615"/>
          <a:stretch/>
        </p:blipFill>
        <p:spPr bwMode="auto">
          <a:xfrm>
            <a:off x="3023828" y="3622906"/>
            <a:ext cx="3204356" cy="32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1656653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발사믹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목업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Balsamiq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Mockup)</a:t>
            </a:r>
            <a:b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-UI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배우며 사용하고 있는 툴을 기획자가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UI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대한 설명을 할 때 사용함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b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* </a:t>
            </a:r>
            <a:r>
              <a:rPr lang="ko-KR" altLang="en-US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목업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(Mockup) :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 실물과 흡사한 정적인 형태의 모형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다운로드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Ver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3.5.15)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hlinkClick r:id="rId3"/>
              </a:rPr>
              <a:t>http://balsamiq.com/download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  <a:hlinkClick r:id="rId3"/>
              </a:rPr>
              <a:t>/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26604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671" y="1532069"/>
            <a:ext cx="7884368" cy="503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13461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25967" y="2488987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001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팀원소개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9952" y="3003524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002 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개발내용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4078177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004 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개발환경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5364" y="4602379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005 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기대효과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5364" y="515467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006 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추진일정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309173" y="2406688"/>
            <a:ext cx="3888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4211960" y="4534016"/>
            <a:ext cx="4608512" cy="576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139952" y="5575330"/>
            <a:ext cx="4176464" cy="139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467578304" descr="EMB0000188431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" y="2406688"/>
            <a:ext cx="3635896" cy="26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833" y="2406688"/>
            <a:ext cx="3635896" cy="263338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3694EE-9F64-452E-8757-F05928E56781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2EECF-71E8-4E86-9EFF-6349A5064D07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3AFA02-ED74-48F0-A2D6-6AAD12C89700}"/>
              </a:ext>
            </a:extLst>
          </p:cNvPr>
          <p:cNvSpPr txBox="1"/>
          <p:nvPr/>
        </p:nvSpPr>
        <p:spPr>
          <a:xfrm>
            <a:off x="1378006" y="973413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39952" y="3501008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003 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진행상황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4207403" y="5017338"/>
            <a:ext cx="4608512" cy="576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207403" y="3981784"/>
            <a:ext cx="4608512" cy="576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193852" y="3414933"/>
            <a:ext cx="4608512" cy="576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193852" y="2875372"/>
            <a:ext cx="4608512" cy="576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0062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46045" t="12225" r="12742"/>
          <a:stretch/>
        </p:blipFill>
        <p:spPr>
          <a:xfrm>
            <a:off x="3239851" y="1408339"/>
            <a:ext cx="2664296" cy="4952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1920" y="5949280"/>
            <a:ext cx="1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초기화면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92107" y="2132856"/>
            <a:ext cx="93610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06334" y="2024844"/>
            <a:ext cx="17857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메뉴버튼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492107" y="2590437"/>
            <a:ext cx="130885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6334" y="2482425"/>
            <a:ext cx="17857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1916832"/>
            <a:ext cx="944443" cy="4320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2069795">
            <a:off x="4033284" y="1337404"/>
            <a:ext cx="538910" cy="704811"/>
          </a:xfrm>
          <a:prstGeom prst="downArrow">
            <a:avLst>
              <a:gd name="adj1" fmla="val 15543"/>
              <a:gd name="adj2" fmla="val 444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22956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63888" y="60034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혼잡도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58" y="1434627"/>
            <a:ext cx="2192296" cy="44572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8813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ë°ì¬ë¯¹ëª©ì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7" t="26743" r="53060" b="22615"/>
          <a:stretch/>
        </p:blipFill>
        <p:spPr bwMode="auto">
          <a:xfrm>
            <a:off x="7248744" y="2858939"/>
            <a:ext cx="1377384" cy="13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9234480" descr="EMB000035302f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1" b="97665" l="2303" r="97533">
                        <a14:foregroundMark x1="41283" y1="80679" x2="13980" y2="51805"/>
                        <a14:foregroundMark x1="14309" y1="36306" x2="20395" y2="27601"/>
                        <a14:foregroundMark x1="19572" y1="19745" x2="12500" y2="55626"/>
                        <a14:foregroundMark x1="11184" y1="60934" x2="4770" y2="39490"/>
                        <a14:foregroundMark x1="9868" y1="42463" x2="22368" y2="13588"/>
                        <a14:foregroundMark x1="2303" y1="54352" x2="4112" y2="32059"/>
                        <a14:foregroundMark x1="17928" y1="14437" x2="56250" y2="1911"/>
                        <a14:foregroundMark x1="86349" y1="21019" x2="97533" y2="34183"/>
                        <a14:foregroundMark x1="83388" y1="84501" x2="87993" y2="95541"/>
                        <a14:foregroundMark x1="50493" y1="90234" x2="46053" y2="97665"/>
                        <a14:foregroundMark x1="52796" y1="85350" x2="75493" y2="73673"/>
                        <a14:foregroundMark x1="82401" y1="74098" x2="92763" y2="64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3976"/>
            <a:ext cx="933587" cy="7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87568" y="1484784"/>
            <a:ext cx="634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ko-KR" sz="1600" b="1" dirty="0">
                <a:ea typeface="HY견고딕" panose="02030600000101010101" pitchFamily="18" charset="-127"/>
              </a:rPr>
              <a:t>R-3.4.3,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 err="1"/>
              <a:t>RStudio</a:t>
            </a:r>
            <a:r>
              <a:rPr lang="en-US" altLang="ko-KR" sz="1600" b="1" dirty="0"/>
              <a:t> Desktop 1.1.442</a:t>
            </a:r>
            <a:endParaRPr lang="en-US" altLang="ko-KR" sz="1600" dirty="0"/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오픈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및 통계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https://www.r-project.org/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6"/>
              </a:rPr>
              <a:t>https://www.rstudio.com/products/rstudio/download/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_x489234400" descr="EMB000035302f1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6" y="2858939"/>
            <a:ext cx="1338129" cy="9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82527" y="2890567"/>
            <a:ext cx="26148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 포탈 오픈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정보 오픈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hlinkClick r:id="rId8"/>
              </a:rPr>
              <a:t>http://www.data.go.kr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2" name="_x489234320" descr="EMB000035302f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6" y="4139080"/>
            <a:ext cx="1406681" cy="97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82527" y="4162026"/>
            <a:ext cx="58913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Android Studio 3.0.1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어플개발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10"/>
              </a:rPr>
              <a:t>https://developer.android.com/studio/index.html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2107" y="5529742"/>
            <a:ext cx="55114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 JDK 9.0.4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Android Studio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자바이용 개발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11"/>
              </a:rPr>
              <a:t>https://www.java.com/ko/download/win10.jsp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1" name="Picture 3" descr="C:\Users\HP\Desktop\maxresdefaul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7" y="5536037"/>
            <a:ext cx="1502740" cy="8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A658CA-C603-4CF5-826B-2602BDA42B3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F6757-2898-4C6D-8A9A-4DF414AAF01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569011-B90C-4E6B-9CD1-C86D5CA09834}"/>
              </a:ext>
            </a:extLst>
          </p:cNvPr>
          <p:cNvSpPr txBox="1"/>
          <p:nvPr/>
        </p:nvSpPr>
        <p:spPr>
          <a:xfrm>
            <a:off x="1064125" y="946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개발 환경</a:t>
            </a: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15066"/>
            <a:ext cx="1094339" cy="57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16016" y="3623417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목업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(Mockup) </a:t>
            </a:r>
            <a:r>
              <a:rPr lang="en-US" altLang="ko-KR" sz="16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</a:t>
            </a:r>
            <a:r>
              <a:rPr lang="en-US" altLang="ko-KR" sz="16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UI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다운로드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Ver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3.5.15)</a:t>
            </a:r>
            <a:b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  <a:hlinkClick r:id="rId14"/>
              </a:rPr>
              <a:t>http://balsamiq.com/download/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7041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76667-8CBA-4EDA-B99D-9DF000477B28}"/>
              </a:ext>
            </a:extLst>
          </p:cNvPr>
          <p:cNvSpPr txBox="1"/>
          <p:nvPr/>
        </p:nvSpPr>
        <p:spPr>
          <a:xfrm>
            <a:off x="68356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623CF-5E56-46EE-AB9A-58DDB24F72F1}"/>
              </a:ext>
            </a:extLst>
          </p:cNvPr>
          <p:cNvSpPr txBox="1"/>
          <p:nvPr/>
        </p:nvSpPr>
        <p:spPr>
          <a:xfrm>
            <a:off x="182351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91506-72C7-4BA7-AF0E-7F808EA2B310}"/>
              </a:ext>
            </a:extLst>
          </p:cNvPr>
          <p:cNvSpPr txBox="1"/>
          <p:nvPr/>
        </p:nvSpPr>
        <p:spPr>
          <a:xfrm>
            <a:off x="1064125" y="946674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0543" y="1857231"/>
            <a:ext cx="74758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최종적 결과물은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혼잡도 해소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가이드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”APP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 포털의 인천공항 오픈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데이터들을 활용 하여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내의 게이트 별 혼잡도 및 인원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예상 해소 시간 게이트간 거리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편의 시설 위치 표시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기상 데이터를 활용한 결항 예측 서비스들을 제공 할 수 있도록 구현한다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61DDBD-2C82-4A81-B5C0-CC50C0A4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970014"/>
            <a:ext cx="2028318" cy="2383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2488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76667-8CBA-4EDA-B99D-9DF000477B28}"/>
              </a:ext>
            </a:extLst>
          </p:cNvPr>
          <p:cNvSpPr txBox="1"/>
          <p:nvPr/>
        </p:nvSpPr>
        <p:spPr>
          <a:xfrm>
            <a:off x="68356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623CF-5E56-46EE-AB9A-58DDB24F72F1}"/>
              </a:ext>
            </a:extLst>
          </p:cNvPr>
          <p:cNvSpPr txBox="1"/>
          <p:nvPr/>
        </p:nvSpPr>
        <p:spPr>
          <a:xfrm>
            <a:off x="4121372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91506-72C7-4BA7-AF0E-7F808EA2B310}"/>
              </a:ext>
            </a:extLst>
          </p:cNvPr>
          <p:cNvSpPr txBox="1"/>
          <p:nvPr/>
        </p:nvSpPr>
        <p:spPr>
          <a:xfrm>
            <a:off x="1064125" y="946674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 및 활용 방안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3568" y="1775941"/>
            <a:ext cx="76926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혼잡도 해소 가이드“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통하여 사용자들이 쉽게 게이트 혼잡도와 혼잡도 해소 시간을 파악 할 수 있으며 빠르게 탑승 할 수 있는 게이트를 추천 해 줌으로써 불필요한 이동과 시간 낭비를 줄일 수 있도록 기대 할 수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내에 편의시설의 위치와 편의 시설 간 이동거리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이동시간 등을 보여 줌으로써 탑승 시간이 남아 있을 시 원하는 편의 시설 위치를 쉽게 파악하여 이동 할 수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기상 정보를 분석하여 항공기가 결항 될 확률을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%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보여 줌으로써 사용자들이 미리 파악하고 스케줄을 조정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탑승 일정 변경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하는데 용이 하도록 기대 할 수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_x436386224" descr="EMB0000113c2f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4" y="4709412"/>
            <a:ext cx="2279528" cy="16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4800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7" y="1499520"/>
            <a:ext cx="1584176" cy="1968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37" y="350726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삼성전자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갤럭시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탭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A6 10.1 32GB SM-T580 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323" y="1636520"/>
            <a:ext cx="333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테스트를 위한 기기 구입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만원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73" y="1499520"/>
            <a:ext cx="1350485" cy="18572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78" y="4240217"/>
            <a:ext cx="3435867" cy="1183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604" y="5557880"/>
            <a:ext cx="343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출장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0299" y="3429000"/>
            <a:ext cx="2043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 구매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2245" y="3905887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간 실 거리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편의시설 위치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와 편의시설 간의 이동시간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탑승 소요시간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왕복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32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천원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88859" y="1659393"/>
            <a:ext cx="3137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참고 도서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71814" y="620547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66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천원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5841436" y="701071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 공항 혼잡 해소 가이드 개발 비용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9451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7ED5-6701-4A72-89AB-968BEFF66E2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EDC80-0365-493D-8A12-66D25C943FAC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E45F1-3907-4A9F-90EF-7E2006728276}"/>
              </a:ext>
            </a:extLst>
          </p:cNvPr>
          <p:cNvSpPr txBox="1"/>
          <p:nvPr/>
        </p:nvSpPr>
        <p:spPr>
          <a:xfrm>
            <a:off x="1064125" y="946674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추진 일정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2749479" y="2276872"/>
            <a:ext cx="321157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7" y="2745382"/>
            <a:ext cx="7771780" cy="1927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21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7ED5-6701-4A72-89AB-968BEFF66E2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EDC80-0365-493D-8A12-66D25C943FAC}"/>
              </a:ext>
            </a:extLst>
          </p:cNvPr>
          <p:cNvSpPr txBox="1"/>
          <p:nvPr/>
        </p:nvSpPr>
        <p:spPr>
          <a:xfrm>
            <a:off x="2254773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E45F1-3907-4A9F-90EF-7E2006728276}"/>
              </a:ext>
            </a:extLst>
          </p:cNvPr>
          <p:cNvSpPr txBox="1"/>
          <p:nvPr/>
        </p:nvSpPr>
        <p:spPr>
          <a:xfrm>
            <a:off x="971600" y="924658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GIT HUB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30213"/>
            <a:ext cx="5112243" cy="4531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836" y="1532069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dirty="0"/>
              <a:t>https://github.com/hth9021/inchone-Airport-Congestion-Removal-Guide</a:t>
            </a:r>
            <a:r>
              <a:rPr lang="en-US" altLang="ko-KR" sz="2000" dirty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29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59732" y="2497976"/>
            <a:ext cx="48245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Q &amp; A</a:t>
            </a:r>
            <a:endParaRPr lang="ko-KR" altLang="en-US" sz="2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21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05626" y="2636912"/>
            <a:ext cx="6732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 !</a:t>
            </a:r>
            <a:endParaRPr lang="ko-KR" altLang="en-US" sz="6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24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86" y="1166096"/>
            <a:ext cx="3165573" cy="164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5253007"/>
            <a:ext cx="248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학번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20134750</a:t>
            </a: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임향섭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역할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사전조사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 분석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008" y="5253007"/>
            <a:ext cx="192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학번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20134806</a:t>
            </a: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박희천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역할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사전조사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코딩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1488" y="5253007"/>
            <a:ext cx="192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학번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20134789</a:t>
            </a: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전영욱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역할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사전조사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코딩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7968" y="5253007"/>
            <a:ext cx="1926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학번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20135550</a:t>
            </a: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정진우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역할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사전조사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코딩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401" y="2780928"/>
            <a:ext cx="3929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학번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20134793</a:t>
            </a: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이름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한상원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E-mail :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hlinkClick r:id="rId4"/>
              </a:rPr>
              <a:t>lmpp@naver.com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역할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사전조사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분석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t="9202" r="14046" b="8090"/>
          <a:stretch/>
        </p:blipFill>
        <p:spPr>
          <a:xfrm>
            <a:off x="2918537" y="2780928"/>
            <a:ext cx="807590" cy="11456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" t="8306" r="10884" b="8306"/>
          <a:stretch/>
        </p:blipFill>
        <p:spPr>
          <a:xfrm>
            <a:off x="5108806" y="3989268"/>
            <a:ext cx="895096" cy="11881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5" b="12699"/>
          <a:stretch/>
        </p:blipFill>
        <p:spPr>
          <a:xfrm>
            <a:off x="6994178" y="4035942"/>
            <a:ext cx="946009" cy="10092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2" y="3946522"/>
            <a:ext cx="792088" cy="11881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0" t="14468" r="14301" b="17840"/>
          <a:stretch/>
        </p:blipFill>
        <p:spPr>
          <a:xfrm>
            <a:off x="3330528" y="4020542"/>
            <a:ext cx="802257" cy="10785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6253" y="93526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팀원소개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4912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216006" y="692696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 공항 혼잡 해소 가이드 개발 동기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68316" y="3104964"/>
            <a:ext cx="151216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한국공항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(15)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86752" y="2348880"/>
            <a:ext cx="151216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국제공항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(8)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86752" y="3933056"/>
            <a:ext cx="151216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국내공항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(7)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480484" y="2618910"/>
            <a:ext cx="706268" cy="75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3"/>
          </p:cNvCxnSpPr>
          <p:nvPr/>
        </p:nvCxnSpPr>
        <p:spPr>
          <a:xfrm>
            <a:off x="5480484" y="3429000"/>
            <a:ext cx="706268" cy="774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8016" y="2060848"/>
            <a:ext cx="2714625" cy="3209926"/>
            <a:chOff x="696897" y="2060848"/>
            <a:chExt cx="2714625" cy="3209926"/>
          </a:xfrm>
        </p:grpSpPr>
        <p:pic>
          <p:nvPicPr>
            <p:cNvPr id="2050" name="Picture 2" descr="êµ­ë´ ê³µí­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7" y="2060848"/>
              <a:ext cx="2714625" cy="32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1329151" y="2852936"/>
              <a:ext cx="794577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67709" y="5270774"/>
            <a:ext cx="657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우리나라에는 공항이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15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개가 존재하고 그 중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개가 국제선이다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 그 중에서 인천공항에서 운행을 차지하는 비율은 무려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44%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87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360022" y="692696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194912" y="946674"/>
            <a:ext cx="481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 공항 혼잡 해소 가이드 개발 동기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72000" y="1729095"/>
            <a:ext cx="4006613" cy="3920565"/>
            <a:chOff x="4606330" y="1772816"/>
            <a:chExt cx="4006613" cy="39205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330" y="1772816"/>
              <a:ext cx="4006613" cy="3920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4606330" y="5301208"/>
              <a:ext cx="4006613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98667" y="3689377"/>
            <a:ext cx="3816424" cy="2601580"/>
            <a:chOff x="467544" y="1718650"/>
            <a:chExt cx="3816424" cy="1863658"/>
          </a:xfrm>
        </p:grpSpPr>
        <p:grpSp>
          <p:nvGrpSpPr>
            <p:cNvPr id="23" name="그룹 22"/>
            <p:cNvGrpSpPr/>
            <p:nvPr/>
          </p:nvGrpSpPr>
          <p:grpSpPr>
            <a:xfrm>
              <a:off x="467544" y="1718650"/>
              <a:ext cx="3816424" cy="1440160"/>
              <a:chOff x="467544" y="1718650"/>
              <a:chExt cx="3816424" cy="1440160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1718650"/>
                <a:ext cx="3816424" cy="1440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1" name="직선 연결선 20"/>
              <p:cNvCxnSpPr/>
              <p:nvPr/>
            </p:nvCxnSpPr>
            <p:spPr>
              <a:xfrm>
                <a:off x="539552" y="2060848"/>
                <a:ext cx="93610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596073" y="2996952"/>
                <a:ext cx="93610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7544" y="3212976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출처 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: 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한국공항공사 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2017 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설문조사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571999" y="5805264"/>
            <a:ext cx="400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출처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한국공항공사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2017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공항이용객수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667" y="1729095"/>
            <a:ext cx="3832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한국공항공사 조사결과 국내 공항 이용객수 중 인천공항이 가장 큰 비율을 차지하고 있고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설문조사 결과 인천공항의 정보에 대한 불편함이 많이 들어나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있다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2" y="3081999"/>
            <a:ext cx="4085634" cy="309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78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39283" r="2453" b="20818"/>
          <a:stretch/>
        </p:blipFill>
        <p:spPr>
          <a:xfrm>
            <a:off x="5301553" y="1409122"/>
            <a:ext cx="2147940" cy="15139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C:\Users\HP\Desktop\img_map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64" y="3096552"/>
            <a:ext cx="2272518" cy="155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432030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 공항 혼잡도 해소 가이드 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E9118-AB3B-43D0-9D8F-4EA29852E561}"/>
              </a:ext>
            </a:extLst>
          </p:cNvPr>
          <p:cNvSpPr txBox="1"/>
          <p:nvPr/>
        </p:nvSpPr>
        <p:spPr>
          <a:xfrm>
            <a:off x="834783" y="1969352"/>
            <a:ext cx="38896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게이트 별 혼잡도 파악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예보정보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이용하여 혼잡도를 분석해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별로 인원이 어느 정도 있는지 시각적으로 출력 할 수 있도록 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위치 표시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사용자의 현재 위치를 표시하여 가까운 게이트를 안내해준다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비행기 결항예측 서비스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날씨정보와 공항데이터를 이용하여 결항예측 서비스를 제공한다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E9F5514A-BDAE-4DC6-AC25-2C6B80031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/>
          <a:stretch/>
        </p:blipFill>
        <p:spPr bwMode="auto">
          <a:xfrm>
            <a:off x="5409001" y="4785508"/>
            <a:ext cx="1933043" cy="155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18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25" y="1755541"/>
            <a:ext cx="6010052" cy="44504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776D29-D12A-4EA1-BA3F-99759832127E}"/>
              </a:ext>
            </a:extLst>
          </p:cNvPr>
          <p:cNvSpPr/>
          <p:nvPr/>
        </p:nvSpPr>
        <p:spPr>
          <a:xfrm>
            <a:off x="4860032" y="206084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94112" y="249289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 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URI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 하나의 고유한 리소스를 대표하도록 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설계된다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361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576520" y="1414441"/>
            <a:ext cx="5827042" cy="5011971"/>
            <a:chOff x="1576520" y="1414441"/>
            <a:chExt cx="5827042" cy="501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6520" y="1414441"/>
              <a:ext cx="5827042" cy="501197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864325" y="3356992"/>
              <a:ext cx="422795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16000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65566"/>
            <a:ext cx="7704856" cy="48157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B6668-1466-49B9-8505-25F1FBB27A68}"/>
              </a:ext>
            </a:extLst>
          </p:cNvPr>
          <p:cNvSpPr txBox="1"/>
          <p:nvPr/>
        </p:nvSpPr>
        <p:spPr>
          <a:xfrm>
            <a:off x="650403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인천공항 혼잡도 해소 가이드 진행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 </a:t>
            </a:r>
          </a:p>
        </p:txBody>
      </p:sp>
    </p:spTree>
    <p:extLst>
      <p:ext uri="{BB962C8B-B14F-4D97-AF65-F5344CB8AC3E}">
        <p14:creationId xmlns:p14="http://schemas.microsoft.com/office/powerpoint/2010/main" val="24806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1034</Words>
  <Application>Microsoft Office PowerPoint</Application>
  <PresentationFormat>화면 슬라이드 쇼(4:3)</PresentationFormat>
  <Paragraphs>266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a옛날목욕탕B</vt:lpstr>
      <vt:lpstr>a옛날목욕탕L</vt:lpstr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chosun</dc:creator>
  <cp:lastModifiedBy>Windows 사용자</cp:lastModifiedBy>
  <cp:revision>102</cp:revision>
  <dcterms:created xsi:type="dcterms:W3CDTF">2018-03-20T00:53:37Z</dcterms:created>
  <dcterms:modified xsi:type="dcterms:W3CDTF">2018-04-05T07:12:49Z</dcterms:modified>
</cp:coreProperties>
</file>