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4" r:id="rId3"/>
  </p:sldMasterIdLst>
  <p:handoutMasterIdLst>
    <p:handoutMasterId r:id="rId12"/>
  </p:handoutMasterIdLst>
  <p:sldIdLst>
    <p:sldId id="299" r:id="rId4"/>
    <p:sldId id="281" r:id="rId5"/>
    <p:sldId id="302" r:id="rId6"/>
    <p:sldId id="258" r:id="rId7"/>
    <p:sldId id="274" r:id="rId8"/>
    <p:sldId id="267" r:id="rId9"/>
    <p:sldId id="277" r:id="rId10"/>
    <p:sldId id="301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E79A7"/>
    <a:srgbClr val="BAB0AC"/>
    <a:srgbClr val="FAEBC0"/>
    <a:srgbClr val="E7EDED"/>
    <a:srgbClr val="EDF1F2"/>
    <a:srgbClr val="F4F917"/>
    <a:srgbClr val="F07624"/>
    <a:srgbClr val="F4BD2D"/>
    <a:srgbClr val="1C7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92" d="100"/>
          <a:sy n="92" d="100"/>
        </p:scale>
        <p:origin x="101" y="10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364128-B030-4E31-9D87-B9A68650A41D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0869842-CCF9-42FF-A6A2-1C429A81BBAE}">
      <dgm:prSet phldrT="[Text]"/>
      <dgm:spPr/>
      <dgm:t>
        <a:bodyPr/>
        <a:lstStyle/>
        <a:p>
          <a:pPr algn="l"/>
          <a:r>
            <a:rPr lang="en-US" dirty="0" smtClean="0"/>
            <a:t>*Assumption: First time users were established through key phrases found within reviewer comments. </a:t>
          </a:r>
        </a:p>
        <a:p>
          <a:pPr algn="ctr"/>
          <a:r>
            <a:rPr lang="en-US" dirty="0" smtClean="0"/>
            <a:t> Key Phrases: “First time user”, “First time”, “First experience”, “first time”  	</a:t>
          </a:r>
          <a:endParaRPr lang="en-US" dirty="0"/>
        </a:p>
      </dgm:t>
    </dgm:pt>
    <dgm:pt modelId="{FC3F939A-24F5-4BBF-AFDF-B04006D2F9C8}" type="parTrans" cxnId="{12A80E33-436F-4BED-8685-B5080B494E68}">
      <dgm:prSet/>
      <dgm:spPr/>
      <dgm:t>
        <a:bodyPr/>
        <a:lstStyle/>
        <a:p>
          <a:endParaRPr lang="en-US"/>
        </a:p>
      </dgm:t>
    </dgm:pt>
    <dgm:pt modelId="{B3AFF583-8387-48F3-BAF9-F9D71067C6E8}" type="sibTrans" cxnId="{12A80E33-436F-4BED-8685-B5080B494E68}">
      <dgm:prSet/>
      <dgm:spPr/>
      <dgm:t>
        <a:bodyPr/>
        <a:lstStyle/>
        <a:p>
          <a:endParaRPr lang="en-US"/>
        </a:p>
      </dgm:t>
    </dgm:pt>
    <dgm:pt modelId="{61AE8E8E-F17A-4F3A-9E22-557C839A3BCC}" type="pres">
      <dgm:prSet presAssocID="{9B364128-B030-4E31-9D87-B9A68650A41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9A6392-DF8C-4238-B6E7-7F4C3F09506A}" type="pres">
      <dgm:prSet presAssocID="{80869842-CCF9-42FF-A6A2-1C429A81BBAE}" presName="parentText" presStyleLbl="node1" presStyleIdx="0" presStyleCnt="1" custLinFactY="127411" custLinFactNeighborX="12275" custLinFactNeighborY="2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795667-43F1-485B-B46A-8FB6165625B9}" type="presOf" srcId="{9B364128-B030-4E31-9D87-B9A68650A41D}" destId="{61AE8E8E-F17A-4F3A-9E22-557C839A3BCC}" srcOrd="0" destOrd="0" presId="urn:microsoft.com/office/officeart/2005/8/layout/vList2"/>
    <dgm:cxn modelId="{BCCA9458-AFFF-47B6-A4B0-53AB616FE264}" type="presOf" srcId="{80869842-CCF9-42FF-A6A2-1C429A81BBAE}" destId="{369A6392-DF8C-4238-B6E7-7F4C3F09506A}" srcOrd="0" destOrd="0" presId="urn:microsoft.com/office/officeart/2005/8/layout/vList2"/>
    <dgm:cxn modelId="{12A80E33-436F-4BED-8685-B5080B494E68}" srcId="{9B364128-B030-4E31-9D87-B9A68650A41D}" destId="{80869842-CCF9-42FF-A6A2-1C429A81BBAE}" srcOrd="0" destOrd="0" parTransId="{FC3F939A-24F5-4BBF-AFDF-B04006D2F9C8}" sibTransId="{B3AFF583-8387-48F3-BAF9-F9D71067C6E8}"/>
    <dgm:cxn modelId="{2691C03C-ADBE-4F9E-8D33-29AC598DEF53}" type="presParOf" srcId="{61AE8E8E-F17A-4F3A-9E22-557C839A3BCC}" destId="{369A6392-DF8C-4238-B6E7-7F4C3F09506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A6392-DF8C-4238-B6E7-7F4C3F09506A}">
      <dsp:nvSpPr>
        <dsp:cNvPr id="0" name=""/>
        <dsp:cNvSpPr/>
      </dsp:nvSpPr>
      <dsp:spPr>
        <a:xfrm>
          <a:off x="0" y="2014"/>
          <a:ext cx="5760640" cy="38960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*Assumption: First time users were established through key phrases found within reviewer comments.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 Key Phrases: “First time user”, “First time”, “First experience”, “first time”  	</a:t>
          </a:r>
          <a:endParaRPr lang="en-US" sz="900" kern="1200" dirty="0"/>
        </a:p>
      </dsp:txBody>
      <dsp:txXfrm>
        <a:off x="19019" y="21033"/>
        <a:ext cx="5722602" cy="351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52B2B-0BBC-4845-BD5C-6186374697E3}" type="datetimeFigureOut">
              <a:rPr lang="ko-KR" altLang="en-US" smtClean="0"/>
              <a:t>2019-04-04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3E3-D943-4A51-8AD5-41FA50EBC5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5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>
            <a:spLocks noGrp="1"/>
          </p:cNvSpPr>
          <p:nvPr>
            <p:ph type="title" hasCustomPrompt="1"/>
          </p:nvPr>
        </p:nvSpPr>
        <p:spPr>
          <a:xfrm>
            <a:off x="0" y="627534"/>
            <a:ext cx="9144000" cy="533308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="" xmlns:a16="http://schemas.microsoft.com/office/drawing/2014/main" id="{B3F0AB86-7940-4230-BC06-4EF20DC49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203598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61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2716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02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4817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1244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280313" y="557440"/>
            <a:ext cx="2592000" cy="403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08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059900" y="1"/>
            <a:ext cx="30242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721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0599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476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26012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3804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298220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261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912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="" xmlns:a16="http://schemas.microsoft.com/office/drawing/2014/main" id="{C7304401-68B8-4E0E-A9DB-540B76DF928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563888" y="638650"/>
            <a:ext cx="4320480" cy="4504851"/>
          </a:xfrm>
          <a:custGeom>
            <a:avLst/>
            <a:gdLst>
              <a:gd name="connsiteX0" fmla="*/ 2160240 w 4320480"/>
              <a:gd name="connsiteY0" fmla="*/ 0 h 4504851"/>
              <a:gd name="connsiteX1" fmla="*/ 4320480 w 4320480"/>
              <a:gd name="connsiteY1" fmla="*/ 4504851 h 4504851"/>
              <a:gd name="connsiteX2" fmla="*/ 0 w 4320480"/>
              <a:gd name="connsiteY2" fmla="*/ 4504851 h 450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0480" h="4504851">
                <a:moveTo>
                  <a:pt x="2160240" y="0"/>
                </a:moveTo>
                <a:lnTo>
                  <a:pt x="4320480" y="4504851"/>
                </a:lnTo>
                <a:lnTo>
                  <a:pt x="0" y="45048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="" xmlns:a16="http://schemas.microsoft.com/office/drawing/2014/main" id="{D2ABAD60-FE41-4786-B9AF-4454375D212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635630" y="1"/>
            <a:ext cx="3508370" cy="4339267"/>
          </a:xfrm>
          <a:custGeom>
            <a:avLst/>
            <a:gdLst>
              <a:gd name="connsiteX0" fmla="*/ 0 w 3508370"/>
              <a:gd name="connsiteY0" fmla="*/ 0 h 4339267"/>
              <a:gd name="connsiteX1" fmla="*/ 3508370 w 3508370"/>
              <a:gd name="connsiteY1" fmla="*/ 0 h 4339267"/>
              <a:gd name="connsiteX2" fmla="*/ 3504823 w 3508370"/>
              <a:gd name="connsiteY2" fmla="*/ 1594801 h 4339267"/>
              <a:gd name="connsiteX3" fmla="*/ 2097974 w 3508370"/>
              <a:gd name="connsiteY3" fmla="*/ 4339267 h 433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8370" h="4339267">
                <a:moveTo>
                  <a:pt x="0" y="0"/>
                </a:moveTo>
                <a:lnTo>
                  <a:pt x="3508370" y="0"/>
                </a:lnTo>
                <a:cubicBezTo>
                  <a:pt x="3507188" y="531600"/>
                  <a:pt x="3506005" y="1063201"/>
                  <a:pt x="3504823" y="1594801"/>
                </a:cubicBezTo>
                <a:lnTo>
                  <a:pt x="2097974" y="43392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180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5076056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729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5239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Half Frame 16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5604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 rot="10800000">
            <a:off x="3222000" y="3337155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3746892" y="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 rot="10800000">
            <a:off x="4041648" y="99959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="" xmlns:a16="http://schemas.microsoft.com/office/drawing/2014/main" id="{8E48000A-B218-4CCF-8C0E-D9ACDAFA26B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312000" y="3430238"/>
            <a:ext cx="2520000" cy="1713262"/>
          </a:xfrm>
          <a:custGeom>
            <a:avLst/>
            <a:gdLst>
              <a:gd name="connsiteX0" fmla="*/ 1260000 w 2520000"/>
              <a:gd name="connsiteY0" fmla="*/ 0 h 1713262"/>
              <a:gd name="connsiteX1" fmla="*/ 2520000 w 2520000"/>
              <a:gd name="connsiteY1" fmla="*/ 1260000 h 1713262"/>
              <a:gd name="connsiteX2" fmla="*/ 2066250 w 2520000"/>
              <a:gd name="connsiteY2" fmla="*/ 1713262 h 1713262"/>
              <a:gd name="connsiteX3" fmla="*/ 439730 w 2520000"/>
              <a:gd name="connsiteY3" fmla="*/ 1706453 h 1713262"/>
              <a:gd name="connsiteX4" fmla="*/ 0 w 2520000"/>
              <a:gd name="connsiteY4" fmla="*/ 1260000 h 171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0" h="1713262">
                <a:moveTo>
                  <a:pt x="1260000" y="0"/>
                </a:moveTo>
                <a:lnTo>
                  <a:pt x="2520000" y="1260000"/>
                </a:lnTo>
                <a:lnTo>
                  <a:pt x="2066250" y="1713262"/>
                </a:lnTo>
                <a:lnTo>
                  <a:pt x="439730" y="1706453"/>
                </a:lnTo>
                <a:lnTo>
                  <a:pt x="0" y="126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30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03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25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55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>
            <a:off x="3203848" y="-2322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>
            <a:off x="3746892" y="433124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>
            <a:off x="4041648" y="4493810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="" xmlns:a16="http://schemas.microsoft.com/office/drawing/2014/main" id="{28FC5FB3-D739-474A-9148-1ABF4FC2769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293848" y="1"/>
            <a:ext cx="2520000" cy="1711155"/>
          </a:xfrm>
          <a:custGeom>
            <a:avLst/>
            <a:gdLst>
              <a:gd name="connsiteX0" fmla="*/ 442968 w 2520000"/>
              <a:gd name="connsiteY0" fmla="*/ 0 h 1711155"/>
              <a:gd name="connsiteX1" fmla="*/ 985757 w 2520000"/>
              <a:gd name="connsiteY1" fmla="*/ 0 h 1711155"/>
              <a:gd name="connsiteX2" fmla="*/ 2080270 w 2520000"/>
              <a:gd name="connsiteY2" fmla="*/ 4702 h 1711155"/>
              <a:gd name="connsiteX3" fmla="*/ 2520000 w 2520000"/>
              <a:gd name="connsiteY3" fmla="*/ 451155 h 1711155"/>
              <a:gd name="connsiteX4" fmla="*/ 1260000 w 2520000"/>
              <a:gd name="connsiteY4" fmla="*/ 1711155 h 1711155"/>
              <a:gd name="connsiteX5" fmla="*/ 0 w 2520000"/>
              <a:gd name="connsiteY5" fmla="*/ 451155 h 171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000" h="1711155">
                <a:moveTo>
                  <a:pt x="442968" y="0"/>
                </a:moveTo>
                <a:lnTo>
                  <a:pt x="985757" y="0"/>
                </a:lnTo>
                <a:lnTo>
                  <a:pt x="2080270" y="4702"/>
                </a:lnTo>
                <a:lnTo>
                  <a:pt x="2520000" y="451155"/>
                </a:lnTo>
                <a:lnTo>
                  <a:pt x="1260000" y="1711155"/>
                </a:lnTo>
                <a:lnTo>
                  <a:pt x="0" y="4511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45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65878" y="1176692"/>
            <a:ext cx="1871760" cy="30512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612855" y="1176061"/>
            <a:ext cx="1871760" cy="30512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659832" y="1175430"/>
            <a:ext cx="1871760" cy="3051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706810" y="1174799"/>
            <a:ext cx="1871760" cy="30512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25475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6407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72452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919429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97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54" y="451443"/>
            <a:ext cx="3282039" cy="32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363708" y="584771"/>
            <a:ext cx="2991584" cy="20767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43454" y="1295867"/>
            <a:ext cx="3055840" cy="2231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14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4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99742"/>
            <a:ext cx="3600400" cy="183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53800" y="2764640"/>
            <a:ext cx="1711407" cy="1249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99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21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15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7" r:id="rId3"/>
    <p:sldLayoutId id="2147483671" r:id="rId4"/>
    <p:sldLayoutId id="2147483658" r:id="rId5"/>
    <p:sldLayoutId id="2147483659" r:id="rId6"/>
    <p:sldLayoutId id="2147483673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75" r:id="rId15"/>
    <p:sldLayoutId id="2147483674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70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1491630"/>
            <a:ext cx="9144000" cy="533308"/>
          </a:xfrm>
        </p:spPr>
        <p:txBody>
          <a:bodyPr/>
          <a:lstStyle/>
          <a:p>
            <a:r>
              <a:rPr lang="en-US" altLang="ko-KR" sz="2800" dirty="0" smtClean="0">
                <a:solidFill>
                  <a:schemeClr val="accent5"/>
                </a:solidFill>
              </a:rPr>
              <a:t>Seattle Airbnb Initial User Analytics</a:t>
            </a:r>
            <a:endParaRPr lang="ko-KR" altLang="en-US" sz="2800" dirty="0">
              <a:solidFill>
                <a:schemeClr val="accent5"/>
              </a:solidFill>
            </a:endParaRP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3654151" y="4731990"/>
            <a:ext cx="1835695" cy="288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cs typeface="Arial" pitchFamily="34" charset="0"/>
              </a:rPr>
              <a:t> William Justice</a:t>
            </a:r>
            <a:endParaRPr lang="ko-KR" altLang="en-US" sz="1200" dirty="0">
              <a:cs typeface="Arial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412438" y="2004736"/>
            <a:ext cx="626469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16632" y="-255875"/>
            <a:ext cx="3588890" cy="189624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2643758"/>
            <a:ext cx="556731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그룹 298">
            <a:extLst>
              <a:ext uri="{FF2B5EF4-FFF2-40B4-BE49-F238E27FC236}">
                <a16:creationId xmlns="" xmlns:a16="http://schemas.microsoft.com/office/drawing/2014/main" id="{35402EEE-AA41-4F62-BC14-3A684B01140C}"/>
              </a:ext>
            </a:extLst>
          </p:cNvPr>
          <p:cNvGrpSpPr/>
          <p:nvPr/>
        </p:nvGrpSpPr>
        <p:grpSpPr>
          <a:xfrm>
            <a:off x="3797191" y="1213951"/>
            <a:ext cx="5109877" cy="2981022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00" name="Freeform 8">
              <a:extLst>
                <a:ext uri="{FF2B5EF4-FFF2-40B4-BE49-F238E27FC236}">
                  <a16:creationId xmlns="" xmlns:a16="http://schemas.microsoft.com/office/drawing/2014/main" id="{5F2332E8-FD47-4B0B-8970-F0D879CD6D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Freeform 9">
              <a:extLst>
                <a:ext uri="{FF2B5EF4-FFF2-40B4-BE49-F238E27FC236}">
                  <a16:creationId xmlns="" xmlns:a16="http://schemas.microsoft.com/office/drawing/2014/main" id="{9542E9E5-9357-4670-B570-0F6F8CA517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Freeform 10">
              <a:extLst>
                <a:ext uri="{FF2B5EF4-FFF2-40B4-BE49-F238E27FC236}">
                  <a16:creationId xmlns="" xmlns:a16="http://schemas.microsoft.com/office/drawing/2014/main" id="{78947DCF-33D8-48F0-AF67-3EC682350A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Freeform 11">
              <a:extLst>
                <a:ext uri="{FF2B5EF4-FFF2-40B4-BE49-F238E27FC236}">
                  <a16:creationId xmlns="" xmlns:a16="http://schemas.microsoft.com/office/drawing/2014/main" id="{E30F65C3-8595-4803-A94B-3810EC4DAF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solidFill>
                  <a:schemeClr val="accent5"/>
                </a:solidFill>
              </a:rPr>
              <a:t>Who Cares and Why?</a:t>
            </a:r>
            <a:endParaRPr lang="ko-KR" altLang="en-US" dirty="0"/>
          </a:p>
        </p:txBody>
      </p:sp>
      <p:sp>
        <p:nvSpPr>
          <p:cNvPr id="28" name="Teardrop 6"/>
          <p:cNvSpPr/>
          <p:nvPr/>
        </p:nvSpPr>
        <p:spPr>
          <a:xfrm rot="8100000">
            <a:off x="4321691" y="2141547"/>
            <a:ext cx="334309" cy="302783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88846" y="2327898"/>
            <a:ext cx="1082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/>
                </a:solidFill>
              </a:rPr>
              <a:t>Seattle, WA</a:t>
            </a:r>
            <a:endParaRPr lang="en-US" sz="1200" b="1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3834" y="1198466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/>
                </a:solidFill>
              </a:rPr>
              <a:t>Client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563638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5"/>
                </a:solidFill>
              </a:rPr>
              <a:t>Airbnb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19" y="2224186"/>
            <a:ext cx="40120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The large market analysis of Seattle Airbnb First Time users shows areas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for expanding operations in the 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region as well as market dynamics for similar </a:t>
            </a:r>
            <a:r>
              <a:rPr lang="en-US" dirty="0" smtClean="0">
                <a:solidFill>
                  <a:schemeClr val="accent5"/>
                </a:solidFill>
              </a:rPr>
              <a:t>growth prospects.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23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1486"/>
            <a:ext cx="9143999" cy="884466"/>
          </a:xfrm>
        </p:spPr>
        <p:txBody>
          <a:bodyPr/>
          <a:lstStyle/>
          <a:p>
            <a:pPr algn="ctr"/>
            <a:r>
              <a:rPr lang="en-US" altLang="ko-KR" sz="3200" dirty="0" smtClean="0">
                <a:solidFill>
                  <a:schemeClr val="accent5"/>
                </a:solidFill>
              </a:rPr>
              <a:t>First Time User Key Findings</a:t>
            </a:r>
            <a:endParaRPr lang="ko-KR" altLang="en-US" sz="3200" dirty="0">
              <a:solidFill>
                <a:schemeClr val="accent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517"/>
            <a:ext cx="5928527" cy="46743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009764"/>
            <a:ext cx="213378" cy="14631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871" y="1230880"/>
            <a:ext cx="219475" cy="14022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412400" y="952117"/>
            <a:ext cx="1298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Entire Home/apt.</a:t>
            </a:r>
            <a:endParaRPr 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4412400" y="1170185"/>
            <a:ext cx="1213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Private Room</a:t>
            </a:r>
            <a:endParaRPr lang="en-US" sz="105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28526" y="555526"/>
            <a:ext cx="3215473" cy="460231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95536" y="843558"/>
            <a:ext cx="648072" cy="4032448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094406" y="2175856"/>
            <a:ext cx="864096" cy="1152128"/>
          </a:xfrm>
          <a:prstGeom prst="ellipse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endCxn id="24" idx="2"/>
          </p:cNvCxnSpPr>
          <p:nvPr/>
        </p:nvCxnSpPr>
        <p:spPr>
          <a:xfrm>
            <a:off x="1062398" y="1933657"/>
            <a:ext cx="6032008" cy="818263"/>
          </a:xfrm>
          <a:prstGeom prst="bentConnector3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09341" y="666127"/>
            <a:ext cx="1830507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The most popular Zip</a:t>
            </a:r>
          </a:p>
          <a:p>
            <a:r>
              <a:rPr lang="en-US" sz="1000" dirty="0" smtClean="0"/>
              <a:t>Codes were found to be</a:t>
            </a:r>
          </a:p>
          <a:p>
            <a:r>
              <a:rPr lang="en-US" sz="1000" dirty="0" smtClean="0"/>
              <a:t>less interested in Home</a:t>
            </a:r>
          </a:p>
          <a:p>
            <a:r>
              <a:rPr lang="en-US" sz="1000" dirty="0" smtClean="0"/>
              <a:t>Type when compared to </a:t>
            </a:r>
          </a:p>
          <a:p>
            <a:r>
              <a:rPr lang="en-US" sz="1000" dirty="0" smtClean="0"/>
              <a:t>surrounding zip codes. But were willing to pay 43% more </a:t>
            </a:r>
          </a:p>
          <a:p>
            <a:r>
              <a:rPr lang="en-US" sz="1000" dirty="0" smtClean="0"/>
              <a:t>for Private Homes than </a:t>
            </a:r>
          </a:p>
          <a:p>
            <a:r>
              <a:rPr lang="en-US" sz="1000" dirty="0" smtClean="0"/>
              <a:t>shared homes.</a:t>
            </a:r>
          </a:p>
          <a:p>
            <a:endParaRPr lang="en-US" sz="1000" dirty="0" smtClean="0"/>
          </a:p>
          <a:p>
            <a:r>
              <a:rPr lang="en-US" sz="1000" dirty="0" smtClean="0"/>
              <a:t>These most popular Zip</a:t>
            </a:r>
          </a:p>
          <a:p>
            <a:r>
              <a:rPr lang="en-US" sz="1000" dirty="0" smtClean="0"/>
              <a:t>Codes Ranked at #18, </a:t>
            </a:r>
          </a:p>
          <a:p>
            <a:r>
              <a:rPr lang="en-US" sz="1000" dirty="0" smtClean="0"/>
              <a:t>#13, and #17 when</a:t>
            </a:r>
          </a:p>
          <a:p>
            <a:r>
              <a:rPr lang="en-US" sz="1000" dirty="0" smtClean="0"/>
              <a:t>comparing review</a:t>
            </a:r>
          </a:p>
          <a:p>
            <a:r>
              <a:rPr lang="en-US" sz="1000" dirty="0" smtClean="0"/>
              <a:t>rankings by Zip Codes</a:t>
            </a:r>
            <a:r>
              <a:rPr lang="en-US" sz="1100" dirty="0" smtClean="0"/>
              <a:t>.  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4078402" y="2751920"/>
            <a:ext cx="163103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These popularly booked locations may suggest </a:t>
            </a:r>
          </a:p>
          <a:p>
            <a:r>
              <a:rPr lang="en-US" sz="1050" dirty="0" smtClean="0"/>
              <a:t>areas where </a:t>
            </a:r>
          </a:p>
          <a:p>
            <a:r>
              <a:rPr lang="en-US" sz="1050" dirty="0" smtClean="0"/>
              <a:t>concentrated marketing is likely to have a high </a:t>
            </a:r>
          </a:p>
          <a:p>
            <a:r>
              <a:rPr lang="en-US" sz="1050" dirty="0" smtClean="0"/>
              <a:t>RIO.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43731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>
                <a:solidFill>
                  <a:schemeClr val="accent5"/>
                </a:solidFill>
              </a:rPr>
              <a:t>The problem focused on 3 primary areas…</a:t>
            </a:r>
            <a:endParaRPr lang="ko-KR" altLang="en-US" sz="3200" dirty="0"/>
          </a:p>
        </p:txBody>
      </p:sp>
      <p:sp>
        <p:nvSpPr>
          <p:cNvPr id="49" name="Pentagon 48"/>
          <p:cNvSpPr/>
          <p:nvPr/>
        </p:nvSpPr>
        <p:spPr>
          <a:xfrm>
            <a:off x="2079428" y="1209498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4" name="Rectangle 2"/>
          <p:cNvSpPr/>
          <p:nvPr/>
        </p:nvSpPr>
        <p:spPr>
          <a:xfrm>
            <a:off x="2974842" y="1209498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161101" y="1288494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61" name="TextBox 12"/>
          <p:cNvSpPr txBox="1"/>
          <p:nvPr/>
        </p:nvSpPr>
        <p:spPr bwMode="auto">
          <a:xfrm>
            <a:off x="3366762" y="1275288"/>
            <a:ext cx="4845318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more time a host has on Airbnb will result in a higher rated first time user experience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8" name="Pentagon 107"/>
          <p:cNvSpPr/>
          <p:nvPr/>
        </p:nvSpPr>
        <p:spPr>
          <a:xfrm>
            <a:off x="2079428" y="1907374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9" name="Rectangle 2"/>
          <p:cNvSpPr/>
          <p:nvPr/>
        </p:nvSpPr>
        <p:spPr>
          <a:xfrm>
            <a:off x="2974842" y="1907374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161101" y="1986370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113" name="TextBox 12"/>
          <p:cNvSpPr txBox="1"/>
          <p:nvPr/>
        </p:nvSpPr>
        <p:spPr bwMode="auto">
          <a:xfrm>
            <a:off x="3366762" y="1979930"/>
            <a:ext cx="5237238" cy="43088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First time Airbnb users are more likely to purchase accommodations at a higher price point compared to non-initial users.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5" name="Pentagon 114"/>
          <p:cNvSpPr/>
          <p:nvPr/>
        </p:nvSpPr>
        <p:spPr>
          <a:xfrm>
            <a:off x="2079428" y="2605250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6" name="Rectangle 2"/>
          <p:cNvSpPr/>
          <p:nvPr/>
        </p:nvSpPr>
        <p:spPr>
          <a:xfrm>
            <a:off x="2974842" y="2605250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2161101" y="2684246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120" name="TextBox 12"/>
          <p:cNvSpPr txBox="1"/>
          <p:nvPr/>
        </p:nvSpPr>
        <p:spPr bwMode="auto">
          <a:xfrm>
            <a:off x="3366762" y="2668856"/>
            <a:ext cx="4845318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First time Airbnb users are more interested in the Home Type (Full home/ Apartment) opposed to a shared or single room.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29242652"/>
              </p:ext>
            </p:extLst>
          </p:nvPr>
        </p:nvGraphicFramePr>
        <p:xfrm>
          <a:off x="2267744" y="3260246"/>
          <a:ext cx="5760640" cy="391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19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1" y="0"/>
            <a:ext cx="9144000" cy="884466"/>
          </a:xfrm>
        </p:spPr>
        <p:txBody>
          <a:bodyPr/>
          <a:lstStyle/>
          <a:p>
            <a:pPr algn="l"/>
            <a:r>
              <a:rPr lang="en-US" altLang="ko-KR" sz="2400" dirty="0" smtClean="0">
                <a:solidFill>
                  <a:schemeClr val="accent5"/>
                </a:solidFill>
              </a:rPr>
              <a:t>Rating as a function of Airbnb host Tenure failed to result in increased First Time user ratings… </a:t>
            </a:r>
            <a:endParaRPr lang="ko-KR" altLang="en-US" sz="2400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6514"/>
            <a:ext cx="7968772" cy="425903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31640" y="5020022"/>
            <a:ext cx="3672408" cy="1234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1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3578"/>
            <a:ext cx="9144000" cy="690888"/>
          </a:xfrm>
        </p:spPr>
        <p:txBody>
          <a:bodyPr/>
          <a:lstStyle/>
          <a:p>
            <a:pPr algn="l"/>
            <a:r>
              <a:rPr lang="en-US" altLang="ko-KR" sz="2400" dirty="0" smtClean="0">
                <a:solidFill>
                  <a:schemeClr val="accent5"/>
                </a:solidFill>
              </a:rPr>
              <a:t>…Nor were first time users observed spending significantly more for accommodations</a:t>
            </a:r>
            <a:r>
              <a:rPr lang="en-US" altLang="ko-KR" sz="4000" dirty="0" smtClean="0">
                <a:solidFill>
                  <a:schemeClr val="accent5"/>
                </a:solidFill>
              </a:rPr>
              <a:t>…</a:t>
            </a:r>
            <a:endParaRPr lang="ko-KR" altLang="en-US" sz="4000" dirty="0">
              <a:solidFill>
                <a:schemeClr val="accent5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78554" y="1138723"/>
            <a:ext cx="1453064" cy="292108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First time Users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74774" y="2246861"/>
            <a:ext cx="1460623" cy="216024"/>
          </a:xfrm>
          <a:prstGeom prst="roundRect">
            <a:avLst/>
          </a:prstGeom>
          <a:gradFill flip="none" rotWithShape="1">
            <a:gsLst>
              <a:gs pos="0">
                <a:srgbClr val="F07624">
                  <a:tint val="66000"/>
                  <a:satMod val="160000"/>
                </a:srgbClr>
              </a:gs>
              <a:gs pos="50000">
                <a:srgbClr val="F07624">
                  <a:tint val="44500"/>
                  <a:satMod val="160000"/>
                </a:srgbClr>
              </a:gs>
              <a:gs pos="100000">
                <a:srgbClr val="F07624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Non-Initial Users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43179" y="1521830"/>
            <a:ext cx="1400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$95.74 /</a:t>
            </a:r>
          </a:p>
          <a:p>
            <a:r>
              <a:rPr lang="en-US" dirty="0"/>
              <a:t> </a:t>
            </a:r>
            <a:r>
              <a:rPr lang="en-US" dirty="0" smtClean="0"/>
              <a:t>  Nightly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43179" y="2553884"/>
            <a:ext cx="1400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$98.73 /</a:t>
            </a:r>
          </a:p>
          <a:p>
            <a:r>
              <a:rPr lang="en-US" dirty="0"/>
              <a:t> </a:t>
            </a:r>
            <a:r>
              <a:rPr lang="en-US" dirty="0" smtClean="0"/>
              <a:t>  Nightly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681971" y="1430831"/>
            <a:ext cx="1443480" cy="780302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683346" y="2462885"/>
            <a:ext cx="1443480" cy="73733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7574"/>
            <a:ext cx="7656225" cy="41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3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2240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24052"/>
          </a:xfrm>
        </p:spPr>
        <p:txBody>
          <a:bodyPr/>
          <a:lstStyle/>
          <a:p>
            <a:pPr algn="l"/>
            <a:r>
              <a:rPr lang="en-US" altLang="ko-KR" sz="2400" dirty="0" smtClean="0">
                <a:solidFill>
                  <a:schemeClr val="bg1"/>
                </a:solidFill>
              </a:rPr>
              <a:t>…But Bookings of Entire Home/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Apts</a:t>
            </a:r>
            <a:r>
              <a:rPr lang="en-US" altLang="ko-KR" sz="2400" dirty="0" smtClean="0">
                <a:solidFill>
                  <a:schemeClr val="bg1"/>
                </a:solidFill>
              </a:rPr>
              <a:t> were far more popular, especially from June through October.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504" y="1238609"/>
            <a:ext cx="8388424" cy="3219906"/>
          </a:xfrm>
          <a:prstGeom prst="rect">
            <a:avLst/>
          </a:prstGeom>
          <a:solidFill>
            <a:srgbClr val="EDF1F2"/>
          </a:solidFill>
        </p:spPr>
      </p:pic>
      <p:sp>
        <p:nvSpPr>
          <p:cNvPr id="4" name="Rectangle 3"/>
          <p:cNvSpPr/>
          <p:nvPr/>
        </p:nvSpPr>
        <p:spPr>
          <a:xfrm>
            <a:off x="3275856" y="1563637"/>
            <a:ext cx="2808312" cy="2894867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/>
          <p:cNvCxnSpPr/>
          <p:nvPr/>
        </p:nvCxnSpPr>
        <p:spPr>
          <a:xfrm>
            <a:off x="5508104" y="2342438"/>
            <a:ext cx="2088232" cy="504056"/>
          </a:xfrm>
          <a:prstGeom prst="bentConnector3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68344" y="2643758"/>
            <a:ext cx="13681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June- October</a:t>
            </a:r>
          </a:p>
          <a:p>
            <a:r>
              <a:rPr lang="en-US" sz="1000" dirty="0" smtClean="0"/>
              <a:t>accounted for 66% </a:t>
            </a:r>
          </a:p>
          <a:p>
            <a:r>
              <a:rPr lang="en-US" sz="1000" dirty="0" smtClean="0"/>
              <a:t>of total</a:t>
            </a:r>
          </a:p>
          <a:p>
            <a:r>
              <a:rPr lang="en-US" sz="1000" dirty="0" smtClean="0"/>
              <a:t>bookings.</a:t>
            </a:r>
          </a:p>
          <a:p>
            <a:endParaRPr lang="en-US" sz="1000" dirty="0" smtClean="0"/>
          </a:p>
          <a:p>
            <a:r>
              <a:rPr lang="en-US" sz="1000" dirty="0" smtClean="0"/>
              <a:t>Of June- </a:t>
            </a:r>
            <a:r>
              <a:rPr lang="en-US" sz="1000" dirty="0"/>
              <a:t>O</a:t>
            </a:r>
            <a:r>
              <a:rPr lang="en-US" sz="1000" dirty="0" smtClean="0"/>
              <a:t>ctober</a:t>
            </a:r>
          </a:p>
          <a:p>
            <a:r>
              <a:rPr lang="en-US" sz="1000" dirty="0" smtClean="0"/>
              <a:t>bookings, </a:t>
            </a:r>
          </a:p>
          <a:p>
            <a:r>
              <a:rPr lang="en-US" sz="1000" dirty="0" smtClean="0"/>
              <a:t>Entire home/</a:t>
            </a:r>
            <a:r>
              <a:rPr lang="en-US" sz="1000" dirty="0" err="1" smtClean="0"/>
              <a:t>apts</a:t>
            </a:r>
            <a:r>
              <a:rPr lang="en-US" sz="1000" dirty="0" smtClean="0"/>
              <a:t> </a:t>
            </a:r>
          </a:p>
          <a:p>
            <a:r>
              <a:rPr lang="en-US" sz="1000" dirty="0" smtClean="0"/>
              <a:t>booking represented 55%.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0594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660" y="2427734"/>
            <a:ext cx="7524328" cy="884466"/>
          </a:xfrm>
        </p:spPr>
        <p:txBody>
          <a:bodyPr/>
          <a:lstStyle/>
          <a:p>
            <a:pPr algn="ctr"/>
            <a:r>
              <a:rPr lang="en-US" altLang="ko-KR" sz="3200" dirty="0" smtClean="0">
                <a:solidFill>
                  <a:schemeClr val="accent5"/>
                </a:solidFill>
              </a:rPr>
              <a:t>Thank You.</a:t>
            </a:r>
            <a:endParaRPr lang="ko-KR" alt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396" y="996924"/>
            <a:ext cx="3590855" cy="18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8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28346</TotalTime>
  <Words>335</Words>
  <Application>Microsoft Office PowerPoint</Application>
  <PresentationFormat>On-screen Show (16:9)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 Unicode MS</vt:lpstr>
      <vt:lpstr>맑은 고딕</vt:lpstr>
      <vt:lpstr>Arial</vt:lpstr>
      <vt:lpstr>Cover and End Slide Master</vt:lpstr>
      <vt:lpstr>Contents Slide Master</vt:lpstr>
      <vt:lpstr>Section Break Slide Master</vt:lpstr>
      <vt:lpstr>Seattle Airbnb Initial User Analytics</vt:lpstr>
      <vt:lpstr>Who Cares and Why?</vt:lpstr>
      <vt:lpstr>First Time User Key Findings</vt:lpstr>
      <vt:lpstr>The problem focused on 3 primary areas…</vt:lpstr>
      <vt:lpstr>Rating as a function of Airbnb host Tenure failed to result in increased First Time user ratings… </vt:lpstr>
      <vt:lpstr>…Nor were first time users observed spending significantly more for accommodations…</vt:lpstr>
      <vt:lpstr>…But Bookings of Entire Home/Apts were far more popular, especially from June through October.</vt:lpstr>
      <vt:lpstr>Thank You.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Seth Justice</cp:lastModifiedBy>
  <cp:revision>180</cp:revision>
  <dcterms:created xsi:type="dcterms:W3CDTF">2016-12-01T00:32:25Z</dcterms:created>
  <dcterms:modified xsi:type="dcterms:W3CDTF">2019-04-04T20:32:55Z</dcterms:modified>
</cp:coreProperties>
</file>