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1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529" autoAdjust="0"/>
  </p:normalViewPr>
  <p:slideViewPr>
    <p:cSldViewPr snapToGrid="0">
      <p:cViewPr>
        <p:scale>
          <a:sx n="50" d="100"/>
          <a:sy n="50" d="100"/>
        </p:scale>
        <p:origin x="797" y="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Sheet1!$F$2</c:f>
              <c:strCache>
                <c:ptCount val="1"/>
                <c:pt idx="0">
                  <c:v>% of No Bid April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Sheet1!$E$3:$E$8</c:f>
              <c:strCache>
                <c:ptCount val="6"/>
                <c:pt idx="0">
                  <c:v>GBU</c:v>
                </c:pt>
                <c:pt idx="1">
                  <c:v>JV</c:v>
                </c:pt>
                <c:pt idx="2">
                  <c:v>Solar</c:v>
                </c:pt>
                <c:pt idx="3">
                  <c:v>PPA</c:v>
                </c:pt>
                <c:pt idx="4">
                  <c:v>Other</c:v>
                </c:pt>
                <c:pt idx="5">
                  <c:v>Energy Generated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22036</c:v>
                </c:pt>
                <c:pt idx="1">
                  <c:v>1440</c:v>
                </c:pt>
                <c:pt idx="2">
                  <c:v>826</c:v>
                </c:pt>
                <c:pt idx="3">
                  <c:v>9817</c:v>
                </c:pt>
                <c:pt idx="4">
                  <c:v>17239</c:v>
                </c:pt>
                <c:pt idx="5">
                  <c:v>32162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% of No Bid 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Sheet1!$A$3:$A$8</c:f>
              <c:strCache>
                <c:ptCount val="6"/>
                <c:pt idx="0">
                  <c:v>GBU</c:v>
                </c:pt>
                <c:pt idx="1">
                  <c:v>JV</c:v>
                </c:pt>
                <c:pt idx="2">
                  <c:v>Solar</c:v>
                </c:pt>
                <c:pt idx="3">
                  <c:v>PPA</c:v>
                </c:pt>
                <c:pt idx="4">
                  <c:v>Other</c:v>
                </c:pt>
                <c:pt idx="5">
                  <c:v>Energy Generated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191006</c:v>
                </c:pt>
                <c:pt idx="1">
                  <c:v>8463</c:v>
                </c:pt>
                <c:pt idx="2">
                  <c:v>7172</c:v>
                </c:pt>
                <c:pt idx="3">
                  <c:v>78612</c:v>
                </c:pt>
                <c:pt idx="4">
                  <c:v>148985</c:v>
                </c:pt>
                <c:pt idx="5">
                  <c:v>462074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535290"/>
            <a:ext cx="5120640" cy="2799644"/>
          </a:xfrm>
        </p:spPr>
        <p:txBody>
          <a:bodyPr/>
          <a:lstStyle/>
          <a:p>
            <a:r>
              <a:rPr lang="en-US" dirty="0" smtClean="0"/>
              <a:t>Energy Production Analysis </a:t>
            </a:r>
            <a:br>
              <a:rPr lang="en-US" dirty="0" smtClean="0"/>
            </a:br>
            <a:r>
              <a:rPr lang="en-US" dirty="0" smtClean="0"/>
              <a:t>Jan 2016 – Sep 2016</a:t>
            </a:r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5294489"/>
            <a:ext cx="2249310" cy="13405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William Justice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Compelling Trends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828800"/>
            <a:ext cx="6822893" cy="30554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Trends of Joint Ventures, Solar,  Purchase Power Agreements, and Wind energies show rates of a drastic downturn in energy generation.  </a:t>
            </a:r>
          </a:p>
          <a:p>
            <a:r>
              <a:rPr lang="en-US" dirty="0" smtClean="0"/>
              <a:t>Especially between the months of April and July.</a:t>
            </a:r>
          </a:p>
          <a:p>
            <a:r>
              <a:rPr lang="en-US" dirty="0" smtClean="0"/>
              <a:t>This information leads to the hypothesis that inability to generate energy  at a marketable price is significantly higher for the month of April 2016.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1606612"/>
            <a:ext cx="4470400" cy="1734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3341511"/>
            <a:ext cx="4470400" cy="1734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5076410"/>
            <a:ext cx="4470400" cy="178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5076410"/>
            <a:ext cx="4470400" cy="1781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8275" y="1606612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Joint Ventures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2382" y="5076410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70820" y="5136208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0820" y="3479486"/>
            <a:ext cx="15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EOI average is higher regardless of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52" y="1389163"/>
            <a:ext cx="4211752" cy="27347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52" y="4123943"/>
            <a:ext cx="4210638" cy="2734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7665656" y="2528207"/>
            <a:ext cx="854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EOI (MW)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558" y="3616111"/>
            <a:ext cx="694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the market creates conditions for generators to not bid due to price point infeasibility outliers generally remain constant between Energy Generated and EOI.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clear that there is a relation between infeasibility to produce energy and EOI.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3" y="2145268"/>
            <a:ext cx="200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Venture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2089" y="2145268"/>
            <a:ext cx="1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6793" y="2145268"/>
            <a:ext cx="10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2866" y="2145268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8" y="2514601"/>
            <a:ext cx="3141320" cy="434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68" y="2514601"/>
            <a:ext cx="3004086" cy="434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54" y="2514601"/>
            <a:ext cx="3077046" cy="4343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1"/>
            <a:ext cx="2969548" cy="4343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0251" y="1596788"/>
            <a:ext cx="11641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*It should be noted that Energy generated is measured in (MWh) and EOI is measured in (MW). This is strictly for visual comparison and will be justified in the next slide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in terms of difference between Energy Generated and EOI?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361"/>
            <a:ext cx="3200400" cy="447163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183889" y="2631688"/>
            <a:ext cx="1436648" cy="667071"/>
          </a:xfrm>
          <a:prstGeom prst="wedgeRectCallout">
            <a:avLst>
              <a:gd name="adj1" fmla="val -68419"/>
              <a:gd name="adj2" fmla="val 789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698595"/>
            <a:ext cx="12470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a difference of 19.504 (MW)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561" y="201702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Venture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86361"/>
            <a:ext cx="3100039" cy="4471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7101" y="2017029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PPA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151863" y="2631689"/>
            <a:ext cx="1103971" cy="568712"/>
          </a:xfrm>
          <a:prstGeom prst="wedgeRectCallout">
            <a:avLst>
              <a:gd name="adj1" fmla="val -75306"/>
              <a:gd name="adj2" fmla="val 1030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51863" y="2698595"/>
            <a:ext cx="981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of 51.871(MW)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39" y="2386361"/>
            <a:ext cx="3100039" cy="4471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78" y="2386361"/>
            <a:ext cx="2791522" cy="44716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81383" y="1980491"/>
            <a:ext cx="11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58400" y="2017029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7277252" y="2757474"/>
            <a:ext cx="1146412" cy="415498"/>
          </a:xfrm>
          <a:prstGeom prst="wedgeRectCallout">
            <a:avLst>
              <a:gd name="adj1" fmla="val -67262"/>
              <a:gd name="adj2" fmla="val 161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Difference of 0.513(MW)</a:t>
            </a:r>
            <a:endParaRPr lang="en-US" sz="11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0336764" y="2631689"/>
            <a:ext cx="1186939" cy="479717"/>
          </a:xfrm>
          <a:prstGeom prst="wedgeRectCallout">
            <a:avLst>
              <a:gd name="adj1" fmla="val -71328"/>
              <a:gd name="adj2" fmla="val 1179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85946" y="2698595"/>
            <a:ext cx="1078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Difference of 0.518(MW)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2634" y="126645"/>
            <a:ext cx="8066966" cy="1011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April specifically showed an increase in the amount of non participation by producers due to economic cost factors.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595443"/>
              </p:ext>
            </p:extLst>
          </p:nvPr>
        </p:nvGraphicFramePr>
        <p:xfrm>
          <a:off x="5118409" y="38750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63697"/>
              </p:ext>
            </p:extLst>
          </p:nvPr>
        </p:nvGraphicFramePr>
        <p:xfrm>
          <a:off x="5118409" y="12210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654" y="1906859"/>
            <a:ext cx="526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an increase of 13% no bids across all platforms in the month of April.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 we can conclude that the hypothesis was correct in stating that the downward trends are reflected by a larger majority of producers opting out of the market due to economic cost effectiveness.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data we can suggest that there was a major market shift across all energy producers that resulted in higher than anticipated price- points in the April time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3025</TotalTime>
  <Words>344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Book Antiqua</vt:lpstr>
      <vt:lpstr>Sales Direction 16X9</vt:lpstr>
      <vt:lpstr>Energy Production Analysis  Jan 2016 – Sep 2016</vt:lpstr>
      <vt:lpstr>Compelling Trends </vt:lpstr>
      <vt:lpstr>EOI average is higher regardless of unit</vt:lpstr>
      <vt:lpstr>It is clear that there is a relation between infeasibility to produce energy and EOI. </vt:lpstr>
      <vt:lpstr>What does this mean in terms of difference between Energy Generated and EOI?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Production Analysis  Jan 2016 – Sep 2016</dc:title>
  <dc:creator>Seth Justice</dc:creator>
  <cp:lastModifiedBy>Seth Justice</cp:lastModifiedBy>
  <cp:revision>31</cp:revision>
  <dcterms:created xsi:type="dcterms:W3CDTF">2019-02-12T22:35:57Z</dcterms:created>
  <dcterms:modified xsi:type="dcterms:W3CDTF">2019-02-15T01:01:53Z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