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5"/>
  </p:notesMasterIdLst>
  <p:sldIdLst>
    <p:sldId id="256" r:id="rId2"/>
    <p:sldId id="257" r:id="rId3"/>
    <p:sldId id="258" r:id="rId4"/>
    <p:sldId id="269" r:id="rId5"/>
    <p:sldId id="270" r:id="rId6"/>
    <p:sldId id="271" r:id="rId7"/>
    <p:sldId id="272" r:id="rId8"/>
    <p:sldId id="260" r:id="rId9"/>
    <p:sldId id="261" r:id="rId10"/>
    <p:sldId id="266" r:id="rId11"/>
    <p:sldId id="262" r:id="rId12"/>
    <p:sldId id="267" r:id="rId13"/>
    <p:sldId id="268" r:id="rId14"/>
  </p:sldIdLst>
  <p:sldSz cx="9144000" cy="5143500" type="screen16x9"/>
  <p:notesSz cx="6858000" cy="9144000"/>
  <p:embeddedFontLst>
    <p:embeddedFont>
      <p:font typeface="Lato" panose="020B0604020202020204" charset="0"/>
      <p:regular r:id="rId16"/>
      <p:bold r:id="rId17"/>
      <p:italic r:id="rId18"/>
      <p:boldItalic r:id="rId19"/>
    </p:embeddedFont>
    <p:embeddedFont>
      <p:font typeface="Roboto" panose="020B060402020202020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8" d="100"/>
          <a:sy n="58" d="100"/>
        </p:scale>
        <p:origin x="58" y="25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c6f9e470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c6f9e470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e2a2618a07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e2a2618a07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955242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e2a2618a07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e2a2618a07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c6f9e470d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c6f9e470d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83875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c6f9e470d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c6f9e470d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81012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c6f9e470d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c6f9e470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c6f9e470d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c6f9e470d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e2a2618a07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e2a2618a07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406061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e2a2618a07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e2a2618a07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873003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c6f9e470d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c6f9e470d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150795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c6f9e470d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c6f9e470d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892893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c6f9e470d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c6f9e470d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e2a2618a07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e2a2618a07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1600"/>
              </a:spcBef>
              <a:spcAft>
                <a:spcPts val="0"/>
              </a:spcAft>
              <a:buClr>
                <a:schemeClr val="lt1"/>
              </a:buClr>
              <a:buSzPts val="1400"/>
              <a:buChar char="○"/>
              <a:defRPr>
                <a:solidFill>
                  <a:schemeClr val="lt1"/>
                </a:solidFill>
              </a:defRPr>
            </a:lvl2pPr>
            <a:lvl3pPr marL="1371600" lvl="2" indent="-317500" algn="ctr">
              <a:spcBef>
                <a:spcPts val="1600"/>
              </a:spcBef>
              <a:spcAft>
                <a:spcPts val="0"/>
              </a:spcAft>
              <a:buClr>
                <a:schemeClr val="lt1"/>
              </a:buClr>
              <a:buSzPts val="1400"/>
              <a:buChar char="■"/>
              <a:defRPr>
                <a:solidFill>
                  <a:schemeClr val="lt1"/>
                </a:solidFill>
              </a:defRPr>
            </a:lvl3pPr>
            <a:lvl4pPr marL="1828800" lvl="3" indent="-317500" algn="ctr">
              <a:spcBef>
                <a:spcPts val="1600"/>
              </a:spcBef>
              <a:spcAft>
                <a:spcPts val="0"/>
              </a:spcAft>
              <a:buClr>
                <a:schemeClr val="lt1"/>
              </a:buClr>
              <a:buSzPts val="1400"/>
              <a:buChar char="●"/>
              <a:defRPr>
                <a:solidFill>
                  <a:schemeClr val="lt1"/>
                </a:solidFill>
              </a:defRPr>
            </a:lvl4pPr>
            <a:lvl5pPr marL="2286000" lvl="4" indent="-317500" algn="ctr">
              <a:spcBef>
                <a:spcPts val="1600"/>
              </a:spcBef>
              <a:spcAft>
                <a:spcPts val="0"/>
              </a:spcAft>
              <a:buClr>
                <a:schemeClr val="lt1"/>
              </a:buClr>
              <a:buSzPts val="1400"/>
              <a:buChar char="○"/>
              <a:defRPr>
                <a:solidFill>
                  <a:schemeClr val="lt1"/>
                </a:solidFill>
              </a:defRPr>
            </a:lvl5pPr>
            <a:lvl6pPr marL="2743200" lvl="5" indent="-317500" algn="ctr">
              <a:spcBef>
                <a:spcPts val="1600"/>
              </a:spcBef>
              <a:spcAft>
                <a:spcPts val="0"/>
              </a:spcAft>
              <a:buClr>
                <a:schemeClr val="lt1"/>
              </a:buClr>
              <a:buSzPts val="1400"/>
              <a:buChar char="■"/>
              <a:defRPr>
                <a:solidFill>
                  <a:schemeClr val="lt1"/>
                </a:solidFill>
              </a:defRPr>
            </a:lvl6pPr>
            <a:lvl7pPr marL="3200400" lvl="6" indent="-317500" algn="ctr">
              <a:spcBef>
                <a:spcPts val="1600"/>
              </a:spcBef>
              <a:spcAft>
                <a:spcPts val="0"/>
              </a:spcAft>
              <a:buClr>
                <a:schemeClr val="lt1"/>
              </a:buClr>
              <a:buSzPts val="1400"/>
              <a:buChar char="●"/>
              <a:defRPr>
                <a:solidFill>
                  <a:schemeClr val="lt1"/>
                </a:solidFill>
              </a:defRPr>
            </a:lvl7pPr>
            <a:lvl8pPr marL="3657600" lvl="7" indent="-317500" algn="ctr">
              <a:spcBef>
                <a:spcPts val="1600"/>
              </a:spcBef>
              <a:spcAft>
                <a:spcPts val="0"/>
              </a:spcAft>
              <a:buClr>
                <a:schemeClr val="lt1"/>
              </a:buClr>
              <a:buSzPts val="1400"/>
              <a:buChar char="○"/>
              <a:defRPr>
                <a:solidFill>
                  <a:schemeClr val="lt1"/>
                </a:solidFill>
              </a:defRPr>
            </a:lvl8pPr>
            <a:lvl9pPr marL="4114800" lvl="8" indent="-317500" algn="ctr">
              <a:spcBef>
                <a:spcPts val="1600"/>
              </a:spcBef>
              <a:spcAft>
                <a:spcPts val="160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Airbnb Nightly Rate Recommendation Modeling</a:t>
            </a:r>
            <a:endParaRPr dirty="0"/>
          </a:p>
        </p:txBody>
      </p:sp>
      <p:sp>
        <p:nvSpPr>
          <p:cNvPr id="86" name="Google Shape;86;p13"/>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William Justice</a:t>
            </a:r>
            <a:endParaRPr/>
          </a:p>
          <a:p>
            <a:pPr marL="0" lvl="0" indent="0" algn="l" rtl="0">
              <a:spcBef>
                <a:spcPts val="0"/>
              </a:spcBef>
              <a:spcAft>
                <a:spcPts val="0"/>
              </a:spcAft>
              <a:buNone/>
            </a:pPr>
            <a:r>
              <a:rPr lang="en"/>
              <a:t>Bellevue University </a:t>
            </a:r>
            <a:endParaRPr/>
          </a:p>
          <a:p>
            <a:pPr marL="0" lvl="0" indent="0" algn="l" rtl="0">
              <a:spcBef>
                <a:spcPts val="0"/>
              </a:spcBef>
              <a:spcAft>
                <a:spcPts val="0"/>
              </a:spcAft>
              <a:buNone/>
            </a:pPr>
            <a:r>
              <a:rPr lang="en"/>
              <a:t>7/5/2021</a:t>
            </a:r>
            <a:endParaRPr/>
          </a:p>
          <a:p>
            <a:pPr marL="0" lvl="0" indent="0" algn="l" rtl="0">
              <a:spcBef>
                <a:spcPts val="0"/>
              </a:spcBef>
              <a:spcAft>
                <a:spcPts val="0"/>
              </a:spcAft>
              <a:buNone/>
            </a:pPr>
            <a:endParaRPr/>
          </a:p>
        </p:txBody>
      </p:sp>
      <p:pic>
        <p:nvPicPr>
          <p:cNvPr id="87" name="Google Shape;87;p13"/>
          <p:cNvPicPr preferRelativeResize="0"/>
          <p:nvPr/>
        </p:nvPicPr>
        <p:blipFill>
          <a:blip r:embed="rId3">
            <a:alphaModFix/>
          </a:blip>
          <a:stretch>
            <a:fillRect/>
          </a:stretch>
        </p:blipFill>
        <p:spPr>
          <a:xfrm>
            <a:off x="6364719" y="2571750"/>
            <a:ext cx="2455475" cy="2455475"/>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19"/>
          <p:cNvSpPr txBox="1">
            <a:spLocks noGrp="1"/>
          </p:cNvSpPr>
          <p:nvPr>
            <p:ph type="title"/>
          </p:nvPr>
        </p:nvSpPr>
        <p:spPr>
          <a:xfrm>
            <a:off x="311700" y="225825"/>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Neural Network </a:t>
            </a:r>
            <a:r>
              <a:rPr lang="en" dirty="0" smtClean="0"/>
              <a:t>Modeling</a:t>
            </a:r>
            <a:endParaRPr dirty="0"/>
          </a:p>
        </p:txBody>
      </p:sp>
      <p:graphicFrame>
        <p:nvGraphicFramePr>
          <p:cNvPr id="2" name="Table 1"/>
          <p:cNvGraphicFramePr>
            <a:graphicFrameLocks noGrp="1"/>
          </p:cNvGraphicFramePr>
          <p:nvPr>
            <p:extLst>
              <p:ext uri="{D42A27DB-BD31-4B8C-83A1-F6EECF244321}">
                <p14:modId xmlns:p14="http://schemas.microsoft.com/office/powerpoint/2010/main" val="2707615907"/>
              </p:ext>
            </p:extLst>
          </p:nvPr>
        </p:nvGraphicFramePr>
        <p:xfrm>
          <a:off x="3581400" y="1023257"/>
          <a:ext cx="5072742" cy="2519662"/>
        </p:xfrm>
        <a:graphic>
          <a:graphicData uri="http://schemas.openxmlformats.org/drawingml/2006/table">
            <a:tbl>
              <a:tblPr firstRow="1" bandRow="1">
                <a:tableStyleId>{5C22544A-7EE6-4342-B048-85BDC9FD1C3A}</a:tableStyleId>
              </a:tblPr>
              <a:tblGrid>
                <a:gridCol w="1690914">
                  <a:extLst>
                    <a:ext uri="{9D8B030D-6E8A-4147-A177-3AD203B41FA5}">
                      <a16:colId xmlns:a16="http://schemas.microsoft.com/office/drawing/2014/main" val="1467700552"/>
                    </a:ext>
                  </a:extLst>
                </a:gridCol>
                <a:gridCol w="1690914">
                  <a:extLst>
                    <a:ext uri="{9D8B030D-6E8A-4147-A177-3AD203B41FA5}">
                      <a16:colId xmlns:a16="http://schemas.microsoft.com/office/drawing/2014/main" val="3958582118"/>
                    </a:ext>
                  </a:extLst>
                </a:gridCol>
                <a:gridCol w="1690914">
                  <a:extLst>
                    <a:ext uri="{9D8B030D-6E8A-4147-A177-3AD203B41FA5}">
                      <a16:colId xmlns:a16="http://schemas.microsoft.com/office/drawing/2014/main" val="1394101910"/>
                    </a:ext>
                  </a:extLst>
                </a:gridCol>
              </a:tblGrid>
              <a:tr h="476349">
                <a:tc>
                  <a:txBody>
                    <a:bodyPr/>
                    <a:lstStyle/>
                    <a:p>
                      <a:pPr algn="ctr"/>
                      <a:r>
                        <a:rPr lang="en-US" dirty="0" smtClean="0"/>
                        <a:t>Metric</a:t>
                      </a:r>
                      <a:endParaRPr lang="en-US" dirty="0"/>
                    </a:p>
                  </a:txBody>
                  <a:tcPr/>
                </a:tc>
                <a:tc>
                  <a:txBody>
                    <a:bodyPr/>
                    <a:lstStyle/>
                    <a:p>
                      <a:pPr algn="ctr"/>
                      <a:r>
                        <a:rPr lang="en-US" dirty="0" smtClean="0"/>
                        <a:t>Training</a:t>
                      </a:r>
                      <a:endParaRPr lang="en-US" dirty="0"/>
                    </a:p>
                  </a:txBody>
                  <a:tcPr/>
                </a:tc>
                <a:tc>
                  <a:txBody>
                    <a:bodyPr/>
                    <a:lstStyle/>
                    <a:p>
                      <a:pPr algn="ctr"/>
                      <a:r>
                        <a:rPr lang="en-US" dirty="0" smtClean="0"/>
                        <a:t>Validation</a:t>
                      </a:r>
                      <a:endParaRPr lang="en-US" dirty="0"/>
                    </a:p>
                  </a:txBody>
                  <a:tcPr/>
                </a:tc>
                <a:extLst>
                  <a:ext uri="{0D108BD9-81ED-4DB2-BD59-A6C34878D82A}">
                    <a16:rowId xmlns:a16="http://schemas.microsoft.com/office/drawing/2014/main" val="3139554425"/>
                  </a:ext>
                </a:extLst>
              </a:tr>
              <a:tr h="703882">
                <a:tc>
                  <a:txBody>
                    <a:bodyPr/>
                    <a:lstStyle/>
                    <a:p>
                      <a:pPr algn="ctr"/>
                      <a:r>
                        <a:rPr lang="en-US" dirty="0" smtClean="0"/>
                        <a:t>R Squared</a:t>
                      </a:r>
                      <a:endParaRPr lang="en-US" dirty="0"/>
                    </a:p>
                  </a:txBody>
                  <a:tcPr/>
                </a:tc>
                <a:tc>
                  <a:txBody>
                    <a:bodyPr/>
                    <a:lstStyle/>
                    <a:p>
                      <a:pPr algn="ctr"/>
                      <a:r>
                        <a:rPr lang="en-US" dirty="0" smtClean="0"/>
                        <a:t>0.819</a:t>
                      </a:r>
                      <a:endParaRPr lang="en-US" dirty="0"/>
                    </a:p>
                  </a:txBody>
                  <a:tcPr/>
                </a:tc>
                <a:tc>
                  <a:txBody>
                    <a:bodyPr/>
                    <a:lstStyle/>
                    <a:p>
                      <a:pPr algn="ctr"/>
                      <a:r>
                        <a:rPr lang="en-US" dirty="0" smtClean="0"/>
                        <a:t>0.805</a:t>
                      </a:r>
                      <a:endParaRPr lang="en-US" dirty="0"/>
                    </a:p>
                  </a:txBody>
                  <a:tcPr/>
                </a:tc>
                <a:extLst>
                  <a:ext uri="{0D108BD9-81ED-4DB2-BD59-A6C34878D82A}">
                    <a16:rowId xmlns:a16="http://schemas.microsoft.com/office/drawing/2014/main" val="1036039132"/>
                  </a:ext>
                </a:extLst>
              </a:tr>
              <a:tr h="673848">
                <a:tc>
                  <a:txBody>
                    <a:bodyPr/>
                    <a:lstStyle/>
                    <a:p>
                      <a:pPr algn="ctr"/>
                      <a:r>
                        <a:rPr lang="en-US" dirty="0" smtClean="0"/>
                        <a:t>RMSE</a:t>
                      </a:r>
                      <a:endParaRPr lang="en-US" dirty="0"/>
                    </a:p>
                  </a:txBody>
                  <a:tcPr/>
                </a:tc>
                <a:tc>
                  <a:txBody>
                    <a:bodyPr/>
                    <a:lstStyle/>
                    <a:p>
                      <a:pPr algn="ctr"/>
                      <a:r>
                        <a:rPr lang="en-US" dirty="0" smtClean="0"/>
                        <a:t>34.47</a:t>
                      </a:r>
                    </a:p>
                    <a:p>
                      <a:pPr algn="ctr"/>
                      <a:endParaRPr lang="en-US" dirty="0"/>
                    </a:p>
                  </a:txBody>
                  <a:tcPr/>
                </a:tc>
                <a:tc>
                  <a:txBody>
                    <a:bodyPr/>
                    <a:lstStyle/>
                    <a:p>
                      <a:pPr algn="ctr"/>
                      <a:r>
                        <a:rPr lang="en-US" dirty="0" smtClean="0"/>
                        <a:t>33.59</a:t>
                      </a:r>
                      <a:endParaRPr lang="en-US" dirty="0"/>
                    </a:p>
                  </a:txBody>
                  <a:tcPr/>
                </a:tc>
                <a:extLst>
                  <a:ext uri="{0D108BD9-81ED-4DB2-BD59-A6C34878D82A}">
                    <a16:rowId xmlns:a16="http://schemas.microsoft.com/office/drawing/2014/main" val="3707628231"/>
                  </a:ext>
                </a:extLst>
              </a:tr>
              <a:tr h="665583">
                <a:tc>
                  <a:txBody>
                    <a:bodyPr/>
                    <a:lstStyle/>
                    <a:p>
                      <a:pPr algn="ctr"/>
                      <a:r>
                        <a:rPr lang="en-US" dirty="0" smtClean="0"/>
                        <a:t>Mean Abs Dev</a:t>
                      </a:r>
                      <a:endParaRPr lang="en-US" dirty="0"/>
                    </a:p>
                  </a:txBody>
                  <a:tcPr/>
                </a:tc>
                <a:tc>
                  <a:txBody>
                    <a:bodyPr/>
                    <a:lstStyle/>
                    <a:p>
                      <a:pPr algn="ctr"/>
                      <a:r>
                        <a:rPr lang="en-US" dirty="0" smtClean="0"/>
                        <a:t>23.90</a:t>
                      </a:r>
                      <a:endParaRPr lang="en-US" dirty="0"/>
                    </a:p>
                  </a:txBody>
                  <a:tcPr/>
                </a:tc>
                <a:tc>
                  <a:txBody>
                    <a:bodyPr/>
                    <a:lstStyle/>
                    <a:p>
                      <a:pPr algn="ctr"/>
                      <a:r>
                        <a:rPr lang="en-US" dirty="0" smtClean="0"/>
                        <a:t>24.27</a:t>
                      </a:r>
                      <a:endParaRPr lang="en-US" dirty="0"/>
                    </a:p>
                  </a:txBody>
                  <a:tcPr/>
                </a:tc>
                <a:extLst>
                  <a:ext uri="{0D108BD9-81ED-4DB2-BD59-A6C34878D82A}">
                    <a16:rowId xmlns:a16="http://schemas.microsoft.com/office/drawing/2014/main" val="3080979443"/>
                  </a:ext>
                </a:extLst>
              </a:tr>
            </a:tbl>
          </a:graphicData>
        </a:graphic>
      </p:graphicFrame>
      <p:sp>
        <p:nvSpPr>
          <p:cNvPr id="3" name="TextBox 2"/>
          <p:cNvSpPr txBox="1"/>
          <p:nvPr/>
        </p:nvSpPr>
        <p:spPr>
          <a:xfrm>
            <a:off x="489857" y="1023257"/>
            <a:ext cx="2351314" cy="3108543"/>
          </a:xfrm>
          <a:prstGeom prst="rect">
            <a:avLst/>
          </a:prstGeom>
          <a:noFill/>
        </p:spPr>
        <p:txBody>
          <a:bodyPr wrap="square" rtlCol="0">
            <a:spAutoFit/>
          </a:bodyPr>
          <a:lstStyle/>
          <a:p>
            <a:pPr marL="457200" lvl="0" indent="-317500">
              <a:buSzPts val="1400"/>
              <a:buFont typeface="Lato"/>
              <a:buChar char="●"/>
            </a:pPr>
            <a:r>
              <a:rPr lang="en-US" dirty="0">
                <a:solidFill>
                  <a:schemeClr val="tx1"/>
                </a:solidFill>
                <a:latin typeface="Lato"/>
                <a:ea typeface="Lato"/>
                <a:cs typeface="Lato"/>
                <a:sym typeface="Lato"/>
              </a:rPr>
              <a:t>The NN model performed better than the regression model. </a:t>
            </a:r>
          </a:p>
          <a:p>
            <a:pPr marL="457200" lvl="0" indent="-317500">
              <a:buSzPts val="1400"/>
              <a:buFont typeface="Lato"/>
              <a:buChar char="●"/>
            </a:pPr>
            <a:r>
              <a:rPr lang="en-US" dirty="0">
                <a:solidFill>
                  <a:schemeClr val="tx1"/>
                </a:solidFill>
                <a:latin typeface="Lato"/>
                <a:ea typeface="Lato"/>
                <a:cs typeface="Lato"/>
                <a:sym typeface="Lato"/>
              </a:rPr>
              <a:t>The R squared value is just </a:t>
            </a:r>
            <a:r>
              <a:rPr lang="en-US" dirty="0" smtClean="0">
                <a:solidFill>
                  <a:schemeClr val="tx1"/>
                </a:solidFill>
                <a:latin typeface="Lato"/>
                <a:ea typeface="Lato"/>
                <a:cs typeface="Lato"/>
                <a:sym typeface="Lato"/>
              </a:rPr>
              <a:t>over </a:t>
            </a:r>
            <a:r>
              <a:rPr lang="en-US" dirty="0">
                <a:solidFill>
                  <a:schemeClr val="tx1"/>
                </a:solidFill>
                <a:latin typeface="Lato"/>
                <a:ea typeface="Lato"/>
                <a:cs typeface="Lato"/>
                <a:sym typeface="Lato"/>
              </a:rPr>
              <a:t>an acceptable rate.</a:t>
            </a:r>
          </a:p>
          <a:p>
            <a:pPr marL="457200" lvl="0" indent="-317500">
              <a:buSzPts val="1400"/>
              <a:buFont typeface="Lato"/>
              <a:buChar char="●"/>
            </a:pPr>
            <a:r>
              <a:rPr lang="en-US" dirty="0">
                <a:solidFill>
                  <a:schemeClr val="tx1"/>
                </a:solidFill>
                <a:latin typeface="Lato"/>
                <a:ea typeface="Lato"/>
                <a:cs typeface="Lato"/>
                <a:sym typeface="Lato"/>
              </a:rPr>
              <a:t>The RMSE is </a:t>
            </a:r>
            <a:r>
              <a:rPr lang="en-US" dirty="0" smtClean="0">
                <a:solidFill>
                  <a:schemeClr val="tx1"/>
                </a:solidFill>
                <a:latin typeface="Lato"/>
                <a:ea typeface="Lato"/>
                <a:cs typeface="Lato"/>
                <a:sym typeface="Lato"/>
              </a:rPr>
              <a:t>still </a:t>
            </a:r>
            <a:r>
              <a:rPr lang="en-US" dirty="0">
                <a:solidFill>
                  <a:schemeClr val="tx1"/>
                </a:solidFill>
                <a:latin typeface="Lato"/>
                <a:ea typeface="Lato"/>
                <a:cs typeface="Lato"/>
                <a:sym typeface="Lato"/>
              </a:rPr>
              <a:t>too high.</a:t>
            </a:r>
          </a:p>
          <a:p>
            <a:pPr marL="457200" lvl="0" indent="-317500">
              <a:buSzPts val="1400"/>
              <a:buFont typeface="Lato"/>
              <a:buChar char="●"/>
            </a:pPr>
            <a:r>
              <a:rPr lang="en-US" dirty="0">
                <a:solidFill>
                  <a:schemeClr val="tx1"/>
                </a:solidFill>
                <a:latin typeface="Lato"/>
                <a:ea typeface="Lato"/>
                <a:cs typeface="Lato"/>
                <a:sym typeface="Lato"/>
              </a:rPr>
              <a:t>Although this model performs better of the two it is </a:t>
            </a:r>
            <a:r>
              <a:rPr lang="en-US" dirty="0" smtClean="0">
                <a:solidFill>
                  <a:schemeClr val="tx1"/>
                </a:solidFill>
                <a:latin typeface="Lato"/>
                <a:ea typeface="Lato"/>
                <a:cs typeface="Lato"/>
                <a:sym typeface="Lato"/>
              </a:rPr>
              <a:t>possible for deployment.</a:t>
            </a:r>
            <a:endParaRPr lang="en-US" dirty="0">
              <a:solidFill>
                <a:schemeClr val="tx1"/>
              </a:solidFill>
              <a:latin typeface="Lato"/>
              <a:ea typeface="Lato"/>
              <a:cs typeface="Lato"/>
              <a:sym typeface="Lato"/>
            </a:endParaRPr>
          </a:p>
          <a:p>
            <a:endParaRPr lang="en-US" dirty="0"/>
          </a:p>
        </p:txBody>
      </p:sp>
      <p:sp>
        <p:nvSpPr>
          <p:cNvPr id="4" name="TextBox 3"/>
          <p:cNvSpPr txBox="1"/>
          <p:nvPr/>
        </p:nvSpPr>
        <p:spPr>
          <a:xfrm>
            <a:off x="3570514" y="3744686"/>
            <a:ext cx="5261786" cy="738664"/>
          </a:xfrm>
          <a:prstGeom prst="rect">
            <a:avLst/>
          </a:prstGeom>
          <a:noFill/>
        </p:spPr>
        <p:txBody>
          <a:bodyPr wrap="square" rtlCol="0">
            <a:spAutoFit/>
          </a:bodyPr>
          <a:lstStyle/>
          <a:p>
            <a:r>
              <a:rPr lang="en-US" dirty="0" smtClean="0">
                <a:solidFill>
                  <a:schemeClr val="tx1"/>
                </a:solidFill>
              </a:rPr>
              <a:t>Validation = </a:t>
            </a:r>
            <a:r>
              <a:rPr lang="en-US" dirty="0" err="1" smtClean="0">
                <a:solidFill>
                  <a:schemeClr val="tx1"/>
                </a:solidFill>
              </a:rPr>
              <a:t>KFold</a:t>
            </a:r>
            <a:r>
              <a:rPr lang="en-US" dirty="0" smtClean="0">
                <a:solidFill>
                  <a:schemeClr val="tx1"/>
                </a:solidFill>
              </a:rPr>
              <a:t> (10 Folds)</a:t>
            </a:r>
          </a:p>
          <a:p>
            <a:r>
              <a:rPr lang="en-US" dirty="0" smtClean="0">
                <a:solidFill>
                  <a:schemeClr val="tx1"/>
                </a:solidFill>
              </a:rPr>
              <a:t>Random Seed = 7</a:t>
            </a:r>
          </a:p>
          <a:p>
            <a:r>
              <a:rPr lang="en-US" dirty="0" smtClean="0">
                <a:solidFill>
                  <a:schemeClr val="tx1"/>
                </a:solidFill>
              </a:rPr>
              <a:t>Hidden Nodes = 13</a:t>
            </a:r>
            <a:endParaRPr lang="en-US" dirty="0">
              <a:solidFill>
                <a:schemeClr val="tx1"/>
              </a:solidFill>
            </a:endParaRPr>
          </a:p>
        </p:txBody>
      </p:sp>
    </p:spTree>
    <p:extLst>
      <p:ext uri="{BB962C8B-B14F-4D97-AF65-F5344CB8AC3E}">
        <p14:creationId xmlns:p14="http://schemas.microsoft.com/office/powerpoint/2010/main" val="23406475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19"/>
          <p:cNvSpPr txBox="1">
            <a:spLocks noGrp="1"/>
          </p:cNvSpPr>
          <p:nvPr>
            <p:ph type="title"/>
          </p:nvPr>
        </p:nvSpPr>
        <p:spPr>
          <a:xfrm>
            <a:off x="311700" y="225825"/>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Neural Network </a:t>
            </a:r>
            <a:r>
              <a:rPr lang="en" dirty="0" smtClean="0"/>
              <a:t>Residuals</a:t>
            </a:r>
            <a:endParaRPr dirty="0"/>
          </a:p>
        </p:txBody>
      </p:sp>
      <p:pic>
        <p:nvPicPr>
          <p:cNvPr id="4" name="Picture 3"/>
          <p:cNvPicPr>
            <a:picLocks noChangeAspect="1"/>
          </p:cNvPicPr>
          <p:nvPr/>
        </p:nvPicPr>
        <p:blipFill>
          <a:blip r:embed="rId3"/>
          <a:stretch>
            <a:fillRect/>
          </a:stretch>
        </p:blipFill>
        <p:spPr>
          <a:xfrm>
            <a:off x="4572000" y="1581090"/>
            <a:ext cx="3314987" cy="1371719"/>
          </a:xfrm>
          <a:prstGeom prst="rect">
            <a:avLst/>
          </a:prstGeom>
        </p:spPr>
      </p:pic>
      <p:pic>
        <p:nvPicPr>
          <p:cNvPr id="5" name="Picture 4"/>
          <p:cNvPicPr>
            <a:picLocks noChangeAspect="1"/>
          </p:cNvPicPr>
          <p:nvPr/>
        </p:nvPicPr>
        <p:blipFill>
          <a:blip r:embed="rId4"/>
          <a:stretch>
            <a:fillRect/>
          </a:stretch>
        </p:blipFill>
        <p:spPr>
          <a:xfrm>
            <a:off x="4572000" y="3504332"/>
            <a:ext cx="3314987" cy="1371719"/>
          </a:xfrm>
          <a:prstGeom prst="rect">
            <a:avLst/>
          </a:prstGeom>
        </p:spPr>
      </p:pic>
      <p:sp>
        <p:nvSpPr>
          <p:cNvPr id="6" name="TextBox 5"/>
          <p:cNvSpPr txBox="1"/>
          <p:nvPr/>
        </p:nvSpPr>
        <p:spPr>
          <a:xfrm>
            <a:off x="5804950" y="1273313"/>
            <a:ext cx="849086" cy="307777"/>
          </a:xfrm>
          <a:prstGeom prst="rect">
            <a:avLst/>
          </a:prstGeom>
          <a:noFill/>
        </p:spPr>
        <p:txBody>
          <a:bodyPr wrap="square" rtlCol="0">
            <a:spAutoFit/>
          </a:bodyPr>
          <a:lstStyle/>
          <a:p>
            <a:r>
              <a:rPr lang="en-US" dirty="0" smtClean="0"/>
              <a:t>Training</a:t>
            </a:r>
            <a:endParaRPr lang="en-US" dirty="0"/>
          </a:p>
        </p:txBody>
      </p:sp>
      <p:sp>
        <p:nvSpPr>
          <p:cNvPr id="9" name="TextBox 8"/>
          <p:cNvSpPr txBox="1"/>
          <p:nvPr/>
        </p:nvSpPr>
        <p:spPr>
          <a:xfrm>
            <a:off x="5804950" y="3260586"/>
            <a:ext cx="1055914" cy="307777"/>
          </a:xfrm>
          <a:prstGeom prst="rect">
            <a:avLst/>
          </a:prstGeom>
          <a:noFill/>
        </p:spPr>
        <p:txBody>
          <a:bodyPr wrap="square" rtlCol="0">
            <a:spAutoFit/>
          </a:bodyPr>
          <a:lstStyle/>
          <a:p>
            <a:r>
              <a:rPr lang="en-US" dirty="0" smtClean="0"/>
              <a:t>Predicted</a:t>
            </a:r>
            <a:endParaRPr lang="en-US" dirty="0"/>
          </a:p>
        </p:txBody>
      </p:sp>
      <p:sp>
        <p:nvSpPr>
          <p:cNvPr id="8" name="TextBox 7"/>
          <p:cNvSpPr txBox="1"/>
          <p:nvPr/>
        </p:nvSpPr>
        <p:spPr>
          <a:xfrm>
            <a:off x="849086" y="1427201"/>
            <a:ext cx="2601685" cy="3754874"/>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tx1"/>
                </a:solidFill>
              </a:rPr>
              <a:t>The residuals of the NN are slightly closer than that of the regression model</a:t>
            </a:r>
            <a:r>
              <a:rPr lang="en-US" sz="1600" dirty="0" smtClean="0">
                <a:solidFill>
                  <a:schemeClr val="tx1"/>
                </a:solidFill>
              </a:rPr>
              <a:t>.</a:t>
            </a:r>
          </a:p>
          <a:p>
            <a:pPr marL="285750" indent="-285750">
              <a:buFont typeface="Arial" panose="020B0604020202020204" pitchFamily="34" charset="0"/>
              <a:buChar char="•"/>
            </a:pPr>
            <a:endParaRPr lang="en-US" sz="1600" dirty="0">
              <a:solidFill>
                <a:schemeClr val="tx1"/>
              </a:solidFill>
            </a:endParaRPr>
          </a:p>
          <a:p>
            <a:pPr marL="285750" indent="-285750">
              <a:buFont typeface="Arial" panose="020B0604020202020204" pitchFamily="34" charset="0"/>
              <a:buChar char="•"/>
            </a:pPr>
            <a:endParaRPr lang="en-US" sz="1600" dirty="0">
              <a:solidFill>
                <a:schemeClr val="tx1"/>
              </a:solidFill>
            </a:endParaRPr>
          </a:p>
          <a:p>
            <a:pPr marL="285750" indent="-285750">
              <a:buFont typeface="Arial" panose="020B0604020202020204" pitchFamily="34" charset="0"/>
              <a:buChar char="•"/>
            </a:pPr>
            <a:r>
              <a:rPr lang="en-US" sz="1600" dirty="0">
                <a:solidFill>
                  <a:schemeClr val="tx1"/>
                </a:solidFill>
              </a:rPr>
              <a:t>Interesting insight here is that the </a:t>
            </a:r>
            <a:r>
              <a:rPr lang="en-US" sz="1600" dirty="0" err="1">
                <a:solidFill>
                  <a:schemeClr val="tx1"/>
                </a:solidFill>
              </a:rPr>
              <a:t>nn</a:t>
            </a:r>
            <a:r>
              <a:rPr lang="en-US" sz="1600" dirty="0">
                <a:solidFill>
                  <a:schemeClr val="tx1"/>
                </a:solidFill>
              </a:rPr>
              <a:t> will not attempt to inaccurately predict prices over the ~$325 point. Which is where performance decline in the regression model. </a:t>
            </a:r>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5"/>
          <p:cNvSpPr txBox="1">
            <a:spLocks noGrp="1"/>
          </p:cNvSpPr>
          <p:nvPr>
            <p:ph type="title"/>
          </p:nvPr>
        </p:nvSpPr>
        <p:spPr>
          <a:xfrm>
            <a:off x="76200" y="1600199"/>
            <a:ext cx="4484871" cy="1567543"/>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Findings &amp; Reccomendations</a:t>
            </a:r>
            <a:endParaRPr dirty="0"/>
          </a:p>
        </p:txBody>
      </p:sp>
      <p:sp>
        <p:nvSpPr>
          <p:cNvPr id="108" name="Google Shape;108;p15"/>
          <p:cNvSpPr txBox="1">
            <a:spLocks noGrp="1"/>
          </p:cNvSpPr>
          <p:nvPr>
            <p:ph type="body" idx="2"/>
          </p:nvPr>
        </p:nvSpPr>
        <p:spPr>
          <a:xfrm>
            <a:off x="5113671" y="234343"/>
            <a:ext cx="3837000" cy="4011086"/>
          </a:xfrm>
          <a:prstGeom prst="rect">
            <a:avLst/>
          </a:prstGeom>
        </p:spPr>
        <p:txBody>
          <a:bodyPr spcFirstLastPara="1" wrap="square" lIns="91425" tIns="91425" rIns="91425" bIns="91425" anchor="t" anchorCtr="0">
            <a:noAutofit/>
          </a:bodyPr>
          <a:lstStyle/>
          <a:p>
            <a:pPr lvl="0">
              <a:buAutoNum type="arabicPeriod"/>
            </a:pPr>
            <a:r>
              <a:rPr lang="en-US" dirty="0"/>
              <a:t>Modeling for this business problem shows great potential for significant ROI.</a:t>
            </a:r>
          </a:p>
          <a:p>
            <a:pPr lvl="0">
              <a:spcBef>
                <a:spcPts val="1600"/>
              </a:spcBef>
              <a:spcAft>
                <a:spcPts val="1600"/>
              </a:spcAft>
              <a:buAutoNum type="arabicPeriod"/>
            </a:pPr>
            <a:r>
              <a:rPr lang="en-US" dirty="0"/>
              <a:t>Current modeling </a:t>
            </a:r>
            <a:r>
              <a:rPr lang="en-US" dirty="0" smtClean="0"/>
              <a:t>shows that deployment is possible if agreed upon the ~$34 error potential.</a:t>
            </a:r>
            <a:endParaRPr lang="en-US" dirty="0"/>
          </a:p>
          <a:p>
            <a:pPr lvl="0">
              <a:spcBef>
                <a:spcPts val="1600"/>
              </a:spcBef>
              <a:spcAft>
                <a:spcPts val="1600"/>
              </a:spcAft>
              <a:buAutoNum type="arabicPeriod"/>
            </a:pPr>
            <a:r>
              <a:rPr lang="en-US" dirty="0"/>
              <a:t>The Data Science department requests additional data be gathered after customer stays in order to assess the quality of the </a:t>
            </a:r>
            <a:r>
              <a:rPr lang="en-US" dirty="0" smtClean="0"/>
              <a:t>accommodation….</a:t>
            </a:r>
            <a:endParaRPr lang="en-US" dirty="0"/>
          </a:p>
          <a:p>
            <a:pPr marL="457200" lvl="0" indent="-342900" algn="l" rtl="0">
              <a:spcBef>
                <a:spcPts val="0"/>
              </a:spcBef>
              <a:spcAft>
                <a:spcPts val="0"/>
              </a:spcAft>
              <a:buSzPts val="1800"/>
              <a:buChar char="●"/>
            </a:pPr>
            <a:endParaRPr dirty="0"/>
          </a:p>
        </p:txBody>
      </p:sp>
    </p:spTree>
    <p:extLst>
      <p:ext uri="{BB962C8B-B14F-4D97-AF65-F5344CB8AC3E}">
        <p14:creationId xmlns:p14="http://schemas.microsoft.com/office/powerpoint/2010/main" val="21938244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5"/>
          <p:cNvSpPr txBox="1">
            <a:spLocks noGrp="1"/>
          </p:cNvSpPr>
          <p:nvPr>
            <p:ph type="title"/>
          </p:nvPr>
        </p:nvSpPr>
        <p:spPr>
          <a:xfrm>
            <a:off x="76200" y="1600199"/>
            <a:ext cx="4484871" cy="1567543"/>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Findings &amp; Reccomendations Continued</a:t>
            </a:r>
            <a:endParaRPr dirty="0"/>
          </a:p>
        </p:txBody>
      </p:sp>
      <p:sp>
        <p:nvSpPr>
          <p:cNvPr id="108" name="Google Shape;108;p15"/>
          <p:cNvSpPr txBox="1">
            <a:spLocks noGrp="1"/>
          </p:cNvSpPr>
          <p:nvPr>
            <p:ph type="body" idx="2"/>
          </p:nvPr>
        </p:nvSpPr>
        <p:spPr>
          <a:xfrm>
            <a:off x="5113671" y="234343"/>
            <a:ext cx="3837000" cy="4011086"/>
          </a:xfrm>
          <a:prstGeom prst="rect">
            <a:avLst/>
          </a:prstGeom>
        </p:spPr>
        <p:txBody>
          <a:bodyPr spcFirstLastPara="1" wrap="square" lIns="91425" tIns="91425" rIns="91425" bIns="91425" anchor="t" anchorCtr="0">
            <a:noAutofit/>
          </a:bodyPr>
          <a:lstStyle/>
          <a:p>
            <a:r>
              <a:rPr lang="en" dirty="0" smtClean="0"/>
              <a:t>3.1 </a:t>
            </a:r>
            <a:r>
              <a:rPr lang="en" dirty="0"/>
              <a:t>It is diffuclt for the model to asses the quality of the accomodation in terms of furnishings and overall updates. For example, the current data offers no collection for updatedness of the booking.  A simple 1-10 question may be able to solve this  problem. </a:t>
            </a:r>
            <a:endParaRPr lang="en" dirty="0" smtClean="0"/>
          </a:p>
          <a:p>
            <a:endParaRPr lang="en" dirty="0"/>
          </a:p>
          <a:p>
            <a:r>
              <a:rPr lang="en" dirty="0" smtClean="0"/>
              <a:t>4. The Data Scince Team would like to achieve ~$</a:t>
            </a:r>
            <a:r>
              <a:rPr lang="en" smtClean="0"/>
              <a:t>20 RMSE </a:t>
            </a:r>
            <a:r>
              <a:rPr lang="en" dirty="0" smtClean="0"/>
              <a:t>value before deployment.</a:t>
            </a:r>
            <a:endParaRPr lang="en" dirty="0"/>
          </a:p>
          <a:p>
            <a:pPr marL="457200" lvl="0" indent="-342900" algn="l" rtl="0">
              <a:spcBef>
                <a:spcPts val="0"/>
              </a:spcBef>
              <a:spcAft>
                <a:spcPts val="0"/>
              </a:spcAft>
              <a:buSzPts val="1800"/>
              <a:buChar char="●"/>
            </a:pPr>
            <a:endParaRPr dirty="0"/>
          </a:p>
        </p:txBody>
      </p:sp>
    </p:spTree>
    <p:extLst>
      <p:ext uri="{BB962C8B-B14F-4D97-AF65-F5344CB8AC3E}">
        <p14:creationId xmlns:p14="http://schemas.microsoft.com/office/powerpoint/2010/main" val="28680988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Overview</a:t>
            </a:r>
            <a:endParaRPr/>
          </a:p>
        </p:txBody>
      </p:sp>
      <p:grpSp>
        <p:nvGrpSpPr>
          <p:cNvPr id="93" name="Google Shape;93;p14"/>
          <p:cNvGrpSpPr/>
          <p:nvPr/>
        </p:nvGrpSpPr>
        <p:grpSpPr>
          <a:xfrm>
            <a:off x="1838700" y="1304875"/>
            <a:ext cx="2628925" cy="3416400"/>
            <a:chOff x="431925" y="1304875"/>
            <a:chExt cx="2628925" cy="3416400"/>
          </a:xfrm>
        </p:grpSpPr>
        <p:sp>
          <p:nvSpPr>
            <p:cNvPr id="94" name="Google Shape;94;p14"/>
            <p:cNvSpPr txBox="1"/>
            <p:nvPr/>
          </p:nvSpPr>
          <p:spPr>
            <a:xfrm>
              <a:off x="431925" y="1304875"/>
              <a:ext cx="26289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4"/>
            <p:cNvSpPr/>
            <p:nvPr/>
          </p:nvSpPr>
          <p:spPr>
            <a:xfrm>
              <a:off x="4319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 name="Google Shape;96;p14"/>
          <p:cNvSpPr txBox="1">
            <a:spLocks noGrp="1"/>
          </p:cNvSpPr>
          <p:nvPr>
            <p:ph type="body" idx="4294967295"/>
          </p:nvPr>
        </p:nvSpPr>
        <p:spPr>
          <a:xfrm>
            <a:off x="1913200" y="1304875"/>
            <a:ext cx="2494500" cy="46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rPr>
              <a:t>Company Problem</a:t>
            </a:r>
            <a:endParaRPr>
              <a:solidFill>
                <a:schemeClr val="lt1"/>
              </a:solidFill>
            </a:endParaRPr>
          </a:p>
        </p:txBody>
      </p:sp>
      <p:sp>
        <p:nvSpPr>
          <p:cNvPr id="97" name="Google Shape;97;p14"/>
          <p:cNvSpPr txBox="1">
            <a:spLocks noGrp="1"/>
          </p:cNvSpPr>
          <p:nvPr>
            <p:ph type="body" idx="4294967295"/>
          </p:nvPr>
        </p:nvSpPr>
        <p:spPr>
          <a:xfrm>
            <a:off x="1915100" y="1850300"/>
            <a:ext cx="2478600" cy="2794800"/>
          </a:xfrm>
          <a:prstGeom prst="rect">
            <a:avLst/>
          </a:prstGeom>
        </p:spPr>
        <p:txBody>
          <a:bodyPr spcFirstLastPara="1" wrap="square" lIns="91425" tIns="91425" rIns="91425" bIns="91425" anchor="ctr" anchorCtr="0">
            <a:noAutofit/>
          </a:bodyPr>
          <a:lstStyle/>
          <a:p>
            <a:pPr marL="0" lvl="0" indent="0" algn="ctr" rtl="0">
              <a:lnSpc>
                <a:spcPct val="115000"/>
              </a:lnSpc>
              <a:spcBef>
                <a:spcPts val="1600"/>
              </a:spcBef>
              <a:spcAft>
                <a:spcPts val="0"/>
              </a:spcAft>
              <a:buNone/>
            </a:pPr>
            <a:r>
              <a:rPr lang="en" sz="1500">
                <a:solidFill>
                  <a:schemeClr val="dk1"/>
                </a:solidFill>
                <a:latin typeface="Lato"/>
                <a:ea typeface="Lato"/>
                <a:cs typeface="Lato"/>
                <a:sym typeface="Lato"/>
              </a:rPr>
              <a:t>Hosts often do not know exactly how much to reasonably charge for a nightly rate.</a:t>
            </a:r>
            <a:endParaRPr sz="1500">
              <a:solidFill>
                <a:schemeClr val="dk1"/>
              </a:solidFill>
              <a:latin typeface="Lato"/>
              <a:ea typeface="Lato"/>
              <a:cs typeface="Lato"/>
              <a:sym typeface="Lato"/>
            </a:endParaRPr>
          </a:p>
          <a:p>
            <a:pPr marL="0" lvl="0" indent="0" algn="l" rtl="0">
              <a:spcBef>
                <a:spcPts val="0"/>
              </a:spcBef>
              <a:spcAft>
                <a:spcPts val="1600"/>
              </a:spcAft>
              <a:buNone/>
            </a:pPr>
            <a:endParaRPr sz="1600"/>
          </a:p>
        </p:txBody>
      </p:sp>
      <p:grpSp>
        <p:nvGrpSpPr>
          <p:cNvPr id="98" name="Google Shape;98;p14"/>
          <p:cNvGrpSpPr/>
          <p:nvPr/>
        </p:nvGrpSpPr>
        <p:grpSpPr>
          <a:xfrm>
            <a:off x="4986150" y="1304875"/>
            <a:ext cx="2632500" cy="3416400"/>
            <a:chOff x="6212550" y="1304875"/>
            <a:chExt cx="2632500" cy="3416400"/>
          </a:xfrm>
        </p:grpSpPr>
        <p:sp>
          <p:nvSpPr>
            <p:cNvPr id="99" name="Google Shape;99;p14"/>
            <p:cNvSpPr/>
            <p:nvPr/>
          </p:nvSpPr>
          <p:spPr>
            <a:xfrm>
              <a:off x="621540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4"/>
            <p:cNvSpPr txBox="1"/>
            <p:nvPr/>
          </p:nvSpPr>
          <p:spPr>
            <a:xfrm>
              <a:off x="6212550" y="1304875"/>
              <a:ext cx="26325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 name="Google Shape;101;p14"/>
          <p:cNvSpPr txBox="1">
            <a:spLocks noGrp="1"/>
          </p:cNvSpPr>
          <p:nvPr>
            <p:ph type="body" idx="4294967295"/>
          </p:nvPr>
        </p:nvSpPr>
        <p:spPr>
          <a:xfrm>
            <a:off x="5046075" y="1304875"/>
            <a:ext cx="2494500" cy="46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rPr>
              <a:t>Data Science Solution</a:t>
            </a:r>
            <a:endParaRPr>
              <a:solidFill>
                <a:schemeClr val="lt1"/>
              </a:solidFill>
            </a:endParaRPr>
          </a:p>
        </p:txBody>
      </p:sp>
      <p:sp>
        <p:nvSpPr>
          <p:cNvPr id="102" name="Google Shape;102;p14"/>
          <p:cNvSpPr txBox="1">
            <a:spLocks noGrp="1"/>
          </p:cNvSpPr>
          <p:nvPr>
            <p:ph type="body" idx="4294967295"/>
          </p:nvPr>
        </p:nvSpPr>
        <p:spPr>
          <a:xfrm>
            <a:off x="5060000" y="1850300"/>
            <a:ext cx="2478600" cy="2794800"/>
          </a:xfrm>
          <a:prstGeom prst="rect">
            <a:avLst/>
          </a:prstGeom>
        </p:spPr>
        <p:txBody>
          <a:bodyPr spcFirstLastPara="1" wrap="square" lIns="91425" tIns="91425" rIns="91425" bIns="91425" anchor="t" anchorCtr="0">
            <a:noAutofit/>
          </a:bodyPr>
          <a:lstStyle/>
          <a:p>
            <a:pPr marL="0" lvl="0" indent="0" algn="l" rtl="0">
              <a:lnSpc>
                <a:spcPct val="115000"/>
              </a:lnSpc>
              <a:spcBef>
                <a:spcPts val="1600"/>
              </a:spcBef>
              <a:spcAft>
                <a:spcPts val="0"/>
              </a:spcAft>
              <a:buNone/>
            </a:pPr>
            <a:r>
              <a:rPr lang="en" sz="1500">
                <a:solidFill>
                  <a:schemeClr val="dk1"/>
                </a:solidFill>
                <a:latin typeface="Lato"/>
                <a:ea typeface="Lato"/>
                <a:cs typeface="Lato"/>
                <a:sym typeface="Lato"/>
              </a:rPr>
              <a:t>Create a model that has the ability to update/recommend nightly rates to existing and new hosts that takes into account other similar stays in the area, amenities, as well as user reviews.</a:t>
            </a:r>
            <a:endParaRPr sz="1500">
              <a:solidFill>
                <a:schemeClr val="dk1"/>
              </a:solidFill>
              <a:latin typeface="Lato"/>
              <a:ea typeface="Lato"/>
              <a:cs typeface="Lato"/>
              <a:sym typeface="Lato"/>
            </a:endParaRPr>
          </a:p>
          <a:p>
            <a:pPr marL="0" lvl="0" indent="0" algn="l" rtl="0">
              <a:spcBef>
                <a:spcPts val="0"/>
              </a:spcBef>
              <a:spcAft>
                <a:spcPts val="1600"/>
              </a:spcAft>
              <a:buNone/>
            </a:pPr>
            <a:endParaRPr sz="160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5"/>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ROI Potential</a:t>
            </a:r>
            <a:endParaRPr/>
          </a:p>
        </p:txBody>
      </p:sp>
      <p:sp>
        <p:nvSpPr>
          <p:cNvPr id="108" name="Google Shape;108;p15"/>
          <p:cNvSpPr txBox="1">
            <a:spLocks noGrp="1"/>
          </p:cNvSpPr>
          <p:nvPr>
            <p:ph type="body" idx="2"/>
          </p:nvPr>
        </p:nvSpPr>
        <p:spPr>
          <a:xfrm>
            <a:off x="4939500" y="724200"/>
            <a:ext cx="3837000" cy="4239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100" b="1" dirty="0">
                <a:latin typeface="Lato"/>
                <a:ea typeface="Lato"/>
                <a:cs typeface="Lato"/>
                <a:sym typeface="Lato"/>
              </a:rPr>
              <a:t>Host Service Fee</a:t>
            </a:r>
            <a:endParaRPr sz="2100" b="1" dirty="0">
              <a:latin typeface="Lato"/>
              <a:ea typeface="Lato"/>
              <a:cs typeface="Lato"/>
              <a:sym typeface="Lato"/>
            </a:endParaRPr>
          </a:p>
          <a:p>
            <a:pPr marL="457200" lvl="0" indent="-342900" algn="l" rtl="0">
              <a:lnSpc>
                <a:spcPct val="115000"/>
              </a:lnSpc>
              <a:spcBef>
                <a:spcPts val="0"/>
              </a:spcBef>
              <a:spcAft>
                <a:spcPts val="0"/>
              </a:spcAft>
              <a:buSzPts val="1800"/>
              <a:buChar char="●"/>
            </a:pPr>
            <a:r>
              <a:rPr lang="en" sz="1600" dirty="0">
                <a:latin typeface="Lato"/>
                <a:ea typeface="Lato"/>
                <a:cs typeface="Lato"/>
                <a:sym typeface="Lato"/>
              </a:rPr>
              <a:t>Hosts pay a 3% fee of the nightly rate</a:t>
            </a:r>
            <a:endParaRPr sz="1600" dirty="0">
              <a:latin typeface="Lato"/>
              <a:ea typeface="Lato"/>
              <a:cs typeface="Lato"/>
              <a:sym typeface="Lato"/>
            </a:endParaRPr>
          </a:p>
          <a:p>
            <a:pPr marL="457200" lvl="0" indent="-342900" algn="l" rtl="0">
              <a:lnSpc>
                <a:spcPct val="115000"/>
              </a:lnSpc>
              <a:spcBef>
                <a:spcPts val="0"/>
              </a:spcBef>
              <a:spcAft>
                <a:spcPts val="0"/>
              </a:spcAft>
              <a:buSzPts val="1800"/>
              <a:buChar char="●"/>
            </a:pPr>
            <a:r>
              <a:rPr lang="en" sz="1600" dirty="0">
                <a:latin typeface="Lato"/>
                <a:ea typeface="Lato"/>
                <a:cs typeface="Lato"/>
                <a:sym typeface="Lato"/>
              </a:rPr>
              <a:t>By providing the host with the most competitive rate for their accommodation, the organization can assure that the host will not over or under price their stay.</a:t>
            </a:r>
            <a:endParaRPr sz="1600" dirty="0">
              <a:latin typeface="Lato"/>
              <a:ea typeface="Lato"/>
              <a:cs typeface="Lato"/>
              <a:sym typeface="Lato"/>
            </a:endParaRPr>
          </a:p>
          <a:p>
            <a:pPr marL="457200" lvl="0" indent="-342900" algn="l" rtl="0">
              <a:lnSpc>
                <a:spcPct val="115000"/>
              </a:lnSpc>
              <a:spcBef>
                <a:spcPts val="0"/>
              </a:spcBef>
              <a:spcAft>
                <a:spcPts val="0"/>
              </a:spcAft>
              <a:buSzPts val="1800"/>
              <a:buChar char="●"/>
            </a:pPr>
            <a:r>
              <a:rPr lang="en" sz="1600" dirty="0">
                <a:latin typeface="Lato"/>
                <a:ea typeface="Lato"/>
                <a:cs typeface="Lato"/>
                <a:sym typeface="Lato"/>
              </a:rPr>
              <a:t>Thus, the model will provide/recommend an optimized the nightly rate, helping the host to not “self-optimize” through trial and error, increasing customer price-point satisfaction.</a:t>
            </a:r>
            <a:endParaRPr sz="1600" dirty="0">
              <a:latin typeface="Lato"/>
              <a:ea typeface="Lato"/>
              <a:cs typeface="Lato"/>
              <a:sym typeface="Lato"/>
            </a:endParaRPr>
          </a:p>
          <a:p>
            <a:pPr marL="457200" lvl="0" indent="-342900" algn="l" rtl="0">
              <a:spcBef>
                <a:spcPts val="0"/>
              </a:spcBef>
              <a:spcAft>
                <a:spcPts val="0"/>
              </a:spcAft>
              <a:buSzPts val="1800"/>
              <a:buChar char="●"/>
            </a:pPr>
            <a:endParaRPr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19"/>
          <p:cNvSpPr txBox="1">
            <a:spLocks noGrp="1"/>
          </p:cNvSpPr>
          <p:nvPr>
            <p:ph type="title"/>
          </p:nvPr>
        </p:nvSpPr>
        <p:spPr>
          <a:xfrm>
            <a:off x="311700" y="225825"/>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smtClean="0"/>
              <a:t>Most Popular Bookings</a:t>
            </a:r>
            <a:endParaRPr b="1" dirty="0"/>
          </a:p>
        </p:txBody>
      </p:sp>
      <p:pic>
        <p:nvPicPr>
          <p:cNvPr id="2" name="Picture 1"/>
          <p:cNvPicPr>
            <a:picLocks noChangeAspect="1"/>
          </p:cNvPicPr>
          <p:nvPr/>
        </p:nvPicPr>
        <p:blipFill>
          <a:blip r:embed="rId3"/>
          <a:stretch>
            <a:fillRect/>
          </a:stretch>
        </p:blipFill>
        <p:spPr>
          <a:xfrm>
            <a:off x="4582886" y="159530"/>
            <a:ext cx="4342373" cy="2271325"/>
          </a:xfrm>
          <a:prstGeom prst="rect">
            <a:avLst/>
          </a:prstGeom>
          <a:ln w="88900" cap="sq" cmpd="thickThin">
            <a:solidFill>
              <a:srgbClr val="000000"/>
            </a:solidFill>
            <a:prstDash val="solid"/>
            <a:miter lim="800000"/>
          </a:ln>
          <a:effectLst>
            <a:innerShdw blurRad="76200">
              <a:srgbClr val="000000"/>
            </a:innerShdw>
          </a:effectLst>
        </p:spPr>
      </p:pic>
      <p:pic>
        <p:nvPicPr>
          <p:cNvPr id="7" name="Picture 6"/>
          <p:cNvPicPr>
            <a:picLocks noChangeAspect="1"/>
          </p:cNvPicPr>
          <p:nvPr/>
        </p:nvPicPr>
        <p:blipFill>
          <a:blip r:embed="rId4"/>
          <a:stretch>
            <a:fillRect/>
          </a:stretch>
        </p:blipFill>
        <p:spPr>
          <a:xfrm>
            <a:off x="4582886" y="2503714"/>
            <a:ext cx="4342373" cy="2558143"/>
          </a:xfrm>
          <a:prstGeom prst="rect">
            <a:avLst/>
          </a:prstGeom>
          <a:ln w="88900" cap="sq" cmpd="thickThin">
            <a:solidFill>
              <a:srgbClr val="000000"/>
            </a:solidFill>
            <a:prstDash val="solid"/>
            <a:miter lim="800000"/>
          </a:ln>
          <a:effectLst>
            <a:innerShdw blurRad="76200">
              <a:srgbClr val="000000"/>
            </a:innerShdw>
          </a:effectLst>
        </p:spPr>
      </p:pic>
      <p:sp>
        <p:nvSpPr>
          <p:cNvPr id="10" name="TextBox 9"/>
          <p:cNvSpPr txBox="1"/>
          <p:nvPr/>
        </p:nvSpPr>
        <p:spPr>
          <a:xfrm>
            <a:off x="446314" y="1469571"/>
            <a:ext cx="3646715" cy="3631763"/>
          </a:xfrm>
          <a:prstGeom prst="rect">
            <a:avLst/>
          </a:prstGeom>
          <a:noFill/>
        </p:spPr>
        <p:txBody>
          <a:bodyPr wrap="square" rtlCol="0">
            <a:spAutoFit/>
          </a:bodyPr>
          <a:lstStyle/>
          <a:p>
            <a:pPr marL="285750" indent="-285750">
              <a:buFont typeface="Arial" panose="020B0604020202020204" pitchFamily="34" charset="0"/>
              <a:buChar char="•"/>
            </a:pPr>
            <a:r>
              <a:rPr lang="en-US" sz="1800" b="1" dirty="0">
                <a:solidFill>
                  <a:schemeClr val="tx1"/>
                </a:solidFill>
              </a:rPr>
              <a:t>It appears that Entire homes/apartments are in much higher demand compared to other type of </a:t>
            </a:r>
            <a:r>
              <a:rPr lang="en-US" sz="1800" b="1" dirty="0" smtClean="0">
                <a:solidFill>
                  <a:schemeClr val="tx1"/>
                </a:solidFill>
              </a:rPr>
              <a:t>accommodations </a:t>
            </a:r>
            <a:r>
              <a:rPr lang="en-US" sz="1800" b="1" dirty="0">
                <a:solidFill>
                  <a:schemeClr val="tx1"/>
                </a:solidFill>
              </a:rPr>
              <a:t>such as a private or shared room.</a:t>
            </a:r>
          </a:p>
          <a:p>
            <a:pPr marL="285750" indent="-285750">
              <a:buFont typeface="Arial" panose="020B0604020202020204" pitchFamily="34" charset="0"/>
              <a:buChar char="•"/>
            </a:pPr>
            <a:r>
              <a:rPr lang="en-US" sz="1800" b="1" dirty="0">
                <a:solidFill>
                  <a:schemeClr val="tx1"/>
                </a:solidFill>
              </a:rPr>
              <a:t>Although this is expected it is certainly valuable information for feature reduction purposes</a:t>
            </a:r>
            <a:r>
              <a:rPr lang="en-US" sz="1800" b="1" dirty="0" smtClean="0">
                <a:solidFill>
                  <a:schemeClr val="tx1"/>
                </a:solidFill>
              </a:rPr>
              <a:t>.</a:t>
            </a:r>
          </a:p>
          <a:p>
            <a:pPr marL="285750" indent="-285750">
              <a:buFont typeface="Arial" panose="020B0604020202020204" pitchFamily="34" charset="0"/>
              <a:buChar char="•"/>
            </a:pPr>
            <a:r>
              <a:rPr lang="en-US" sz="1800" b="1" dirty="0" smtClean="0">
                <a:solidFill>
                  <a:schemeClr val="tx1"/>
                </a:solidFill>
              </a:rPr>
              <a:t>* Only top 3 property types displayed. </a:t>
            </a:r>
            <a:endParaRPr lang="en-US" sz="1800" b="1" dirty="0">
              <a:solidFill>
                <a:schemeClr val="tx1"/>
              </a:solidFill>
            </a:endParaRPr>
          </a:p>
          <a:p>
            <a:endParaRPr lang="en-US" dirty="0"/>
          </a:p>
        </p:txBody>
      </p:sp>
    </p:spTree>
    <p:extLst>
      <p:ext uri="{BB962C8B-B14F-4D97-AF65-F5344CB8AC3E}">
        <p14:creationId xmlns:p14="http://schemas.microsoft.com/office/powerpoint/2010/main" val="17079530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19"/>
          <p:cNvSpPr txBox="1">
            <a:spLocks noGrp="1"/>
          </p:cNvSpPr>
          <p:nvPr>
            <p:ph type="title"/>
          </p:nvPr>
        </p:nvSpPr>
        <p:spPr>
          <a:xfrm>
            <a:off x="311700" y="225825"/>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smtClean="0"/>
              <a:t>Popular Bookings By Locations</a:t>
            </a:r>
            <a:endParaRPr b="1" dirty="0"/>
          </a:p>
        </p:txBody>
      </p:sp>
      <p:pic>
        <p:nvPicPr>
          <p:cNvPr id="3" name="Picture 2"/>
          <p:cNvPicPr>
            <a:picLocks noChangeAspect="1"/>
          </p:cNvPicPr>
          <p:nvPr/>
        </p:nvPicPr>
        <p:blipFill>
          <a:blip r:embed="rId3"/>
          <a:stretch>
            <a:fillRect/>
          </a:stretch>
        </p:blipFill>
        <p:spPr>
          <a:xfrm>
            <a:off x="1" y="833626"/>
            <a:ext cx="4495800" cy="4309874"/>
          </a:xfrm>
          <a:prstGeom prst="rect">
            <a:avLst/>
          </a:prstGeom>
        </p:spPr>
      </p:pic>
      <p:pic>
        <p:nvPicPr>
          <p:cNvPr id="6" name="Picture 5"/>
          <p:cNvPicPr>
            <a:picLocks noChangeAspect="1"/>
          </p:cNvPicPr>
          <p:nvPr/>
        </p:nvPicPr>
        <p:blipFill>
          <a:blip r:embed="rId4"/>
          <a:stretch>
            <a:fillRect/>
          </a:stretch>
        </p:blipFill>
        <p:spPr>
          <a:xfrm>
            <a:off x="3104227" y="2834640"/>
            <a:ext cx="6039773" cy="2308860"/>
          </a:xfrm>
          <a:prstGeom prst="rect">
            <a:avLst/>
          </a:prstGeom>
        </p:spPr>
      </p:pic>
      <p:sp>
        <p:nvSpPr>
          <p:cNvPr id="8" name="TextBox 7"/>
          <p:cNvSpPr txBox="1"/>
          <p:nvPr/>
        </p:nvSpPr>
        <p:spPr>
          <a:xfrm>
            <a:off x="5029200" y="1333500"/>
            <a:ext cx="3803100" cy="954107"/>
          </a:xfrm>
          <a:prstGeom prst="rect">
            <a:avLst/>
          </a:prstGeom>
          <a:noFill/>
        </p:spPr>
        <p:txBody>
          <a:bodyPr wrap="square" rtlCol="0">
            <a:spAutoFit/>
          </a:bodyPr>
          <a:lstStyle/>
          <a:p>
            <a:pPr marL="285750" indent="-285750">
              <a:buFont typeface="Arial" panose="020B0604020202020204" pitchFamily="34" charset="0"/>
              <a:buChar char="•"/>
            </a:pPr>
            <a:r>
              <a:rPr lang="en-US" b="1" dirty="0">
                <a:solidFill>
                  <a:schemeClr val="tx1"/>
                </a:solidFill>
              </a:rPr>
              <a:t>These areas may have the best ROI capability based on the popularity of bookings.</a:t>
            </a:r>
          </a:p>
          <a:p>
            <a:endParaRPr lang="en-US" dirty="0"/>
          </a:p>
        </p:txBody>
      </p:sp>
    </p:spTree>
    <p:extLst>
      <p:ext uri="{BB962C8B-B14F-4D97-AF65-F5344CB8AC3E}">
        <p14:creationId xmlns:p14="http://schemas.microsoft.com/office/powerpoint/2010/main" val="17506312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5"/>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Feature Engineering</a:t>
            </a:r>
            <a:endParaRPr dirty="0"/>
          </a:p>
        </p:txBody>
      </p:sp>
      <p:sp>
        <p:nvSpPr>
          <p:cNvPr id="108" name="Google Shape;108;p15"/>
          <p:cNvSpPr txBox="1">
            <a:spLocks noGrp="1"/>
          </p:cNvSpPr>
          <p:nvPr>
            <p:ph type="body" idx="2"/>
          </p:nvPr>
        </p:nvSpPr>
        <p:spPr>
          <a:xfrm>
            <a:off x="4610100" y="724200"/>
            <a:ext cx="4406900" cy="4239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2100" b="1" dirty="0" smtClean="0">
                <a:latin typeface="Lato"/>
                <a:ea typeface="Lato"/>
                <a:cs typeface="Lato"/>
                <a:sym typeface="Lato"/>
              </a:rPr>
              <a:t>NLTK Vader Sentiment Analysis</a:t>
            </a:r>
            <a:endParaRPr sz="2100" b="1" dirty="0">
              <a:latin typeface="Lato"/>
              <a:ea typeface="Lato"/>
              <a:cs typeface="Lato"/>
              <a:sym typeface="Lato"/>
            </a:endParaRPr>
          </a:p>
          <a:p>
            <a:pPr marL="457200" lvl="0" indent="-342900" algn="l" rtl="0">
              <a:lnSpc>
                <a:spcPct val="115000"/>
              </a:lnSpc>
              <a:spcBef>
                <a:spcPts val="0"/>
              </a:spcBef>
              <a:spcAft>
                <a:spcPts val="0"/>
              </a:spcAft>
              <a:buSzPts val="1800"/>
              <a:buChar char="●"/>
            </a:pPr>
            <a:r>
              <a:rPr lang="en-US" sz="1600" dirty="0" smtClean="0">
                <a:latin typeface="Lato"/>
                <a:ea typeface="Lato"/>
                <a:cs typeface="Lato"/>
                <a:sym typeface="Lato"/>
              </a:rPr>
              <a:t>Engineered two features based on (1) customer feedback comments and (2) Host booking description.</a:t>
            </a:r>
          </a:p>
          <a:p>
            <a:pPr marL="457200" lvl="0" indent="-342900" algn="l" rtl="0">
              <a:lnSpc>
                <a:spcPct val="115000"/>
              </a:lnSpc>
              <a:spcBef>
                <a:spcPts val="0"/>
              </a:spcBef>
              <a:spcAft>
                <a:spcPts val="0"/>
              </a:spcAft>
              <a:buSzPts val="1800"/>
              <a:buChar char="●"/>
            </a:pPr>
            <a:r>
              <a:rPr lang="en-US" sz="1600" dirty="0" smtClean="0">
                <a:latin typeface="Lato"/>
                <a:ea typeface="Lato"/>
                <a:cs typeface="Lato"/>
                <a:sym typeface="Lato"/>
              </a:rPr>
              <a:t>The NLTK VADER sentiment analysis apples a score from negative 1 to positive one. Positive one being the most positive and negative one being the most negative.</a:t>
            </a:r>
          </a:p>
          <a:p>
            <a:pPr marL="457200" lvl="0" indent="-342900" algn="l" rtl="0">
              <a:lnSpc>
                <a:spcPct val="115000"/>
              </a:lnSpc>
              <a:spcBef>
                <a:spcPts val="0"/>
              </a:spcBef>
              <a:spcAft>
                <a:spcPts val="0"/>
              </a:spcAft>
              <a:buSzPts val="1800"/>
              <a:buChar char="●"/>
            </a:pPr>
            <a:r>
              <a:rPr lang="en-US" sz="1600" dirty="0" smtClean="0">
                <a:latin typeface="Lato"/>
                <a:ea typeface="Lato"/>
                <a:cs typeface="Lato"/>
                <a:sym typeface="Lato"/>
              </a:rPr>
              <a:t>The sentiment analysis appeared to work well for host scoring but under achieved for customer feedback.</a:t>
            </a:r>
          </a:p>
          <a:p>
            <a:pPr lvl="1" indent="-342900">
              <a:spcBef>
                <a:spcPts val="0"/>
              </a:spcBef>
              <a:buSzPts val="1800"/>
              <a:buChar char="●"/>
            </a:pPr>
            <a:r>
              <a:rPr lang="en-US" sz="1200" dirty="0" smtClean="0">
                <a:latin typeface="Lato"/>
                <a:ea typeface="Lato"/>
                <a:cs typeface="Lato"/>
                <a:sym typeface="Lato"/>
              </a:rPr>
              <a:t>May this be due to customers not being critical enough of the accommodation? Other reasons?</a:t>
            </a:r>
          </a:p>
          <a:p>
            <a:pPr lvl="1" indent="-342900">
              <a:spcBef>
                <a:spcPts val="0"/>
              </a:spcBef>
              <a:buSzPts val="1800"/>
              <a:buChar char="●"/>
            </a:pPr>
            <a:r>
              <a:rPr lang="en-US" sz="1200" dirty="0" smtClean="0">
                <a:latin typeface="Lato"/>
                <a:ea typeface="Lato"/>
                <a:cs typeface="Lato"/>
                <a:sym typeface="Lato"/>
              </a:rPr>
              <a:t>Either way this sentiment analysis requires increased sensitivity functions.</a:t>
            </a:r>
            <a:endParaRPr sz="1200" dirty="0">
              <a:latin typeface="Lato"/>
              <a:ea typeface="Lato"/>
              <a:cs typeface="Lato"/>
              <a:sym typeface="Lato"/>
            </a:endParaRPr>
          </a:p>
          <a:p>
            <a:pPr marL="457200" lvl="0" indent="-342900" algn="l" rtl="0">
              <a:spcBef>
                <a:spcPts val="0"/>
              </a:spcBef>
              <a:spcAft>
                <a:spcPts val="0"/>
              </a:spcAft>
              <a:buSzPts val="1800"/>
              <a:buChar char="●"/>
            </a:pPr>
            <a:endParaRPr dirty="0"/>
          </a:p>
        </p:txBody>
      </p:sp>
    </p:spTree>
    <p:extLst>
      <p:ext uri="{BB962C8B-B14F-4D97-AF65-F5344CB8AC3E}">
        <p14:creationId xmlns:p14="http://schemas.microsoft.com/office/powerpoint/2010/main" val="6298636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5"/>
          <p:cNvSpPr txBox="1">
            <a:spLocks noGrp="1"/>
          </p:cNvSpPr>
          <p:nvPr>
            <p:ph type="title"/>
          </p:nvPr>
        </p:nvSpPr>
        <p:spPr>
          <a:xfrm>
            <a:off x="266450" y="1841324"/>
            <a:ext cx="4045200" cy="1564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Feature Reduction</a:t>
            </a:r>
            <a:br>
              <a:rPr lang="en" dirty="0" smtClean="0"/>
            </a:br>
            <a:r>
              <a:rPr lang="en" dirty="0" smtClean="0"/>
              <a:t>with ANOVA Testing</a:t>
            </a:r>
            <a:endParaRPr dirty="0"/>
          </a:p>
        </p:txBody>
      </p:sp>
      <p:sp>
        <p:nvSpPr>
          <p:cNvPr id="108" name="Google Shape;108;p15"/>
          <p:cNvSpPr txBox="1">
            <a:spLocks noGrp="1"/>
          </p:cNvSpPr>
          <p:nvPr>
            <p:ph type="body" idx="2"/>
          </p:nvPr>
        </p:nvSpPr>
        <p:spPr>
          <a:xfrm>
            <a:off x="4610100" y="0"/>
            <a:ext cx="4406900" cy="4963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2100" b="1" dirty="0">
              <a:latin typeface="Lato"/>
              <a:ea typeface="Lato"/>
              <a:cs typeface="Lato"/>
              <a:sym typeface="Lato"/>
            </a:endParaRPr>
          </a:p>
          <a:p>
            <a:pPr marL="114300" lvl="0" indent="0" algn="l" rtl="0">
              <a:spcBef>
                <a:spcPts val="0"/>
              </a:spcBef>
              <a:spcAft>
                <a:spcPts val="0"/>
              </a:spcAft>
              <a:buSzPts val="1800"/>
              <a:buNone/>
            </a:pPr>
            <a:endParaRPr dirty="0"/>
          </a:p>
        </p:txBody>
      </p:sp>
      <p:graphicFrame>
        <p:nvGraphicFramePr>
          <p:cNvPr id="2" name="Table 1"/>
          <p:cNvGraphicFramePr>
            <a:graphicFrameLocks noGrp="1"/>
          </p:cNvGraphicFramePr>
          <p:nvPr>
            <p:extLst>
              <p:ext uri="{D42A27DB-BD31-4B8C-83A1-F6EECF244321}">
                <p14:modId xmlns:p14="http://schemas.microsoft.com/office/powerpoint/2010/main" val="1961146348"/>
              </p:ext>
            </p:extLst>
          </p:nvPr>
        </p:nvGraphicFramePr>
        <p:xfrm>
          <a:off x="4730750" y="1"/>
          <a:ext cx="3956050" cy="5221504"/>
        </p:xfrm>
        <a:graphic>
          <a:graphicData uri="http://schemas.openxmlformats.org/drawingml/2006/table">
            <a:tbl>
              <a:tblPr firstRow="1" bandRow="1">
                <a:tableStyleId>{5C22544A-7EE6-4342-B048-85BDC9FD1C3A}</a:tableStyleId>
              </a:tblPr>
              <a:tblGrid>
                <a:gridCol w="2696075">
                  <a:extLst>
                    <a:ext uri="{9D8B030D-6E8A-4147-A177-3AD203B41FA5}">
                      <a16:colId xmlns:a16="http://schemas.microsoft.com/office/drawing/2014/main" val="2175537296"/>
                    </a:ext>
                  </a:extLst>
                </a:gridCol>
                <a:gridCol w="1259975">
                  <a:extLst>
                    <a:ext uri="{9D8B030D-6E8A-4147-A177-3AD203B41FA5}">
                      <a16:colId xmlns:a16="http://schemas.microsoft.com/office/drawing/2014/main" val="2666494422"/>
                    </a:ext>
                  </a:extLst>
                </a:gridCol>
              </a:tblGrid>
              <a:tr h="299925">
                <a:tc>
                  <a:txBody>
                    <a:bodyPr/>
                    <a:lstStyle/>
                    <a:p>
                      <a:r>
                        <a:rPr lang="en-US" dirty="0" smtClean="0"/>
                        <a:t>Feature</a:t>
                      </a:r>
                      <a:endParaRPr lang="en-US" dirty="0"/>
                    </a:p>
                  </a:txBody>
                  <a:tcPr/>
                </a:tc>
                <a:tc>
                  <a:txBody>
                    <a:bodyPr/>
                    <a:lstStyle/>
                    <a:p>
                      <a:r>
                        <a:rPr lang="en-US" dirty="0" err="1" smtClean="0"/>
                        <a:t>PValue</a:t>
                      </a:r>
                      <a:endParaRPr lang="en-US" dirty="0"/>
                    </a:p>
                  </a:txBody>
                  <a:tcPr/>
                </a:tc>
                <a:extLst>
                  <a:ext uri="{0D108BD9-81ED-4DB2-BD59-A6C34878D82A}">
                    <a16:rowId xmlns:a16="http://schemas.microsoft.com/office/drawing/2014/main" val="37913072"/>
                  </a:ext>
                </a:extLst>
              </a:tr>
              <a:tr h="344704">
                <a:tc>
                  <a:txBody>
                    <a:bodyPr/>
                    <a:lstStyle/>
                    <a:p>
                      <a:r>
                        <a:rPr lang="en-US" sz="1050" dirty="0" smtClean="0"/>
                        <a:t>Bathrooms</a:t>
                      </a:r>
                      <a:endParaRPr lang="en-US" sz="1050" dirty="0"/>
                    </a:p>
                  </a:txBody>
                  <a:tcPr/>
                </a:tc>
                <a:tc>
                  <a:txBody>
                    <a:bodyPr/>
                    <a:lstStyle/>
                    <a:p>
                      <a:r>
                        <a:rPr lang="en-US" dirty="0" smtClean="0"/>
                        <a:t>0.00</a:t>
                      </a:r>
                      <a:endParaRPr lang="en-US" dirty="0"/>
                    </a:p>
                  </a:txBody>
                  <a:tcPr/>
                </a:tc>
                <a:extLst>
                  <a:ext uri="{0D108BD9-81ED-4DB2-BD59-A6C34878D82A}">
                    <a16:rowId xmlns:a16="http://schemas.microsoft.com/office/drawing/2014/main" val="1870367972"/>
                  </a:ext>
                </a:extLst>
              </a:tr>
              <a:tr h="299925">
                <a:tc>
                  <a:txBody>
                    <a:bodyPr/>
                    <a:lstStyle/>
                    <a:p>
                      <a:r>
                        <a:rPr lang="en-US" sz="1050" dirty="0" smtClean="0"/>
                        <a:t>Room</a:t>
                      </a:r>
                      <a:r>
                        <a:rPr lang="en-US" sz="1050" baseline="0" dirty="0" smtClean="0"/>
                        <a:t> Type</a:t>
                      </a:r>
                      <a:endParaRPr lang="en-US" sz="1050" dirty="0"/>
                    </a:p>
                  </a:txBody>
                  <a:tcPr/>
                </a:tc>
                <a:tc>
                  <a:txBody>
                    <a:bodyPr/>
                    <a:lstStyle/>
                    <a:p>
                      <a:r>
                        <a:rPr lang="en-US" dirty="0" smtClean="0"/>
                        <a:t>0.00</a:t>
                      </a:r>
                      <a:endParaRPr lang="en-US" dirty="0"/>
                    </a:p>
                  </a:txBody>
                  <a:tcPr/>
                </a:tc>
                <a:extLst>
                  <a:ext uri="{0D108BD9-81ED-4DB2-BD59-A6C34878D82A}">
                    <a16:rowId xmlns:a16="http://schemas.microsoft.com/office/drawing/2014/main" val="800538451"/>
                  </a:ext>
                </a:extLst>
              </a:tr>
              <a:tr h="299925">
                <a:tc>
                  <a:txBody>
                    <a:bodyPr/>
                    <a:lstStyle/>
                    <a:p>
                      <a:r>
                        <a:rPr lang="en-US" sz="1050" dirty="0" smtClean="0"/>
                        <a:t>Bedrooms</a:t>
                      </a:r>
                      <a:endParaRPr lang="en-US" sz="1050" dirty="0"/>
                    </a:p>
                  </a:txBody>
                  <a:tcPr/>
                </a:tc>
                <a:tc>
                  <a:txBody>
                    <a:bodyPr/>
                    <a:lstStyle/>
                    <a:p>
                      <a:r>
                        <a:rPr lang="en-US" dirty="0" smtClean="0"/>
                        <a:t>0.00</a:t>
                      </a:r>
                      <a:endParaRPr lang="en-US" dirty="0"/>
                    </a:p>
                  </a:txBody>
                  <a:tcPr/>
                </a:tc>
                <a:extLst>
                  <a:ext uri="{0D108BD9-81ED-4DB2-BD59-A6C34878D82A}">
                    <a16:rowId xmlns:a16="http://schemas.microsoft.com/office/drawing/2014/main" val="1803313996"/>
                  </a:ext>
                </a:extLst>
              </a:tr>
              <a:tr h="299925">
                <a:tc>
                  <a:txBody>
                    <a:bodyPr/>
                    <a:lstStyle/>
                    <a:p>
                      <a:r>
                        <a:rPr lang="en-US" sz="1050" dirty="0" smtClean="0"/>
                        <a:t>Cleaning Fee</a:t>
                      </a:r>
                    </a:p>
                  </a:txBody>
                  <a:tcPr/>
                </a:tc>
                <a:tc>
                  <a:txBody>
                    <a:bodyPr/>
                    <a:lstStyle/>
                    <a:p>
                      <a:r>
                        <a:rPr lang="en-US" dirty="0" smtClean="0"/>
                        <a:t>0.00</a:t>
                      </a:r>
                      <a:endParaRPr lang="en-US" dirty="0"/>
                    </a:p>
                  </a:txBody>
                  <a:tcPr/>
                </a:tc>
                <a:extLst>
                  <a:ext uri="{0D108BD9-81ED-4DB2-BD59-A6C34878D82A}">
                    <a16:rowId xmlns:a16="http://schemas.microsoft.com/office/drawing/2014/main" val="2807014500"/>
                  </a:ext>
                </a:extLst>
              </a:tr>
              <a:tr h="299925">
                <a:tc>
                  <a:txBody>
                    <a:bodyPr/>
                    <a:lstStyle/>
                    <a:p>
                      <a:r>
                        <a:rPr lang="en-US" sz="1050" dirty="0" smtClean="0"/>
                        <a:t>Accommodates</a:t>
                      </a:r>
                      <a:endParaRPr lang="en-US" sz="1050" dirty="0"/>
                    </a:p>
                  </a:txBody>
                  <a:tcPr/>
                </a:tc>
                <a:tc>
                  <a:txBody>
                    <a:bodyPr/>
                    <a:lstStyle/>
                    <a:p>
                      <a:r>
                        <a:rPr lang="en-US" dirty="0" smtClean="0"/>
                        <a:t>0.00</a:t>
                      </a:r>
                      <a:endParaRPr lang="en-US" dirty="0"/>
                    </a:p>
                  </a:txBody>
                  <a:tcPr/>
                </a:tc>
                <a:extLst>
                  <a:ext uri="{0D108BD9-81ED-4DB2-BD59-A6C34878D82A}">
                    <a16:rowId xmlns:a16="http://schemas.microsoft.com/office/drawing/2014/main" val="1870028199"/>
                  </a:ext>
                </a:extLst>
              </a:tr>
              <a:tr h="299925">
                <a:tc>
                  <a:txBody>
                    <a:bodyPr/>
                    <a:lstStyle/>
                    <a:p>
                      <a:r>
                        <a:rPr lang="en-US" sz="1050" dirty="0" smtClean="0"/>
                        <a:t>Reviews Per</a:t>
                      </a:r>
                      <a:r>
                        <a:rPr lang="en-US" sz="1050" baseline="0" dirty="0" smtClean="0"/>
                        <a:t> Month</a:t>
                      </a:r>
                    </a:p>
                  </a:txBody>
                  <a:tcPr/>
                </a:tc>
                <a:tc>
                  <a:txBody>
                    <a:bodyPr/>
                    <a:lstStyle/>
                    <a:p>
                      <a:r>
                        <a:rPr lang="en-US" dirty="0" smtClean="0"/>
                        <a:t>0.00025</a:t>
                      </a:r>
                      <a:endParaRPr lang="en-US" dirty="0"/>
                    </a:p>
                  </a:txBody>
                  <a:tcPr/>
                </a:tc>
                <a:extLst>
                  <a:ext uri="{0D108BD9-81ED-4DB2-BD59-A6C34878D82A}">
                    <a16:rowId xmlns:a16="http://schemas.microsoft.com/office/drawing/2014/main" val="1773308103"/>
                  </a:ext>
                </a:extLst>
              </a:tr>
              <a:tr h="299925">
                <a:tc>
                  <a:txBody>
                    <a:bodyPr/>
                    <a:lstStyle/>
                    <a:p>
                      <a:r>
                        <a:rPr lang="en-US" sz="1050" dirty="0" smtClean="0"/>
                        <a:t>Review Scores </a:t>
                      </a:r>
                      <a:r>
                        <a:rPr lang="en-US" sz="1050" dirty="0" err="1" smtClean="0"/>
                        <a:t>Checkin</a:t>
                      </a:r>
                      <a:endParaRPr lang="en-US" sz="1050" dirty="0"/>
                    </a:p>
                  </a:txBody>
                  <a:tcPr/>
                </a:tc>
                <a:tc>
                  <a:txBody>
                    <a:bodyPr/>
                    <a:lstStyle/>
                    <a:p>
                      <a:r>
                        <a:rPr lang="en-US" dirty="0" smtClean="0"/>
                        <a:t>0.00137</a:t>
                      </a:r>
                      <a:endParaRPr lang="en-US" dirty="0"/>
                    </a:p>
                  </a:txBody>
                  <a:tcPr/>
                </a:tc>
                <a:extLst>
                  <a:ext uri="{0D108BD9-81ED-4DB2-BD59-A6C34878D82A}">
                    <a16:rowId xmlns:a16="http://schemas.microsoft.com/office/drawing/2014/main" val="79816177"/>
                  </a:ext>
                </a:extLst>
              </a:tr>
              <a:tr h="299925">
                <a:tc>
                  <a:txBody>
                    <a:bodyPr/>
                    <a:lstStyle/>
                    <a:p>
                      <a:r>
                        <a:rPr lang="en-US" sz="1050" dirty="0" smtClean="0"/>
                        <a:t>Guests Included</a:t>
                      </a:r>
                      <a:endParaRPr lang="en-US" sz="1050" dirty="0"/>
                    </a:p>
                  </a:txBody>
                  <a:tcPr/>
                </a:tc>
                <a:tc>
                  <a:txBody>
                    <a:bodyPr/>
                    <a:lstStyle/>
                    <a:p>
                      <a:r>
                        <a:rPr lang="en-US" dirty="0" smtClean="0"/>
                        <a:t>0.00271</a:t>
                      </a:r>
                    </a:p>
                  </a:txBody>
                  <a:tcPr/>
                </a:tc>
                <a:extLst>
                  <a:ext uri="{0D108BD9-81ED-4DB2-BD59-A6C34878D82A}">
                    <a16:rowId xmlns:a16="http://schemas.microsoft.com/office/drawing/2014/main" val="1731443058"/>
                  </a:ext>
                </a:extLst>
              </a:tr>
              <a:tr h="299925">
                <a:tc>
                  <a:txBody>
                    <a:bodyPr/>
                    <a:lstStyle/>
                    <a:p>
                      <a:r>
                        <a:rPr lang="en-US" sz="1050" dirty="0" smtClean="0"/>
                        <a:t>Review Scores</a:t>
                      </a:r>
                      <a:r>
                        <a:rPr lang="en-US" sz="1050" baseline="0" dirty="0" smtClean="0"/>
                        <a:t> Rating</a:t>
                      </a:r>
                      <a:endParaRPr lang="en-US" sz="1050" dirty="0"/>
                    </a:p>
                  </a:txBody>
                  <a:tcPr/>
                </a:tc>
                <a:tc>
                  <a:txBody>
                    <a:bodyPr/>
                    <a:lstStyle/>
                    <a:p>
                      <a:r>
                        <a:rPr lang="en-US" dirty="0" smtClean="0"/>
                        <a:t>0.00485</a:t>
                      </a:r>
                      <a:endParaRPr lang="en-US" dirty="0"/>
                    </a:p>
                  </a:txBody>
                  <a:tcPr/>
                </a:tc>
                <a:extLst>
                  <a:ext uri="{0D108BD9-81ED-4DB2-BD59-A6C34878D82A}">
                    <a16:rowId xmlns:a16="http://schemas.microsoft.com/office/drawing/2014/main" val="1246485117"/>
                  </a:ext>
                </a:extLst>
              </a:tr>
              <a:tr h="299925">
                <a:tc>
                  <a:txBody>
                    <a:bodyPr/>
                    <a:lstStyle/>
                    <a:p>
                      <a:r>
                        <a:rPr lang="en-US" sz="1050" dirty="0" err="1" smtClean="0"/>
                        <a:t>Zipcode</a:t>
                      </a:r>
                      <a:endParaRPr lang="en-US" sz="1050" dirty="0"/>
                    </a:p>
                  </a:txBody>
                  <a:tcPr/>
                </a:tc>
                <a:tc>
                  <a:txBody>
                    <a:bodyPr/>
                    <a:lstStyle/>
                    <a:p>
                      <a:r>
                        <a:rPr lang="en-US" dirty="0" smtClean="0"/>
                        <a:t>0.01439</a:t>
                      </a:r>
                      <a:endParaRPr lang="en-US" dirty="0"/>
                    </a:p>
                  </a:txBody>
                  <a:tcPr/>
                </a:tc>
                <a:extLst>
                  <a:ext uri="{0D108BD9-81ED-4DB2-BD59-A6C34878D82A}">
                    <a16:rowId xmlns:a16="http://schemas.microsoft.com/office/drawing/2014/main" val="3718325166"/>
                  </a:ext>
                </a:extLst>
              </a:tr>
              <a:tr h="299925">
                <a:tc>
                  <a:txBody>
                    <a:bodyPr/>
                    <a:lstStyle/>
                    <a:p>
                      <a:r>
                        <a:rPr lang="en-US" sz="1050" dirty="0" smtClean="0"/>
                        <a:t>Review Scores Value</a:t>
                      </a:r>
                    </a:p>
                  </a:txBody>
                  <a:tcPr/>
                </a:tc>
                <a:tc>
                  <a:txBody>
                    <a:bodyPr/>
                    <a:lstStyle/>
                    <a:p>
                      <a:r>
                        <a:rPr lang="en-US" dirty="0" smtClean="0"/>
                        <a:t>0.01568</a:t>
                      </a:r>
                      <a:endParaRPr lang="en-US" dirty="0"/>
                    </a:p>
                  </a:txBody>
                  <a:tcPr/>
                </a:tc>
                <a:extLst>
                  <a:ext uri="{0D108BD9-81ED-4DB2-BD59-A6C34878D82A}">
                    <a16:rowId xmlns:a16="http://schemas.microsoft.com/office/drawing/2014/main" val="2789085875"/>
                  </a:ext>
                </a:extLst>
              </a:tr>
              <a:tr h="299925">
                <a:tc>
                  <a:txBody>
                    <a:bodyPr/>
                    <a:lstStyle/>
                    <a:p>
                      <a:r>
                        <a:rPr lang="en-US" sz="1050" dirty="0" smtClean="0"/>
                        <a:t>Neighborhood</a:t>
                      </a:r>
                      <a:r>
                        <a:rPr lang="en-US" sz="1050" baseline="0" dirty="0" smtClean="0"/>
                        <a:t> Group</a:t>
                      </a:r>
                      <a:endParaRPr lang="en-US" sz="1050" dirty="0"/>
                    </a:p>
                  </a:txBody>
                  <a:tcPr/>
                </a:tc>
                <a:tc>
                  <a:txBody>
                    <a:bodyPr/>
                    <a:lstStyle/>
                    <a:p>
                      <a:r>
                        <a:rPr lang="en-US" dirty="0" smtClean="0"/>
                        <a:t>0.02316</a:t>
                      </a:r>
                      <a:endParaRPr lang="en-US" dirty="0"/>
                    </a:p>
                  </a:txBody>
                  <a:tcPr/>
                </a:tc>
                <a:extLst>
                  <a:ext uri="{0D108BD9-81ED-4DB2-BD59-A6C34878D82A}">
                    <a16:rowId xmlns:a16="http://schemas.microsoft.com/office/drawing/2014/main" val="1166151152"/>
                  </a:ext>
                </a:extLst>
              </a:tr>
              <a:tr h="299925">
                <a:tc>
                  <a:txBody>
                    <a:bodyPr/>
                    <a:lstStyle/>
                    <a:p>
                      <a:r>
                        <a:rPr lang="en-US" sz="1050" dirty="0" smtClean="0"/>
                        <a:t>Property Type</a:t>
                      </a:r>
                      <a:endParaRPr lang="en-US" sz="1050" dirty="0"/>
                    </a:p>
                  </a:txBody>
                  <a:tcPr/>
                </a:tc>
                <a:tc>
                  <a:txBody>
                    <a:bodyPr/>
                    <a:lstStyle/>
                    <a:p>
                      <a:r>
                        <a:rPr lang="en-US" dirty="0" smtClean="0"/>
                        <a:t>0.02613</a:t>
                      </a:r>
                      <a:endParaRPr lang="en-US" dirty="0"/>
                    </a:p>
                  </a:txBody>
                  <a:tcPr/>
                </a:tc>
                <a:extLst>
                  <a:ext uri="{0D108BD9-81ED-4DB2-BD59-A6C34878D82A}">
                    <a16:rowId xmlns:a16="http://schemas.microsoft.com/office/drawing/2014/main" val="1355967779"/>
                  </a:ext>
                </a:extLst>
              </a:tr>
              <a:tr h="299925">
                <a:tc>
                  <a:txBody>
                    <a:bodyPr/>
                    <a:lstStyle/>
                    <a:p>
                      <a:r>
                        <a:rPr lang="en-US" sz="1050" dirty="0" smtClean="0"/>
                        <a:t>Host Response Time</a:t>
                      </a:r>
                      <a:endParaRPr lang="en-US" sz="1050" dirty="0"/>
                    </a:p>
                  </a:txBody>
                  <a:tcPr/>
                </a:tc>
                <a:tc>
                  <a:txBody>
                    <a:bodyPr/>
                    <a:lstStyle/>
                    <a:p>
                      <a:r>
                        <a:rPr lang="en-US" dirty="0" smtClean="0"/>
                        <a:t>0.030</a:t>
                      </a:r>
                    </a:p>
                  </a:txBody>
                  <a:tcPr/>
                </a:tc>
                <a:extLst>
                  <a:ext uri="{0D108BD9-81ED-4DB2-BD59-A6C34878D82A}">
                    <a16:rowId xmlns:a16="http://schemas.microsoft.com/office/drawing/2014/main" val="1778378972"/>
                  </a:ext>
                </a:extLst>
              </a:tr>
              <a:tr h="299925">
                <a:tc>
                  <a:txBody>
                    <a:bodyPr/>
                    <a:lstStyle/>
                    <a:p>
                      <a:r>
                        <a:rPr lang="en-US" sz="1050" dirty="0" smtClean="0"/>
                        <a:t>Host Compound Score (Sentiment)</a:t>
                      </a:r>
                      <a:endParaRPr lang="en-US" sz="1050" dirty="0"/>
                    </a:p>
                  </a:txBody>
                  <a:tcPr/>
                </a:tc>
                <a:tc>
                  <a:txBody>
                    <a:bodyPr/>
                    <a:lstStyle/>
                    <a:p>
                      <a:r>
                        <a:rPr lang="en-US" dirty="0" smtClean="0"/>
                        <a:t>0.1672</a:t>
                      </a:r>
                      <a:endParaRPr lang="en-US" dirty="0"/>
                    </a:p>
                  </a:txBody>
                  <a:tcPr/>
                </a:tc>
                <a:extLst>
                  <a:ext uri="{0D108BD9-81ED-4DB2-BD59-A6C34878D82A}">
                    <a16:rowId xmlns:a16="http://schemas.microsoft.com/office/drawing/2014/main" val="175990554"/>
                  </a:ext>
                </a:extLst>
              </a:tr>
              <a:tr h="299925">
                <a:tc>
                  <a:txBody>
                    <a:bodyPr/>
                    <a:lstStyle/>
                    <a:p>
                      <a:r>
                        <a:rPr lang="en-US" sz="1050" dirty="0" smtClean="0"/>
                        <a:t>Customer Compound Score (Sentiment)</a:t>
                      </a:r>
                      <a:endParaRPr lang="en-US" sz="1050" dirty="0"/>
                    </a:p>
                  </a:txBody>
                  <a:tcPr/>
                </a:tc>
                <a:tc>
                  <a:txBody>
                    <a:bodyPr/>
                    <a:lstStyle/>
                    <a:p>
                      <a:r>
                        <a:rPr lang="en-US" dirty="0" smtClean="0"/>
                        <a:t>0.7</a:t>
                      </a:r>
                      <a:endParaRPr lang="en-US" dirty="0"/>
                    </a:p>
                  </a:txBody>
                  <a:tcPr/>
                </a:tc>
                <a:extLst>
                  <a:ext uri="{0D108BD9-81ED-4DB2-BD59-A6C34878D82A}">
                    <a16:rowId xmlns:a16="http://schemas.microsoft.com/office/drawing/2014/main" val="1822294848"/>
                  </a:ext>
                </a:extLst>
              </a:tr>
            </a:tbl>
          </a:graphicData>
        </a:graphic>
      </p:graphicFrame>
    </p:spTree>
    <p:extLst>
      <p:ext uri="{BB962C8B-B14F-4D97-AF65-F5344CB8AC3E}">
        <p14:creationId xmlns:p14="http://schemas.microsoft.com/office/powerpoint/2010/main" val="31134198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7"/>
          <p:cNvSpPr txBox="1">
            <a:spLocks noGrp="1"/>
          </p:cNvSpPr>
          <p:nvPr>
            <p:ph type="title"/>
          </p:nvPr>
        </p:nvSpPr>
        <p:spPr>
          <a:xfrm>
            <a:off x="311700" y="225825"/>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Linear Regression Modeling</a:t>
            </a:r>
            <a:endParaRPr/>
          </a:p>
        </p:txBody>
      </p:sp>
      <p:pic>
        <p:nvPicPr>
          <p:cNvPr id="119" name="Google Shape;119;p17"/>
          <p:cNvPicPr preferRelativeResize="0"/>
          <p:nvPr/>
        </p:nvPicPr>
        <p:blipFill>
          <a:blip r:embed="rId3">
            <a:alphaModFix/>
          </a:blip>
          <a:stretch>
            <a:fillRect/>
          </a:stretch>
        </p:blipFill>
        <p:spPr>
          <a:xfrm>
            <a:off x="2849750" y="833625"/>
            <a:ext cx="6118925" cy="4089025"/>
          </a:xfrm>
          <a:prstGeom prst="rect">
            <a:avLst/>
          </a:prstGeom>
          <a:noFill/>
          <a:ln>
            <a:noFill/>
          </a:ln>
        </p:spPr>
      </p:pic>
      <p:sp>
        <p:nvSpPr>
          <p:cNvPr id="120" name="Google Shape;120;p17"/>
          <p:cNvSpPr txBox="1"/>
          <p:nvPr/>
        </p:nvSpPr>
        <p:spPr>
          <a:xfrm>
            <a:off x="472025" y="1213800"/>
            <a:ext cx="2090400" cy="33741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a:solidFill>
                  <a:schemeClr val="dk1"/>
                </a:solidFill>
                <a:latin typeface="Lato"/>
                <a:ea typeface="Lato"/>
                <a:cs typeface="Lato"/>
                <a:sym typeface="Lato"/>
              </a:rPr>
              <a:t>● RMSE of $46. Seems Relatively high for a recommendation tool with the largest range of nightly average falling around the $100 mark.</a:t>
            </a:r>
            <a:endParaRPr>
              <a:solidFill>
                <a:schemeClr val="dk1"/>
              </a:solidFill>
              <a:latin typeface="Lato"/>
              <a:ea typeface="Lato"/>
              <a:cs typeface="Lato"/>
              <a:sym typeface="Lato"/>
            </a:endParaRPr>
          </a:p>
          <a:p>
            <a:pPr marL="0" lvl="0" indent="0" algn="l" rtl="0">
              <a:lnSpc>
                <a:spcPct val="115000"/>
              </a:lnSpc>
              <a:spcBef>
                <a:spcPts val="0"/>
              </a:spcBef>
              <a:spcAft>
                <a:spcPts val="0"/>
              </a:spcAft>
              <a:buNone/>
            </a:pPr>
            <a:r>
              <a:rPr lang="en">
                <a:solidFill>
                  <a:schemeClr val="dk1"/>
                </a:solidFill>
                <a:latin typeface="Lato"/>
                <a:ea typeface="Lato"/>
                <a:cs typeface="Lato"/>
                <a:sym typeface="Lato"/>
              </a:rPr>
              <a:t>● R squared is also somewhat low for acceptance.</a:t>
            </a:r>
            <a:endParaRPr>
              <a:solidFill>
                <a:schemeClr val="dk1"/>
              </a:solidFill>
              <a:latin typeface="Lato"/>
              <a:ea typeface="Lato"/>
              <a:cs typeface="Lato"/>
              <a:sym typeface="Lato"/>
            </a:endParaRPr>
          </a:p>
          <a:p>
            <a:pPr marL="0" lvl="0" indent="0" algn="l" rtl="0">
              <a:lnSpc>
                <a:spcPct val="115000"/>
              </a:lnSpc>
              <a:spcBef>
                <a:spcPts val="0"/>
              </a:spcBef>
              <a:spcAft>
                <a:spcPts val="0"/>
              </a:spcAft>
              <a:buNone/>
            </a:pPr>
            <a:r>
              <a:rPr lang="en">
                <a:solidFill>
                  <a:schemeClr val="dk1"/>
                </a:solidFill>
                <a:latin typeface="Lato"/>
                <a:ea typeface="Lato"/>
                <a:cs typeface="Lato"/>
                <a:sym typeface="Lato"/>
              </a:rPr>
              <a:t>● Likely not valid for deployment to customers.</a:t>
            </a:r>
            <a:endParaRPr>
              <a:solidFill>
                <a:schemeClr val="dk1"/>
              </a:solidFill>
              <a:latin typeface="Lato"/>
              <a:ea typeface="Lato"/>
              <a:cs typeface="Lato"/>
              <a:sym typeface="Lato"/>
            </a:endParaRPr>
          </a:p>
          <a:p>
            <a:pPr marL="0" lvl="0" indent="0" algn="l" rtl="0">
              <a:spcBef>
                <a:spcPts val="0"/>
              </a:spcBef>
              <a:spcAft>
                <a:spcPts val="0"/>
              </a:spcAft>
              <a:buNone/>
            </a:pPr>
            <a:endParaRPr>
              <a:latin typeface="Roboto"/>
              <a:ea typeface="Roboto"/>
              <a:cs typeface="Roboto"/>
              <a:sym typeface="Roboto"/>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8"/>
          <p:cNvSpPr txBox="1">
            <a:spLocks noGrp="1"/>
          </p:cNvSpPr>
          <p:nvPr>
            <p:ph type="title"/>
          </p:nvPr>
        </p:nvSpPr>
        <p:spPr>
          <a:xfrm>
            <a:off x="311700" y="225825"/>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Linear Regression Residuals</a:t>
            </a:r>
            <a:endParaRPr/>
          </a:p>
        </p:txBody>
      </p:sp>
      <p:sp>
        <p:nvSpPr>
          <p:cNvPr id="126" name="Google Shape;126;p18"/>
          <p:cNvSpPr txBox="1"/>
          <p:nvPr/>
        </p:nvSpPr>
        <p:spPr>
          <a:xfrm>
            <a:off x="472025" y="1213800"/>
            <a:ext cx="1605000" cy="2878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dirty="0">
                <a:solidFill>
                  <a:schemeClr val="dk1"/>
                </a:solidFill>
              </a:rPr>
              <a:t>•As we can see the Residuals Plot shows that the model is best within only a very strict range of price points. About the $50- $300.</a:t>
            </a:r>
            <a:endParaRPr dirty="0">
              <a:solidFill>
                <a:schemeClr val="dk1"/>
              </a:solidFill>
            </a:endParaRPr>
          </a:p>
          <a:p>
            <a:pPr marL="0" lvl="0" indent="0" algn="l" rtl="0">
              <a:lnSpc>
                <a:spcPct val="115000"/>
              </a:lnSpc>
              <a:spcBef>
                <a:spcPts val="0"/>
              </a:spcBef>
              <a:spcAft>
                <a:spcPts val="0"/>
              </a:spcAft>
              <a:buNone/>
            </a:pPr>
            <a:endParaRPr dirty="0">
              <a:solidFill>
                <a:schemeClr val="dk1"/>
              </a:solidFill>
              <a:latin typeface="Lato"/>
              <a:ea typeface="Lato"/>
              <a:cs typeface="Lato"/>
              <a:sym typeface="Lato"/>
            </a:endParaRPr>
          </a:p>
          <a:p>
            <a:pPr marL="0" lvl="0" indent="0" algn="l" rtl="0">
              <a:spcBef>
                <a:spcPts val="0"/>
              </a:spcBef>
              <a:spcAft>
                <a:spcPts val="0"/>
              </a:spcAft>
              <a:buNone/>
            </a:pPr>
            <a:endParaRPr dirty="0">
              <a:latin typeface="Roboto"/>
              <a:ea typeface="Roboto"/>
              <a:cs typeface="Roboto"/>
              <a:sym typeface="Roboto"/>
            </a:endParaRPr>
          </a:p>
        </p:txBody>
      </p:sp>
      <p:pic>
        <p:nvPicPr>
          <p:cNvPr id="127" name="Google Shape;127;p18"/>
          <p:cNvPicPr preferRelativeResize="0"/>
          <p:nvPr/>
        </p:nvPicPr>
        <p:blipFill>
          <a:blip r:embed="rId3">
            <a:alphaModFix/>
          </a:blip>
          <a:stretch>
            <a:fillRect/>
          </a:stretch>
        </p:blipFill>
        <p:spPr>
          <a:xfrm>
            <a:off x="2495050" y="1213800"/>
            <a:ext cx="6581525" cy="3315350"/>
          </a:xfrm>
          <a:prstGeom prst="rect">
            <a:avLst/>
          </a:prstGeom>
          <a:noFill/>
          <a:ln>
            <a:noFill/>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259</TotalTime>
  <Words>704</Words>
  <Application>Microsoft Office PowerPoint</Application>
  <PresentationFormat>On-screen Show (16:9)</PresentationFormat>
  <Paragraphs>103</Paragraphs>
  <Slides>13</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Lato</vt:lpstr>
      <vt:lpstr>Roboto</vt:lpstr>
      <vt:lpstr>Arial</vt:lpstr>
      <vt:lpstr>Geometric</vt:lpstr>
      <vt:lpstr>Airbnb Nightly Rate Recommendation Modeling</vt:lpstr>
      <vt:lpstr>Problem Overview</vt:lpstr>
      <vt:lpstr>ROI Potential</vt:lpstr>
      <vt:lpstr>Most Popular Bookings</vt:lpstr>
      <vt:lpstr>Popular Bookings By Locations</vt:lpstr>
      <vt:lpstr>Feature Engineering</vt:lpstr>
      <vt:lpstr>Feature Reduction with ANOVA Testing</vt:lpstr>
      <vt:lpstr>Linear Regression Modeling</vt:lpstr>
      <vt:lpstr>Linear Regression Residuals</vt:lpstr>
      <vt:lpstr>Neural Network Modeling</vt:lpstr>
      <vt:lpstr>Neural Network Residuals</vt:lpstr>
      <vt:lpstr>Findings &amp; Reccomendations</vt:lpstr>
      <vt:lpstr>Findings &amp; Reccomendations Continued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Airbnb Nightly Rate Recommendation Modeling</dc:title>
  <dc:creator>Justice, William</dc:creator>
  <cp:lastModifiedBy>Justice, William</cp:lastModifiedBy>
  <cp:revision>13</cp:revision>
  <dcterms:modified xsi:type="dcterms:W3CDTF">2021-07-10T13:42:22Z</dcterms:modified>
</cp:coreProperties>
</file>