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0"/>
  </p:notesMasterIdLst>
  <p:sldIdLst>
    <p:sldId id="257" r:id="rId3"/>
    <p:sldId id="263" r:id="rId4"/>
    <p:sldId id="260" r:id="rId5"/>
    <p:sldId id="259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E3319-8FC9-498B-9AF6-806272C32A6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5A96E-6868-40FD-AB61-CD032918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96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09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17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33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63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39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3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12800" y="4586167"/>
            <a:ext cx="528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615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12800" y="4586167"/>
            <a:ext cx="528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77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711200" y="4143133"/>
            <a:ext cx="5384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1200" y="5615539"/>
            <a:ext cx="5384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76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64612" y="2028000"/>
            <a:ext cx="7923200" cy="3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/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8" name="Google Shape;18;p4"/>
          <p:cNvSpPr/>
          <p:nvPr/>
        </p:nvSpPr>
        <p:spPr>
          <a:xfrm>
            <a:off x="609600" y="609600"/>
            <a:ext cx="1093200" cy="10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/>
          <p:nvPr/>
        </p:nvSpPr>
        <p:spPr>
          <a:xfrm>
            <a:off x="609600" y="415600"/>
            <a:ext cx="1093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101631"/>
                </a:solidFill>
              </a:rPr>
              <a:t>“</a:t>
            </a:r>
            <a:endParaRPr sz="12800" b="1">
              <a:solidFill>
                <a:srgbClr val="1016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7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09600" y="579449"/>
            <a:ext cx="5486400" cy="28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9600" y="3530633"/>
            <a:ext cx="5486400" cy="2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▫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1340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600" y="579449"/>
            <a:ext cx="5486400" cy="28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3429033"/>
            <a:ext cx="4161600" cy="3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5022007" y="3429033"/>
            <a:ext cx="4161600" cy="3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601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09600" y="579449"/>
            <a:ext cx="5486400" cy="28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09600" y="3429033"/>
            <a:ext cx="3509200" cy="3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298619" y="3429033"/>
            <a:ext cx="3509200" cy="3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7987636" y="3429033"/>
            <a:ext cx="3509200" cy="3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4110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09600" y="579449"/>
            <a:ext cx="5486400" cy="28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66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">
  <p:cSld name="Small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06400" y="4656984"/>
            <a:ext cx="5486400" cy="18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4470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09600" y="56718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0632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134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711200" y="4143133"/>
            <a:ext cx="5384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1200" y="5615539"/>
            <a:ext cx="5384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266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64612" y="2028000"/>
            <a:ext cx="7923200" cy="3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/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8" name="Google Shape;18;p4"/>
          <p:cNvSpPr/>
          <p:nvPr/>
        </p:nvSpPr>
        <p:spPr>
          <a:xfrm>
            <a:off x="609600" y="609600"/>
            <a:ext cx="1093200" cy="10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/>
          <p:nvPr/>
        </p:nvSpPr>
        <p:spPr>
          <a:xfrm>
            <a:off x="609600" y="415600"/>
            <a:ext cx="1093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101631"/>
                </a:solidFill>
              </a:rPr>
              <a:t>“</a:t>
            </a:r>
            <a:endParaRPr sz="12800" b="1">
              <a:solidFill>
                <a:srgbClr val="1016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1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09600" y="579449"/>
            <a:ext cx="5486400" cy="28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5333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9600" y="3530633"/>
            <a:ext cx="5486400" cy="2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▫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24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5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09600" y="579449"/>
            <a:ext cx="5486400" cy="28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09600" y="3429033"/>
            <a:ext cx="3509200" cy="3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298619" y="3429033"/>
            <a:ext cx="3509200" cy="3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7987636" y="3429033"/>
            <a:ext cx="3509200" cy="3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83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09600" y="579449"/>
            <a:ext cx="5486400" cy="28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7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">
  <p:cSld name="Small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06400" y="4656984"/>
            <a:ext cx="5486400" cy="18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23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09600" y="56718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972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24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5633" y="5700"/>
            <a:ext cx="9146000" cy="6858000"/>
          </a:xfrm>
          <a:prstGeom prst="rect">
            <a:avLst/>
          </a:prstGeom>
          <a:gradFill>
            <a:gsLst>
              <a:gs pos="0">
                <a:srgbClr val="000208">
                  <a:alpha val="0"/>
                </a:srgbClr>
              </a:gs>
              <a:gs pos="100000">
                <a:srgbClr val="000208">
                  <a:alpha val="59607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09600" y="579449"/>
            <a:ext cx="5486400" cy="2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09600" y="3530633"/>
            <a:ext cx="5486400" cy="284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▫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1pPr>
            <a:lvl2pPr lvl="1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2pPr>
            <a:lvl3pPr lvl="2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3pPr>
            <a:lvl4pPr lvl="3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4pPr>
            <a:lvl5pPr lvl="4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5pPr>
            <a:lvl6pPr lvl="5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6pPr>
            <a:lvl7pPr lvl="6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7pPr>
            <a:lvl8pPr lvl="7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8pPr>
            <a:lvl9pPr lvl="8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60385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5633" y="5700"/>
            <a:ext cx="9146000" cy="6858000"/>
          </a:xfrm>
          <a:prstGeom prst="rect">
            <a:avLst/>
          </a:prstGeom>
          <a:gradFill>
            <a:gsLst>
              <a:gs pos="0">
                <a:srgbClr val="000208">
                  <a:alpha val="0"/>
                </a:srgbClr>
              </a:gs>
              <a:gs pos="100000">
                <a:srgbClr val="000208">
                  <a:alpha val="59607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09600" y="579449"/>
            <a:ext cx="5486400" cy="2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09600" y="3530633"/>
            <a:ext cx="5486400" cy="284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▫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Zilla Slab Light"/>
              <a:buChar char="▪"/>
              <a:defRPr sz="18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1pPr>
            <a:lvl2pPr lvl="1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2pPr>
            <a:lvl3pPr lvl="2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3pPr>
            <a:lvl4pPr lvl="3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4pPr>
            <a:lvl5pPr lvl="4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5pPr>
            <a:lvl6pPr lvl="5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6pPr>
            <a:lvl7pPr lvl="6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7pPr>
            <a:lvl8pPr lvl="7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8pPr>
            <a:lvl9pPr lvl="8" algn="r">
              <a:buNone/>
              <a:defRPr sz="2400" b="1">
                <a:solidFill>
                  <a:srgbClr val="FFFFFF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43203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ctrTitle"/>
          </p:nvPr>
        </p:nvSpPr>
        <p:spPr>
          <a:xfrm>
            <a:off x="812800" y="1262743"/>
            <a:ext cx="5283200" cy="486982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A Current Look Into Aviation Safety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327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355929"/>
            <a:ext cx="11982995" cy="120290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It appears as though the public believes air travel is no longer the safest means of travel…</a:t>
            </a:r>
            <a:endParaRPr dirty="0"/>
          </a:p>
        </p:txBody>
      </p:sp>
      <p:sp>
        <p:nvSpPr>
          <p:cNvPr id="4" name="Google Shape;55;p13"/>
          <p:cNvSpPr txBox="1">
            <a:spLocks/>
          </p:cNvSpPr>
          <p:nvPr/>
        </p:nvSpPr>
        <p:spPr>
          <a:xfrm>
            <a:off x="9326881" y="1865774"/>
            <a:ext cx="2744184" cy="93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algn="r"/>
            <a:r>
              <a:rPr lang="en-US" sz="3200" kern="0" dirty="0" smtClean="0"/>
              <a:t>Approach </a:t>
            </a:r>
            <a:endParaRPr lang="en-US" sz="3200" kern="0" dirty="0"/>
          </a:p>
        </p:txBody>
      </p:sp>
      <p:sp>
        <p:nvSpPr>
          <p:cNvPr id="5" name="Google Shape;55;p13"/>
          <p:cNvSpPr txBox="1">
            <a:spLocks/>
          </p:cNvSpPr>
          <p:nvPr/>
        </p:nvSpPr>
        <p:spPr>
          <a:xfrm>
            <a:off x="330926" y="2658255"/>
            <a:ext cx="11652069" cy="114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631"/>
              </a:buClr>
              <a:buSzPts val="4000"/>
              <a:buFont typeface="Zilla Slab Light"/>
              <a:buNone/>
              <a:defRPr sz="4000" b="0" i="0" u="none" strike="noStrike" cap="none">
                <a:solidFill>
                  <a:srgbClr val="101631"/>
                </a:solidFill>
                <a:highlight>
                  <a:srgbClr val="FFFFFF"/>
                </a:highlight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algn="r"/>
            <a:r>
              <a:rPr lang="en-US" sz="2400" kern="0" dirty="0" smtClean="0"/>
              <a:t>The approach of this challenge is to explore recent accident data to explore and validate this claim from the media and public  </a:t>
            </a:r>
            <a:endParaRPr lang="en-US" sz="2400" kern="0" dirty="0"/>
          </a:p>
        </p:txBody>
      </p:sp>
      <p:sp>
        <p:nvSpPr>
          <p:cNvPr id="2" name="Rectangle 1"/>
          <p:cNvSpPr/>
          <p:nvPr/>
        </p:nvSpPr>
        <p:spPr>
          <a:xfrm>
            <a:off x="940526" y="2046514"/>
            <a:ext cx="11130539" cy="188976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13211" y="294969"/>
            <a:ext cx="12027522" cy="120290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Commercial Aviation is still by far a much safer form of travel compared to road vehicles….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Zilla Slab Highlight"/>
                <a:ea typeface="Zilla Slab Highlight"/>
                <a:sym typeface="Zilla Slab Highlight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Zilla Slab Highlight"/>
              <a:ea typeface="Zilla Slab Highlight"/>
              <a:sym typeface="Zilla Slab High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2477"/>
            <a:ext cx="12192000" cy="52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48045" y="416889"/>
            <a:ext cx="10920549" cy="120290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It appears that domestic road vehicle deaths are on the decline…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24001"/>
            <a:ext cx="9718766" cy="533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205" y="1611085"/>
            <a:ext cx="1066892" cy="50296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866811" y="1061885"/>
            <a:ext cx="2142309" cy="2664823"/>
            <a:chOff x="9849394" y="1384663"/>
            <a:chExt cx="2142309" cy="2664823"/>
          </a:xfrm>
        </p:grpSpPr>
        <p:sp>
          <p:nvSpPr>
            <p:cNvPr id="4" name="TextBox 3"/>
            <p:cNvSpPr txBox="1"/>
            <p:nvPr/>
          </p:nvSpPr>
          <p:spPr>
            <a:xfrm>
              <a:off x="9866811" y="1463039"/>
              <a:ext cx="209975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chemeClr val="accent1"/>
                  </a:solidFill>
                </a:rPr>
                <a:t>This decline may attribute to why the public thinks that airline travel is less safe. But the two are not related.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849394" y="1384663"/>
              <a:ext cx="2142309" cy="2664823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10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143282"/>
            <a:ext cx="12140733" cy="122032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600" dirty="0" smtClean="0"/>
              <a:t>It appears that overall aviation accidents are on </a:t>
            </a:r>
            <a:r>
              <a:rPr lang="en-US" sz="3600" dirty="0" smtClean="0"/>
              <a:t>the decline…with one caveat…..</a:t>
            </a:r>
            <a:endParaRPr sz="3600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5</a:t>
            </a:fld>
            <a:endParaRPr ker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46" y="1363604"/>
            <a:ext cx="9388654" cy="5494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846" y="2142309"/>
            <a:ext cx="2151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This visualization is representative of the high rate of personal aviation accidents.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846" y="2142309"/>
            <a:ext cx="2151017" cy="1477328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4502" y="329803"/>
            <a:ext cx="10920549" cy="120290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But we should take a look at commercial aviation fatal accidents….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Zilla Slab Highlight"/>
                <a:ea typeface="Zilla Slab Highlight"/>
                <a:sym typeface="Zilla Slab Highlight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Zilla Slab Highlight"/>
              <a:ea typeface="Zilla Slab Highlight"/>
              <a:sym typeface="Zilla Slab High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46" y="1532708"/>
            <a:ext cx="9388654" cy="53252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172" y="1686586"/>
            <a:ext cx="20813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It appears that the publics claim does hold some weight.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Commercial aviation accidents are on the rise.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But it appears that fatalities are trending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This visualization is also worldwide and not domestic travel</a:t>
            </a:r>
            <a:r>
              <a:rPr lang="en-US" dirty="0" smtClean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645920"/>
            <a:ext cx="2168434" cy="4841980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0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235132" y="329802"/>
            <a:ext cx="10920549" cy="120290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And domestic fatalities should not cause alarm…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1439933" y="6117700"/>
            <a:ext cx="700800" cy="74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Zilla Slab Highlight"/>
                <a:ea typeface="Zilla Slab Highlight"/>
                <a:sym typeface="Zilla Slab Highlight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Zilla Slab Highlight"/>
              <a:ea typeface="Zilla Slab Highlight"/>
              <a:sym typeface="Zilla Slab High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274" y="1532707"/>
            <a:ext cx="9728459" cy="5233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132" y="2342606"/>
            <a:ext cx="2037806" cy="3416320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It appears that domestic commercial airline fatalities have remained rather consistent and do not contribute to the popular “unsafe” categorization.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423" y="2264229"/>
            <a:ext cx="2063931" cy="3518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3425"/>
      </p:ext>
    </p:extLst>
  </p:cSld>
  <p:clrMapOvr>
    <a:masterClrMapping/>
  </p:clrMapOvr>
</p:sld>
</file>

<file path=ppt/theme/theme1.xml><?xml version="1.0" encoding="utf-8"?>
<a:theme xmlns:a="http://schemas.openxmlformats.org/drawingml/2006/main" name="Palamon template">
  <a:themeElements>
    <a:clrScheme name="Custom 347">
      <a:dk1>
        <a:srgbClr val="000000"/>
      </a:dk1>
      <a:lt1>
        <a:srgbClr val="FFFFFF"/>
      </a:lt1>
      <a:dk2>
        <a:srgbClr val="DBE0E7"/>
      </a:dk2>
      <a:lt2>
        <a:srgbClr val="41516B"/>
      </a:lt2>
      <a:accent1>
        <a:srgbClr val="60B0F0"/>
      </a:accent1>
      <a:accent2>
        <a:srgbClr val="FDBA41"/>
      </a:accent2>
      <a:accent3>
        <a:srgbClr val="BADB6F"/>
      </a:accent3>
      <a:accent4>
        <a:srgbClr val="68DAE4"/>
      </a:accent4>
      <a:accent5>
        <a:srgbClr val="A59DDF"/>
      </a:accent5>
      <a:accent6>
        <a:srgbClr val="F5646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lamon template">
  <a:themeElements>
    <a:clrScheme name="Custom 347">
      <a:dk1>
        <a:srgbClr val="000000"/>
      </a:dk1>
      <a:lt1>
        <a:srgbClr val="FFFFFF"/>
      </a:lt1>
      <a:dk2>
        <a:srgbClr val="DBE0E7"/>
      </a:dk2>
      <a:lt2>
        <a:srgbClr val="41516B"/>
      </a:lt2>
      <a:accent1>
        <a:srgbClr val="60B0F0"/>
      </a:accent1>
      <a:accent2>
        <a:srgbClr val="FDBA41"/>
      </a:accent2>
      <a:accent3>
        <a:srgbClr val="BADB6F"/>
      </a:accent3>
      <a:accent4>
        <a:srgbClr val="68DAE4"/>
      </a:accent4>
      <a:accent5>
        <a:srgbClr val="A59DDF"/>
      </a:accent5>
      <a:accent6>
        <a:srgbClr val="F5646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210</Words>
  <Application>Microsoft Office PowerPoint</Application>
  <PresentationFormat>Widescreen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Neue Light</vt:lpstr>
      <vt:lpstr>Zilla Slab Highlight</vt:lpstr>
      <vt:lpstr>Zilla Slab Light</vt:lpstr>
      <vt:lpstr>Palamon template</vt:lpstr>
      <vt:lpstr>1_Palamon template</vt:lpstr>
      <vt:lpstr>A Current Look Into Aviation Safety </vt:lpstr>
      <vt:lpstr>It appears as though the public believes air travel is no longer the safest means of travel…</vt:lpstr>
      <vt:lpstr>Commercial Aviation is still by far a much safer form of travel compared to road vehicles….</vt:lpstr>
      <vt:lpstr>It appears that domestic road vehicle deaths are on the decline…</vt:lpstr>
      <vt:lpstr>It appears that overall aviation accidents are on the decline…with one caveat…..</vt:lpstr>
      <vt:lpstr>But we should take a look at commercial aviation fatal accidents….</vt:lpstr>
      <vt:lpstr>And domestic fatalities should not cause alarm…</vt:lpstr>
    </vt:vector>
  </TitlesOfParts>
  <Company>DCS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Current Look Into Aviation Safety</dc:title>
  <dc:creator>Justice, William</dc:creator>
  <cp:lastModifiedBy>Justice, William</cp:lastModifiedBy>
  <cp:revision>7</cp:revision>
  <dcterms:created xsi:type="dcterms:W3CDTF">2021-01-24T22:01:11Z</dcterms:created>
  <dcterms:modified xsi:type="dcterms:W3CDTF">2021-01-24T23:25:13Z</dcterms:modified>
</cp:coreProperties>
</file>