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Mourning" userId="232f17154b661dc2" providerId="LiveId" clId="{7B1F4043-6A1A-4D6D-9A7F-E2E78D2289E5}"/>
    <pc:docChg chg="undo custSel addSld modSld sldOrd">
      <pc:chgData name="Chad Mourning" userId="232f17154b661dc2" providerId="LiveId" clId="{7B1F4043-6A1A-4D6D-9A7F-E2E78D2289E5}" dt="2022-10-13T17:03:48.065" v="2694"/>
      <pc:docMkLst>
        <pc:docMk/>
      </pc:docMkLst>
      <pc:sldChg chg="modSp mod">
        <pc:chgData name="Chad Mourning" userId="232f17154b661dc2" providerId="LiveId" clId="{7B1F4043-6A1A-4D6D-9A7F-E2E78D2289E5}" dt="2022-10-12T18:18:09.817" v="12" actId="20577"/>
        <pc:sldMkLst>
          <pc:docMk/>
          <pc:sldMk cId="849576931" sldId="256"/>
        </pc:sldMkLst>
        <pc:spChg chg="mod">
          <ac:chgData name="Chad Mourning" userId="232f17154b661dc2" providerId="LiveId" clId="{7B1F4043-6A1A-4D6D-9A7F-E2E78D2289E5}" dt="2022-10-12T18:18:09.817" v="12" actId="20577"/>
          <ac:spMkLst>
            <pc:docMk/>
            <pc:sldMk cId="849576931" sldId="256"/>
            <ac:spMk id="3" creationId="{5E00E15D-F74D-FD75-143F-67E8BB3C4A8B}"/>
          </ac:spMkLst>
        </pc:spChg>
      </pc:sldChg>
      <pc:sldChg chg="modSp new mod">
        <pc:chgData name="Chad Mourning" userId="232f17154b661dc2" providerId="LiveId" clId="{7B1F4043-6A1A-4D6D-9A7F-E2E78D2289E5}" dt="2022-10-12T18:22:10.550" v="195" actId="20577"/>
        <pc:sldMkLst>
          <pc:docMk/>
          <pc:sldMk cId="913455492" sldId="257"/>
        </pc:sldMkLst>
        <pc:spChg chg="mod">
          <ac:chgData name="Chad Mourning" userId="232f17154b661dc2" providerId="LiveId" clId="{7B1F4043-6A1A-4D6D-9A7F-E2E78D2289E5}" dt="2022-10-12T18:21:35.839" v="35" actId="20577"/>
          <ac:spMkLst>
            <pc:docMk/>
            <pc:sldMk cId="913455492" sldId="257"/>
            <ac:spMk id="2" creationId="{4F916114-D1B7-CDBC-3B8D-4CE7352B2AB3}"/>
          </ac:spMkLst>
        </pc:spChg>
        <pc:spChg chg="mod">
          <ac:chgData name="Chad Mourning" userId="232f17154b661dc2" providerId="LiveId" clId="{7B1F4043-6A1A-4D6D-9A7F-E2E78D2289E5}" dt="2022-10-12T18:22:10.550" v="195" actId="20577"/>
          <ac:spMkLst>
            <pc:docMk/>
            <pc:sldMk cId="913455492" sldId="257"/>
            <ac:spMk id="3" creationId="{54DAFF29-7BFA-6093-ADD7-1E66F737D04A}"/>
          </ac:spMkLst>
        </pc:spChg>
      </pc:sldChg>
      <pc:sldChg chg="modSp new mod">
        <pc:chgData name="Chad Mourning" userId="232f17154b661dc2" providerId="LiveId" clId="{7B1F4043-6A1A-4D6D-9A7F-E2E78D2289E5}" dt="2022-10-12T18:47:23.927" v="1423" actId="20577"/>
        <pc:sldMkLst>
          <pc:docMk/>
          <pc:sldMk cId="1117930122" sldId="258"/>
        </pc:sldMkLst>
        <pc:spChg chg="mod">
          <ac:chgData name="Chad Mourning" userId="232f17154b661dc2" providerId="LiveId" clId="{7B1F4043-6A1A-4D6D-9A7F-E2E78D2289E5}" dt="2022-10-12T18:29:45.760" v="639" actId="14100"/>
          <ac:spMkLst>
            <pc:docMk/>
            <pc:sldMk cId="1117930122" sldId="258"/>
            <ac:spMk id="2" creationId="{6FED6034-46C1-9290-F871-6E1BDA15604E}"/>
          </ac:spMkLst>
        </pc:spChg>
        <pc:spChg chg="mod">
          <ac:chgData name="Chad Mourning" userId="232f17154b661dc2" providerId="LiveId" clId="{7B1F4043-6A1A-4D6D-9A7F-E2E78D2289E5}" dt="2022-10-12T18:47:23.927" v="1423" actId="20577"/>
          <ac:spMkLst>
            <pc:docMk/>
            <pc:sldMk cId="1117930122" sldId="258"/>
            <ac:spMk id="3" creationId="{1E466D60-CD7F-76E0-4D98-7F6FE85A17CE}"/>
          </ac:spMkLst>
        </pc:spChg>
      </pc:sldChg>
      <pc:sldChg chg="modSp new mod">
        <pc:chgData name="Chad Mourning" userId="232f17154b661dc2" providerId="LiveId" clId="{7B1F4043-6A1A-4D6D-9A7F-E2E78D2289E5}" dt="2022-10-12T18:38:17.926" v="1310" actId="20577"/>
        <pc:sldMkLst>
          <pc:docMk/>
          <pc:sldMk cId="1220601096" sldId="259"/>
        </pc:sldMkLst>
        <pc:spChg chg="mod">
          <ac:chgData name="Chad Mourning" userId="232f17154b661dc2" providerId="LiveId" clId="{7B1F4043-6A1A-4D6D-9A7F-E2E78D2289E5}" dt="2022-10-12T18:38:08.391" v="1287" actId="20577"/>
          <ac:spMkLst>
            <pc:docMk/>
            <pc:sldMk cId="1220601096" sldId="259"/>
            <ac:spMk id="2" creationId="{4B4DCD19-57E8-9CFF-672F-6BD01BC5C070}"/>
          </ac:spMkLst>
        </pc:spChg>
        <pc:spChg chg="mod">
          <ac:chgData name="Chad Mourning" userId="232f17154b661dc2" providerId="LiveId" clId="{7B1F4043-6A1A-4D6D-9A7F-E2E78D2289E5}" dt="2022-10-12T18:38:17.926" v="1310" actId="20577"/>
          <ac:spMkLst>
            <pc:docMk/>
            <pc:sldMk cId="1220601096" sldId="259"/>
            <ac:spMk id="3" creationId="{00B4C072-7F16-72B5-5380-BAA229851CC7}"/>
          </ac:spMkLst>
        </pc:spChg>
      </pc:sldChg>
      <pc:sldChg chg="modSp new mod">
        <pc:chgData name="Chad Mourning" userId="232f17154b661dc2" providerId="LiveId" clId="{7B1F4043-6A1A-4D6D-9A7F-E2E78D2289E5}" dt="2022-10-12T18:46:57.374" v="1362" actId="20577"/>
        <pc:sldMkLst>
          <pc:docMk/>
          <pc:sldMk cId="2207728964" sldId="260"/>
        </pc:sldMkLst>
        <pc:spChg chg="mod">
          <ac:chgData name="Chad Mourning" userId="232f17154b661dc2" providerId="LiveId" clId="{7B1F4043-6A1A-4D6D-9A7F-E2E78D2289E5}" dt="2022-10-12T18:39:07.386" v="1338" actId="20577"/>
          <ac:spMkLst>
            <pc:docMk/>
            <pc:sldMk cId="2207728964" sldId="260"/>
            <ac:spMk id="2" creationId="{C096C255-EC43-82EE-8229-77DC0B0742BA}"/>
          </ac:spMkLst>
        </pc:spChg>
        <pc:spChg chg="mod">
          <ac:chgData name="Chad Mourning" userId="232f17154b661dc2" providerId="LiveId" clId="{7B1F4043-6A1A-4D6D-9A7F-E2E78D2289E5}" dt="2022-10-12T18:46:57.374" v="1362" actId="20577"/>
          <ac:spMkLst>
            <pc:docMk/>
            <pc:sldMk cId="2207728964" sldId="260"/>
            <ac:spMk id="3" creationId="{78397AC8-C7C1-F694-350C-F3F8CB100177}"/>
          </ac:spMkLst>
        </pc:spChg>
      </pc:sldChg>
      <pc:sldChg chg="modSp new mod">
        <pc:chgData name="Chad Mourning" userId="232f17154b661dc2" providerId="LiveId" clId="{7B1F4043-6A1A-4D6D-9A7F-E2E78D2289E5}" dt="2022-10-12T18:50:51.845" v="1514" actId="20577"/>
        <pc:sldMkLst>
          <pc:docMk/>
          <pc:sldMk cId="3439385341" sldId="261"/>
        </pc:sldMkLst>
        <pc:spChg chg="mod">
          <ac:chgData name="Chad Mourning" userId="232f17154b661dc2" providerId="LiveId" clId="{7B1F4043-6A1A-4D6D-9A7F-E2E78D2289E5}" dt="2022-10-12T18:48:28.701" v="1485" actId="14100"/>
          <ac:spMkLst>
            <pc:docMk/>
            <pc:sldMk cId="3439385341" sldId="261"/>
            <ac:spMk id="2" creationId="{C9090375-42FF-545A-D795-816880BA2C53}"/>
          </ac:spMkLst>
        </pc:spChg>
        <pc:spChg chg="mod">
          <ac:chgData name="Chad Mourning" userId="232f17154b661dc2" providerId="LiveId" clId="{7B1F4043-6A1A-4D6D-9A7F-E2E78D2289E5}" dt="2022-10-12T18:50:51.845" v="1514" actId="20577"/>
          <ac:spMkLst>
            <pc:docMk/>
            <pc:sldMk cId="3439385341" sldId="261"/>
            <ac:spMk id="3" creationId="{669ED2E9-3927-8EE7-D3B0-5B608B45EE02}"/>
          </ac:spMkLst>
        </pc:spChg>
      </pc:sldChg>
      <pc:sldChg chg="modSp new mod ord">
        <pc:chgData name="Chad Mourning" userId="232f17154b661dc2" providerId="LiveId" clId="{7B1F4043-6A1A-4D6D-9A7F-E2E78D2289E5}" dt="2022-10-13T17:03:48.065" v="2694"/>
        <pc:sldMkLst>
          <pc:docMk/>
          <pc:sldMk cId="3553384194" sldId="262"/>
        </pc:sldMkLst>
        <pc:spChg chg="mod">
          <ac:chgData name="Chad Mourning" userId="232f17154b661dc2" providerId="LiveId" clId="{7B1F4043-6A1A-4D6D-9A7F-E2E78D2289E5}" dt="2022-10-13T03:51:00.533" v="1583" actId="14100"/>
          <ac:spMkLst>
            <pc:docMk/>
            <pc:sldMk cId="3553384194" sldId="262"/>
            <ac:spMk id="2" creationId="{239448DD-3DC4-32D9-264E-032AEDFD5856}"/>
          </ac:spMkLst>
        </pc:spChg>
        <pc:spChg chg="mod">
          <ac:chgData name="Chad Mourning" userId="232f17154b661dc2" providerId="LiveId" clId="{7B1F4043-6A1A-4D6D-9A7F-E2E78D2289E5}" dt="2022-10-13T15:27:42.646" v="1827" actId="20577"/>
          <ac:spMkLst>
            <pc:docMk/>
            <pc:sldMk cId="3553384194" sldId="262"/>
            <ac:spMk id="3" creationId="{6D3F9C3B-F9B5-9489-5677-0F79971990AB}"/>
          </ac:spMkLst>
        </pc:spChg>
      </pc:sldChg>
      <pc:sldChg chg="modSp new mod">
        <pc:chgData name="Chad Mourning" userId="232f17154b661dc2" providerId="LiveId" clId="{7B1F4043-6A1A-4D6D-9A7F-E2E78D2289E5}" dt="2022-10-13T15:29:47.924" v="1880" actId="20577"/>
        <pc:sldMkLst>
          <pc:docMk/>
          <pc:sldMk cId="418853619" sldId="263"/>
        </pc:sldMkLst>
        <pc:spChg chg="mod">
          <ac:chgData name="Chad Mourning" userId="232f17154b661dc2" providerId="LiveId" clId="{7B1F4043-6A1A-4D6D-9A7F-E2E78D2289E5}" dt="2022-10-13T15:27:59.679" v="1860" actId="20577"/>
          <ac:spMkLst>
            <pc:docMk/>
            <pc:sldMk cId="418853619" sldId="263"/>
            <ac:spMk id="2" creationId="{1BE4CF2C-CE46-034C-B8C9-213533CF28BB}"/>
          </ac:spMkLst>
        </pc:spChg>
        <pc:spChg chg="mod">
          <ac:chgData name="Chad Mourning" userId="232f17154b661dc2" providerId="LiveId" clId="{7B1F4043-6A1A-4D6D-9A7F-E2E78D2289E5}" dt="2022-10-13T15:29:47.924" v="1880" actId="20577"/>
          <ac:spMkLst>
            <pc:docMk/>
            <pc:sldMk cId="418853619" sldId="263"/>
            <ac:spMk id="3" creationId="{E70343C4-A4EE-3B24-1626-F7C2835261AA}"/>
          </ac:spMkLst>
        </pc:spChg>
      </pc:sldChg>
      <pc:sldChg chg="modSp new mod">
        <pc:chgData name="Chad Mourning" userId="232f17154b661dc2" providerId="LiveId" clId="{7B1F4043-6A1A-4D6D-9A7F-E2E78D2289E5}" dt="2022-10-13T15:35:15.450" v="1912" actId="20577"/>
        <pc:sldMkLst>
          <pc:docMk/>
          <pc:sldMk cId="138456164" sldId="264"/>
        </pc:sldMkLst>
        <pc:spChg chg="mod">
          <ac:chgData name="Chad Mourning" userId="232f17154b661dc2" providerId="LiveId" clId="{7B1F4043-6A1A-4D6D-9A7F-E2E78D2289E5}" dt="2022-10-13T15:35:15.450" v="1912" actId="20577"/>
          <ac:spMkLst>
            <pc:docMk/>
            <pc:sldMk cId="138456164" sldId="264"/>
            <ac:spMk id="2" creationId="{B383F060-0149-33B6-A6A8-8F1FE3D10D60}"/>
          </ac:spMkLst>
        </pc:spChg>
        <pc:spChg chg="mod">
          <ac:chgData name="Chad Mourning" userId="232f17154b661dc2" providerId="LiveId" clId="{7B1F4043-6A1A-4D6D-9A7F-E2E78D2289E5}" dt="2022-10-13T15:35:08.316" v="1886" actId="20577"/>
          <ac:spMkLst>
            <pc:docMk/>
            <pc:sldMk cId="138456164" sldId="264"/>
            <ac:spMk id="3" creationId="{F43C3082-9F9C-425D-67D0-013685256089}"/>
          </ac:spMkLst>
        </pc:spChg>
      </pc:sldChg>
      <pc:sldChg chg="modSp new mod">
        <pc:chgData name="Chad Mourning" userId="232f17154b661dc2" providerId="LiveId" clId="{7B1F4043-6A1A-4D6D-9A7F-E2E78D2289E5}" dt="2022-10-13T15:37:03.023" v="1953" actId="20577"/>
        <pc:sldMkLst>
          <pc:docMk/>
          <pc:sldMk cId="2627584064" sldId="265"/>
        </pc:sldMkLst>
        <pc:spChg chg="mod">
          <ac:chgData name="Chad Mourning" userId="232f17154b661dc2" providerId="LiveId" clId="{7B1F4043-6A1A-4D6D-9A7F-E2E78D2289E5}" dt="2022-10-13T15:36:47.101" v="1947" actId="313"/>
          <ac:spMkLst>
            <pc:docMk/>
            <pc:sldMk cId="2627584064" sldId="265"/>
            <ac:spMk id="2" creationId="{3855B77B-B8DF-5362-63A9-B0CB89362BB7}"/>
          </ac:spMkLst>
        </pc:spChg>
        <pc:spChg chg="mod">
          <ac:chgData name="Chad Mourning" userId="232f17154b661dc2" providerId="LiveId" clId="{7B1F4043-6A1A-4D6D-9A7F-E2E78D2289E5}" dt="2022-10-13T15:37:03.023" v="1953" actId="20577"/>
          <ac:spMkLst>
            <pc:docMk/>
            <pc:sldMk cId="2627584064" sldId="265"/>
            <ac:spMk id="3" creationId="{DAE10B13-AA7C-E0CA-6AF2-3DFD62DAD17E}"/>
          </ac:spMkLst>
        </pc:spChg>
      </pc:sldChg>
      <pc:sldChg chg="modSp new mod">
        <pc:chgData name="Chad Mourning" userId="232f17154b661dc2" providerId="LiveId" clId="{7B1F4043-6A1A-4D6D-9A7F-E2E78D2289E5}" dt="2022-10-13T15:43:23.074" v="1996" actId="20577"/>
        <pc:sldMkLst>
          <pc:docMk/>
          <pc:sldMk cId="2903439217" sldId="266"/>
        </pc:sldMkLst>
        <pc:spChg chg="mod">
          <ac:chgData name="Chad Mourning" userId="232f17154b661dc2" providerId="LiveId" clId="{7B1F4043-6A1A-4D6D-9A7F-E2E78D2289E5}" dt="2022-10-13T15:43:13.271" v="1991" actId="20577"/>
          <ac:spMkLst>
            <pc:docMk/>
            <pc:sldMk cId="2903439217" sldId="266"/>
            <ac:spMk id="2" creationId="{82E7CC4E-24E0-DFD0-B035-1846BF390658}"/>
          </ac:spMkLst>
        </pc:spChg>
        <pc:spChg chg="mod">
          <ac:chgData name="Chad Mourning" userId="232f17154b661dc2" providerId="LiveId" clId="{7B1F4043-6A1A-4D6D-9A7F-E2E78D2289E5}" dt="2022-10-13T15:43:23.074" v="1996" actId="20577"/>
          <ac:spMkLst>
            <pc:docMk/>
            <pc:sldMk cId="2903439217" sldId="266"/>
            <ac:spMk id="3" creationId="{834167B6-7EFE-5BE5-60ED-3414E7B10D09}"/>
          </ac:spMkLst>
        </pc:spChg>
      </pc:sldChg>
      <pc:sldChg chg="modSp new mod">
        <pc:chgData name="Chad Mourning" userId="232f17154b661dc2" providerId="LiveId" clId="{7B1F4043-6A1A-4D6D-9A7F-E2E78D2289E5}" dt="2022-10-13T15:43:44.297" v="2033" actId="20577"/>
        <pc:sldMkLst>
          <pc:docMk/>
          <pc:sldMk cId="1168108870" sldId="267"/>
        </pc:sldMkLst>
        <pc:spChg chg="mod">
          <ac:chgData name="Chad Mourning" userId="232f17154b661dc2" providerId="LiveId" clId="{7B1F4043-6A1A-4D6D-9A7F-E2E78D2289E5}" dt="2022-10-13T15:43:37.060" v="2027" actId="20577"/>
          <ac:spMkLst>
            <pc:docMk/>
            <pc:sldMk cId="1168108870" sldId="267"/>
            <ac:spMk id="2" creationId="{168D720C-11BF-A4B6-8FE2-68D0735C533D}"/>
          </ac:spMkLst>
        </pc:spChg>
        <pc:spChg chg="mod">
          <ac:chgData name="Chad Mourning" userId="232f17154b661dc2" providerId="LiveId" clId="{7B1F4043-6A1A-4D6D-9A7F-E2E78D2289E5}" dt="2022-10-13T15:43:44.297" v="2033" actId="20577"/>
          <ac:spMkLst>
            <pc:docMk/>
            <pc:sldMk cId="1168108870" sldId="267"/>
            <ac:spMk id="3" creationId="{CBC5C690-1003-5566-3D78-26D8F661B03E}"/>
          </ac:spMkLst>
        </pc:spChg>
      </pc:sldChg>
      <pc:sldChg chg="modSp new mod">
        <pc:chgData name="Chad Mourning" userId="232f17154b661dc2" providerId="LiveId" clId="{7B1F4043-6A1A-4D6D-9A7F-E2E78D2289E5}" dt="2022-10-13T15:44:33.734" v="2223" actId="20577"/>
        <pc:sldMkLst>
          <pc:docMk/>
          <pc:sldMk cId="766874528" sldId="268"/>
        </pc:sldMkLst>
        <pc:spChg chg="mod">
          <ac:chgData name="Chad Mourning" userId="232f17154b661dc2" providerId="LiveId" clId="{7B1F4043-6A1A-4D6D-9A7F-E2E78D2289E5}" dt="2022-10-13T15:44:05.490" v="2076" actId="20577"/>
          <ac:spMkLst>
            <pc:docMk/>
            <pc:sldMk cId="766874528" sldId="268"/>
            <ac:spMk id="2" creationId="{2DB4D042-029F-6996-1B50-4328687F6A15}"/>
          </ac:spMkLst>
        </pc:spChg>
        <pc:spChg chg="mod">
          <ac:chgData name="Chad Mourning" userId="232f17154b661dc2" providerId="LiveId" clId="{7B1F4043-6A1A-4D6D-9A7F-E2E78D2289E5}" dt="2022-10-13T15:44:33.734" v="2223" actId="20577"/>
          <ac:spMkLst>
            <pc:docMk/>
            <pc:sldMk cId="766874528" sldId="268"/>
            <ac:spMk id="3" creationId="{20008AB9-6FEF-2F50-6584-358C65ED2568}"/>
          </ac:spMkLst>
        </pc:spChg>
      </pc:sldChg>
      <pc:sldChg chg="modSp new mod">
        <pc:chgData name="Chad Mourning" userId="232f17154b661dc2" providerId="LiveId" clId="{7B1F4043-6A1A-4D6D-9A7F-E2E78D2289E5}" dt="2022-10-13T16:21:28.514" v="2692" actId="20577"/>
        <pc:sldMkLst>
          <pc:docMk/>
          <pc:sldMk cId="3676792018" sldId="269"/>
        </pc:sldMkLst>
        <pc:spChg chg="mod">
          <ac:chgData name="Chad Mourning" userId="232f17154b661dc2" providerId="LiveId" clId="{7B1F4043-6A1A-4D6D-9A7F-E2E78D2289E5}" dt="2022-10-13T15:45:09.097" v="2256" actId="313"/>
          <ac:spMkLst>
            <pc:docMk/>
            <pc:sldMk cId="3676792018" sldId="269"/>
            <ac:spMk id="2" creationId="{B7E03C27-5AB5-BF11-55A3-F6255129C0F6}"/>
          </ac:spMkLst>
        </pc:spChg>
        <pc:spChg chg="mod">
          <ac:chgData name="Chad Mourning" userId="232f17154b661dc2" providerId="LiveId" clId="{7B1F4043-6A1A-4D6D-9A7F-E2E78D2289E5}" dt="2022-10-13T16:21:28.514" v="2692" actId="20577"/>
          <ac:spMkLst>
            <pc:docMk/>
            <pc:sldMk cId="3676792018" sldId="269"/>
            <ac:spMk id="3" creationId="{E45378D8-7ABA-0004-FF13-29012196FF66}"/>
          </ac:spMkLst>
        </pc:spChg>
      </pc:sldChg>
      <pc:sldChg chg="modSp new mod">
        <pc:chgData name="Chad Mourning" userId="232f17154b661dc2" providerId="LiveId" clId="{7B1F4043-6A1A-4D6D-9A7F-E2E78D2289E5}" dt="2022-10-13T15:55:38.350" v="2668" actId="20577"/>
        <pc:sldMkLst>
          <pc:docMk/>
          <pc:sldMk cId="2686228868" sldId="270"/>
        </pc:sldMkLst>
        <pc:spChg chg="mod">
          <ac:chgData name="Chad Mourning" userId="232f17154b661dc2" providerId="LiveId" clId="{7B1F4043-6A1A-4D6D-9A7F-E2E78D2289E5}" dt="2022-10-13T15:54:58.568" v="2651" actId="20577"/>
          <ac:spMkLst>
            <pc:docMk/>
            <pc:sldMk cId="2686228868" sldId="270"/>
            <ac:spMk id="2" creationId="{00E720FA-C086-AB23-2A26-E053523978F5}"/>
          </ac:spMkLst>
        </pc:spChg>
        <pc:spChg chg="mod">
          <ac:chgData name="Chad Mourning" userId="232f17154b661dc2" providerId="LiveId" clId="{7B1F4043-6A1A-4D6D-9A7F-E2E78D2289E5}" dt="2022-10-13T15:55:38.350" v="2668" actId="20577"/>
          <ac:spMkLst>
            <pc:docMk/>
            <pc:sldMk cId="2686228868" sldId="270"/>
            <ac:spMk id="3" creationId="{5836C42E-1458-E035-6DD1-8634E8188F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CCB3-8C8D-F528-7062-FDBBF0F6D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E256F-4477-82FF-8CF9-FD173767D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88F366-6141-A2AB-D3FD-C6126A03B24A}"/>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5" name="Footer Placeholder 4">
            <a:extLst>
              <a:ext uri="{FF2B5EF4-FFF2-40B4-BE49-F238E27FC236}">
                <a16:creationId xmlns:a16="http://schemas.microsoft.com/office/drawing/2014/main" id="{058C4A23-9D24-0B1A-63EE-F282A12BB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DD58F-D3CE-8189-5F98-2925AFB04B28}"/>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206968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9C6E-4958-B06D-EB3B-CADC7D81C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CFB0B7-614C-70C8-7FBF-EE6562040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AD362-7C3F-79EE-6F58-7EEBB6C6AED9}"/>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5" name="Footer Placeholder 4">
            <a:extLst>
              <a:ext uri="{FF2B5EF4-FFF2-40B4-BE49-F238E27FC236}">
                <a16:creationId xmlns:a16="http://schemas.microsoft.com/office/drawing/2014/main" id="{34C06A2F-0E2F-0E3B-5826-F9A366E03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052DC-2BEC-B050-C74E-7AA921E47891}"/>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226904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9D565-C5A5-18A6-0D90-CC61D1513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C24A1A-935C-DA1F-8542-4D4FAC179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4CBE4-0ED0-A2A1-57EB-2C1052B2D09F}"/>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5" name="Footer Placeholder 4">
            <a:extLst>
              <a:ext uri="{FF2B5EF4-FFF2-40B4-BE49-F238E27FC236}">
                <a16:creationId xmlns:a16="http://schemas.microsoft.com/office/drawing/2014/main" id="{434687FE-7A59-E431-80BA-624E48242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B8999-4E45-B602-F6BF-4331D59EC6DD}"/>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68048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ADCA-08E3-1C7C-8AF9-67AE41A2C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02715-4FB7-AE89-24F1-1B0325B7A9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22CA-B105-8399-CFA0-853CACEFD851}"/>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5" name="Footer Placeholder 4">
            <a:extLst>
              <a:ext uri="{FF2B5EF4-FFF2-40B4-BE49-F238E27FC236}">
                <a16:creationId xmlns:a16="http://schemas.microsoft.com/office/drawing/2014/main" id="{F7D9198A-32E4-7EA3-D90E-0686F7E35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48CA0-7468-3C40-5875-26CFD526378D}"/>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371431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8A73-D89B-DADA-399A-C047ABF47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9E1288-41CD-4AB0-9258-9CD508196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765FE0-44A5-9665-E00D-33E4F2914B79}"/>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5" name="Footer Placeholder 4">
            <a:extLst>
              <a:ext uri="{FF2B5EF4-FFF2-40B4-BE49-F238E27FC236}">
                <a16:creationId xmlns:a16="http://schemas.microsoft.com/office/drawing/2014/main" id="{57D7DBBB-2B91-EB94-F0EF-E87888850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46314-5639-B7A6-0BE7-6ED5C60C1E58}"/>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376169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9EBA-D2A2-C087-A774-163FCB1F5F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6B65F-9C54-C6B4-D7D2-474C3BFDC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0ADF78-8A2D-F11C-3A01-8C4289134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032BF-7AC5-5352-E16B-F2D7C8EE79B6}"/>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6" name="Footer Placeholder 5">
            <a:extLst>
              <a:ext uri="{FF2B5EF4-FFF2-40B4-BE49-F238E27FC236}">
                <a16:creationId xmlns:a16="http://schemas.microsoft.com/office/drawing/2014/main" id="{516AF768-F32C-FD36-C3EC-1146D4C05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CA1EF-4F62-FBF0-3D53-09A870B0C1CE}"/>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68342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C18-CE19-57FE-E431-3BBD55EC48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8B394-4AAB-FCEF-07DD-718A2D9D38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E6C6C-21CB-B85F-455A-4E21D3712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7BA44-2C48-6FCC-7325-7D9CDC56F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8173F-D2FB-F55C-07CE-3F23F780A2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8259E4-CD29-A0A3-2388-475D7BA2DBC5}"/>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8" name="Footer Placeholder 7">
            <a:extLst>
              <a:ext uri="{FF2B5EF4-FFF2-40B4-BE49-F238E27FC236}">
                <a16:creationId xmlns:a16="http://schemas.microsoft.com/office/drawing/2014/main" id="{7ADC1EEF-F5D6-0EF6-DF45-4F6DBA1ADF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41331B-B753-C636-C0D3-3DDA601AC0AB}"/>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150594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940F-6274-2A2D-C6D6-5745AE8773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502D2-8F4F-7345-9B5C-4050CB42D035}"/>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4" name="Footer Placeholder 3">
            <a:extLst>
              <a:ext uri="{FF2B5EF4-FFF2-40B4-BE49-F238E27FC236}">
                <a16:creationId xmlns:a16="http://schemas.microsoft.com/office/drawing/2014/main" id="{69AC02A3-8770-7200-1E6A-D364C26E3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74A302-F265-53E7-5AF5-50E887ACBC06}"/>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106557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D1D629-DD4E-D8B7-FA81-8B5143B0FC3E}"/>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3" name="Footer Placeholder 2">
            <a:extLst>
              <a:ext uri="{FF2B5EF4-FFF2-40B4-BE49-F238E27FC236}">
                <a16:creationId xmlns:a16="http://schemas.microsoft.com/office/drawing/2014/main" id="{A2DA8E8C-CA12-E21F-E5F2-2617B8824C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E05F32-DB4B-930F-B98E-23B1F67A4404}"/>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254596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70F4-FFA0-D14A-6CAE-E9E74837D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35641B-50E2-FC49-C09D-351D633EF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248779-0D9E-2EC2-0741-35D36F57F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66A3A-3918-289B-245F-054CFF296258}"/>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6" name="Footer Placeholder 5">
            <a:extLst>
              <a:ext uri="{FF2B5EF4-FFF2-40B4-BE49-F238E27FC236}">
                <a16:creationId xmlns:a16="http://schemas.microsoft.com/office/drawing/2014/main" id="{D1FE10EC-29FE-B998-D2D2-177FDE658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5D4BC-2CE9-6AFE-2454-75264A32F5BE}"/>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328277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4F0-9C0F-9E9B-2414-1621235F2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C2452F-44D4-0CB2-9377-A5E22D3291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4D659-C85D-4575-FFFA-6EBA5CE32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184BA-F593-876D-574F-7C1CA50E140E}"/>
              </a:ext>
            </a:extLst>
          </p:cNvPr>
          <p:cNvSpPr>
            <a:spLocks noGrp="1"/>
          </p:cNvSpPr>
          <p:nvPr>
            <p:ph type="dt" sz="half" idx="10"/>
          </p:nvPr>
        </p:nvSpPr>
        <p:spPr/>
        <p:txBody>
          <a:bodyPr/>
          <a:lstStyle/>
          <a:p>
            <a:fld id="{474EC51B-B4A5-483D-8553-C212EC8F6A93}" type="datetimeFigureOut">
              <a:rPr lang="en-US" smtClean="0"/>
              <a:t>10/12/2022</a:t>
            </a:fld>
            <a:endParaRPr lang="en-US"/>
          </a:p>
        </p:txBody>
      </p:sp>
      <p:sp>
        <p:nvSpPr>
          <p:cNvPr id="6" name="Footer Placeholder 5">
            <a:extLst>
              <a:ext uri="{FF2B5EF4-FFF2-40B4-BE49-F238E27FC236}">
                <a16:creationId xmlns:a16="http://schemas.microsoft.com/office/drawing/2014/main" id="{CE841B5A-AEDD-0D0A-0F1A-CB9A2AD5E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B0A80-B35A-1E11-E57D-B07EDC71F77B}"/>
              </a:ext>
            </a:extLst>
          </p:cNvPr>
          <p:cNvSpPr>
            <a:spLocks noGrp="1"/>
          </p:cNvSpPr>
          <p:nvPr>
            <p:ph type="sldNum" sz="quarter" idx="12"/>
          </p:nvPr>
        </p:nvSpPr>
        <p:spPr/>
        <p:txBody>
          <a:bodyPr/>
          <a:lstStyle/>
          <a:p>
            <a:fld id="{78A7FBF2-7199-438F-842B-AD85AEE64844}" type="slidenum">
              <a:rPr lang="en-US" smtClean="0"/>
              <a:t>‹#›</a:t>
            </a:fld>
            <a:endParaRPr lang="en-US"/>
          </a:p>
        </p:txBody>
      </p:sp>
    </p:spTree>
    <p:extLst>
      <p:ext uri="{BB962C8B-B14F-4D97-AF65-F5344CB8AC3E}">
        <p14:creationId xmlns:p14="http://schemas.microsoft.com/office/powerpoint/2010/main" val="337522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ED2DF9-935F-EF15-90DC-FEF53E04E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F3C735-D9C7-A79F-1A20-F57A91680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62C7D-89B2-3E60-84C3-1A91C4890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EC51B-B4A5-483D-8553-C212EC8F6A93}" type="datetimeFigureOut">
              <a:rPr lang="en-US" smtClean="0"/>
              <a:t>10/12/2022</a:t>
            </a:fld>
            <a:endParaRPr lang="en-US"/>
          </a:p>
        </p:txBody>
      </p:sp>
      <p:sp>
        <p:nvSpPr>
          <p:cNvPr id="5" name="Footer Placeholder 4">
            <a:extLst>
              <a:ext uri="{FF2B5EF4-FFF2-40B4-BE49-F238E27FC236}">
                <a16:creationId xmlns:a16="http://schemas.microsoft.com/office/drawing/2014/main" id="{848F255F-5FA7-9E8E-CF5D-35559F134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E90579-9176-6371-D84F-BB949B2B2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7FBF2-7199-438F-842B-AD85AEE64844}" type="slidenum">
              <a:rPr lang="en-US" smtClean="0"/>
              <a:t>‹#›</a:t>
            </a:fld>
            <a:endParaRPr lang="en-US"/>
          </a:p>
        </p:txBody>
      </p:sp>
    </p:spTree>
    <p:extLst>
      <p:ext uri="{BB962C8B-B14F-4D97-AF65-F5344CB8AC3E}">
        <p14:creationId xmlns:p14="http://schemas.microsoft.com/office/powerpoint/2010/main" val="2672425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1A86-95C4-294C-17B8-74E352841C42}"/>
              </a:ext>
            </a:extLst>
          </p:cNvPr>
          <p:cNvSpPr>
            <a:spLocks noGrp="1"/>
          </p:cNvSpPr>
          <p:nvPr>
            <p:ph type="ctrTitle"/>
          </p:nvPr>
        </p:nvSpPr>
        <p:spPr/>
        <p:txBody>
          <a:bodyPr/>
          <a:lstStyle/>
          <a:p>
            <a:r>
              <a:rPr lang="en-US" dirty="0"/>
              <a:t>Lecture 13 – Intrusion Detection</a:t>
            </a:r>
          </a:p>
        </p:txBody>
      </p:sp>
      <p:sp>
        <p:nvSpPr>
          <p:cNvPr id="3" name="Subtitle 2">
            <a:extLst>
              <a:ext uri="{FF2B5EF4-FFF2-40B4-BE49-F238E27FC236}">
                <a16:creationId xmlns:a16="http://schemas.microsoft.com/office/drawing/2014/main" id="{5E00E15D-F74D-FD75-143F-67E8BB3C4A8B}"/>
              </a:ext>
            </a:extLst>
          </p:cNvPr>
          <p:cNvSpPr>
            <a:spLocks noGrp="1"/>
          </p:cNvSpPr>
          <p:nvPr>
            <p:ph type="subTitle" idx="1"/>
          </p:nvPr>
        </p:nvSpPr>
        <p:spPr/>
        <p:txBody>
          <a:bodyPr/>
          <a:lstStyle/>
          <a:p>
            <a:r>
              <a:rPr lang="en-US" dirty="0"/>
              <a:t>Chad Mourning</a:t>
            </a:r>
          </a:p>
        </p:txBody>
      </p:sp>
    </p:spTree>
    <p:extLst>
      <p:ext uri="{BB962C8B-B14F-4D97-AF65-F5344CB8AC3E}">
        <p14:creationId xmlns:p14="http://schemas.microsoft.com/office/powerpoint/2010/main" val="84957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B77B-B8DF-5362-63A9-B0CB89362BB7}"/>
              </a:ext>
            </a:extLst>
          </p:cNvPr>
          <p:cNvSpPr>
            <a:spLocks noGrp="1"/>
          </p:cNvSpPr>
          <p:nvPr>
            <p:ph type="title"/>
          </p:nvPr>
        </p:nvSpPr>
        <p:spPr/>
        <p:txBody>
          <a:bodyPr/>
          <a:lstStyle/>
          <a:p>
            <a:r>
              <a:rPr lang="en-US" dirty="0"/>
              <a:t>Examples of Privilege Escalation</a:t>
            </a:r>
          </a:p>
        </p:txBody>
      </p:sp>
      <p:sp>
        <p:nvSpPr>
          <p:cNvPr id="3" name="Content Placeholder 2">
            <a:extLst>
              <a:ext uri="{FF2B5EF4-FFF2-40B4-BE49-F238E27FC236}">
                <a16:creationId xmlns:a16="http://schemas.microsoft.com/office/drawing/2014/main" id="{DAE10B13-AA7C-E0CA-6AF2-3DFD62DAD17E}"/>
              </a:ext>
            </a:extLst>
          </p:cNvPr>
          <p:cNvSpPr>
            <a:spLocks noGrp="1"/>
          </p:cNvSpPr>
          <p:nvPr>
            <p:ph idx="1"/>
          </p:nvPr>
        </p:nvSpPr>
        <p:spPr/>
        <p:txBody>
          <a:bodyPr/>
          <a:lstStyle/>
          <a:p>
            <a:r>
              <a:rPr lang="en-US" sz="1800" b="0" i="0" u="none" strike="noStrike" baseline="0" dirty="0">
                <a:solidFill>
                  <a:srgbClr val="2D2D2D"/>
                </a:solidFill>
                <a:latin typeface="Arial" panose="020B0604020202020204" pitchFamily="34" charset="0"/>
              </a:rPr>
              <a:t>Scan system for applications with local exploit.	</a:t>
            </a:r>
            <a:endParaRPr lang="en-US" sz="1800" b="0" i="0" u="none" strike="noStrike" baseline="0" dirty="0">
              <a:latin typeface="Arial" panose="020B0604020202020204" pitchFamily="34" charset="0"/>
            </a:endParaRPr>
          </a:p>
          <a:p>
            <a:r>
              <a:rPr lang="en-US" sz="1800" b="0" i="0" u="none" strike="noStrike" baseline="0" dirty="0">
                <a:solidFill>
                  <a:srgbClr val="2D2D2D"/>
                </a:solidFill>
                <a:latin typeface="Arial" panose="020B0604020202020204" pitchFamily="34" charset="0"/>
              </a:rPr>
              <a:t>Exploit any vulnerable application to gain elevated privileges.</a:t>
            </a:r>
          </a:p>
          <a:p>
            <a:r>
              <a:rPr lang="en-US" sz="1800" b="0" i="0" u="none" strike="noStrike" baseline="0" dirty="0">
                <a:solidFill>
                  <a:srgbClr val="2D2D2D"/>
                </a:solidFill>
                <a:latin typeface="Arial" panose="020B0604020202020204" pitchFamily="34" charset="0"/>
              </a:rPr>
              <a:t>Install sniffers to capture administrator passwords.</a:t>
            </a:r>
          </a:p>
          <a:p>
            <a:r>
              <a:rPr lang="en-US" sz="1800" b="0" i="0" u="none" strike="noStrike" baseline="0" dirty="0">
                <a:solidFill>
                  <a:srgbClr val="2D2D2D"/>
                </a:solidFill>
                <a:latin typeface="Arial" panose="020B0604020202020204" pitchFamily="34" charset="0"/>
              </a:rPr>
              <a:t>Use captured administrator password to access privileged information.	</a:t>
            </a:r>
          </a:p>
          <a:p>
            <a:endParaRPr lang="en-US" sz="1800" b="0" i="0" u="none" strike="noStrike" baseline="0" dirty="0">
              <a:solidFill>
                <a:srgbClr val="2D2D2D"/>
              </a:solidFill>
              <a:latin typeface="Arial" panose="020B0604020202020204" pitchFamily="34" charset="0"/>
            </a:endParaRPr>
          </a:p>
          <a:p>
            <a:endParaRPr lang="en-US" dirty="0"/>
          </a:p>
        </p:txBody>
      </p:sp>
    </p:spTree>
    <p:extLst>
      <p:ext uri="{BB962C8B-B14F-4D97-AF65-F5344CB8AC3E}">
        <p14:creationId xmlns:p14="http://schemas.microsoft.com/office/powerpoint/2010/main" val="262758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CC4E-24E0-DFD0-B035-1846BF390658}"/>
              </a:ext>
            </a:extLst>
          </p:cNvPr>
          <p:cNvSpPr>
            <a:spLocks noGrp="1"/>
          </p:cNvSpPr>
          <p:nvPr>
            <p:ph type="title"/>
          </p:nvPr>
        </p:nvSpPr>
        <p:spPr/>
        <p:txBody>
          <a:bodyPr/>
          <a:lstStyle/>
          <a:p>
            <a:r>
              <a:rPr lang="en-US" dirty="0"/>
              <a:t>Examples of Information Gathering</a:t>
            </a:r>
          </a:p>
        </p:txBody>
      </p:sp>
      <p:sp>
        <p:nvSpPr>
          <p:cNvPr id="3" name="Content Placeholder 2">
            <a:extLst>
              <a:ext uri="{FF2B5EF4-FFF2-40B4-BE49-F238E27FC236}">
                <a16:creationId xmlns:a16="http://schemas.microsoft.com/office/drawing/2014/main" id="{834167B6-7EFE-5BE5-60ED-3414E7B10D09}"/>
              </a:ext>
            </a:extLst>
          </p:cNvPr>
          <p:cNvSpPr>
            <a:spLocks noGrp="1"/>
          </p:cNvSpPr>
          <p:nvPr>
            <p:ph idx="1"/>
          </p:nvPr>
        </p:nvSpPr>
        <p:spPr/>
        <p:txBody>
          <a:bodyPr/>
          <a:lstStyle/>
          <a:p>
            <a:r>
              <a:rPr lang="en-US" sz="1800" b="0" i="0" u="none" strike="noStrike" baseline="0" dirty="0">
                <a:solidFill>
                  <a:srgbClr val="2D2D2D"/>
                </a:solidFill>
                <a:latin typeface="Arial" panose="020B0604020202020204" pitchFamily="34" charset="0"/>
              </a:rPr>
              <a:t>Scan files for desired information.</a:t>
            </a:r>
          </a:p>
          <a:p>
            <a:r>
              <a:rPr lang="en-US" sz="1800" b="0" i="0" u="none" strike="noStrike" baseline="0" dirty="0">
                <a:solidFill>
                  <a:srgbClr val="2D2D2D"/>
                </a:solidFill>
                <a:latin typeface="Arial" panose="020B0604020202020204" pitchFamily="34" charset="0"/>
              </a:rPr>
              <a:t>Transfer large numbers of documents to external repository.</a:t>
            </a:r>
          </a:p>
          <a:p>
            <a:r>
              <a:rPr lang="en-US" sz="1800" b="0" i="0" u="none" strike="noStrike" baseline="0" dirty="0">
                <a:solidFill>
                  <a:srgbClr val="2D2D2D"/>
                </a:solidFill>
                <a:latin typeface="Arial" panose="020B0604020202020204" pitchFamily="34" charset="0"/>
              </a:rPr>
              <a:t>Use guessed or captured passwords to access other servers on network.</a:t>
            </a:r>
          </a:p>
          <a:p>
            <a:endParaRPr lang="en-US" dirty="0"/>
          </a:p>
        </p:txBody>
      </p:sp>
    </p:spTree>
    <p:extLst>
      <p:ext uri="{BB962C8B-B14F-4D97-AF65-F5344CB8AC3E}">
        <p14:creationId xmlns:p14="http://schemas.microsoft.com/office/powerpoint/2010/main" val="290343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720C-11BF-A4B6-8FE2-68D0735C533D}"/>
              </a:ext>
            </a:extLst>
          </p:cNvPr>
          <p:cNvSpPr>
            <a:spLocks noGrp="1"/>
          </p:cNvSpPr>
          <p:nvPr>
            <p:ph type="title"/>
          </p:nvPr>
        </p:nvSpPr>
        <p:spPr/>
        <p:txBody>
          <a:bodyPr/>
          <a:lstStyle/>
          <a:p>
            <a:r>
              <a:rPr lang="en-US" dirty="0"/>
              <a:t>Examples of Maintaining Access</a:t>
            </a:r>
          </a:p>
        </p:txBody>
      </p:sp>
      <p:sp>
        <p:nvSpPr>
          <p:cNvPr id="3" name="Content Placeholder 2">
            <a:extLst>
              <a:ext uri="{FF2B5EF4-FFF2-40B4-BE49-F238E27FC236}">
                <a16:creationId xmlns:a16="http://schemas.microsoft.com/office/drawing/2014/main" id="{CBC5C690-1003-5566-3D78-26D8F661B03E}"/>
              </a:ext>
            </a:extLst>
          </p:cNvPr>
          <p:cNvSpPr>
            <a:spLocks noGrp="1"/>
          </p:cNvSpPr>
          <p:nvPr>
            <p:ph idx="1"/>
          </p:nvPr>
        </p:nvSpPr>
        <p:spPr/>
        <p:txBody>
          <a:bodyPr/>
          <a:lstStyle/>
          <a:p>
            <a:r>
              <a:rPr lang="en-US" sz="1800" b="0" i="0" u="none" strike="noStrike" baseline="0" dirty="0">
                <a:solidFill>
                  <a:srgbClr val="2D2D2D"/>
                </a:solidFill>
                <a:latin typeface="Arial" panose="020B0604020202020204" pitchFamily="34" charset="0"/>
              </a:rPr>
              <a:t>Install remote administration tool or rootkit with backdoor for later access.</a:t>
            </a:r>
          </a:p>
          <a:p>
            <a:r>
              <a:rPr lang="en-US" sz="1800" b="0" i="0" u="none" strike="noStrike" baseline="0" dirty="0">
                <a:solidFill>
                  <a:srgbClr val="2D2D2D"/>
                </a:solidFill>
                <a:latin typeface="Arial" panose="020B0604020202020204" pitchFamily="34" charset="0"/>
              </a:rPr>
              <a:t>Use administrator password to later access network.</a:t>
            </a:r>
          </a:p>
          <a:p>
            <a:r>
              <a:rPr lang="en-US" sz="1800" b="0" i="0" u="none" strike="noStrike" baseline="0" dirty="0">
                <a:solidFill>
                  <a:srgbClr val="2D2D2D"/>
                </a:solidFill>
                <a:latin typeface="Arial" panose="020B0604020202020204" pitchFamily="34" charset="0"/>
              </a:rPr>
              <a:t>Modify or disable anti-virus or IDS programs running on system.	</a:t>
            </a:r>
          </a:p>
          <a:p>
            <a:endParaRPr lang="en-US" dirty="0"/>
          </a:p>
        </p:txBody>
      </p:sp>
    </p:spTree>
    <p:extLst>
      <p:ext uri="{BB962C8B-B14F-4D97-AF65-F5344CB8AC3E}">
        <p14:creationId xmlns:p14="http://schemas.microsoft.com/office/powerpoint/2010/main" val="116810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D042-029F-6996-1B50-4328687F6A15}"/>
              </a:ext>
            </a:extLst>
          </p:cNvPr>
          <p:cNvSpPr>
            <a:spLocks noGrp="1"/>
          </p:cNvSpPr>
          <p:nvPr>
            <p:ph type="title"/>
          </p:nvPr>
        </p:nvSpPr>
        <p:spPr/>
        <p:txBody>
          <a:bodyPr/>
          <a:lstStyle/>
          <a:p>
            <a:r>
              <a:rPr lang="en-US" dirty="0"/>
              <a:t>Examples of Track Covering</a:t>
            </a:r>
          </a:p>
        </p:txBody>
      </p:sp>
      <p:sp>
        <p:nvSpPr>
          <p:cNvPr id="3" name="Content Placeholder 2">
            <a:extLst>
              <a:ext uri="{FF2B5EF4-FFF2-40B4-BE49-F238E27FC236}">
                <a16:creationId xmlns:a16="http://schemas.microsoft.com/office/drawing/2014/main" id="{20008AB9-6FEF-2F50-6584-358C65ED2568}"/>
              </a:ext>
            </a:extLst>
          </p:cNvPr>
          <p:cNvSpPr>
            <a:spLocks noGrp="1"/>
          </p:cNvSpPr>
          <p:nvPr>
            <p:ph idx="1"/>
          </p:nvPr>
        </p:nvSpPr>
        <p:spPr/>
        <p:txBody>
          <a:bodyPr/>
          <a:lstStyle/>
          <a:p>
            <a:r>
              <a:rPr lang="en-US" sz="1800" b="0" i="0" u="none" strike="noStrike" baseline="0" dirty="0">
                <a:solidFill>
                  <a:srgbClr val="2D2D2D"/>
                </a:solidFill>
                <a:latin typeface="Arial" panose="020B0604020202020204" pitchFamily="34" charset="0"/>
              </a:rPr>
              <a:t>Use rootkit to hide files installed on system.</a:t>
            </a:r>
          </a:p>
          <a:p>
            <a:r>
              <a:rPr lang="en-US" sz="1800" b="0" i="0" u="none" strike="noStrike" baseline="0" dirty="0">
                <a:solidFill>
                  <a:srgbClr val="2D2D2D"/>
                </a:solidFill>
                <a:latin typeface="Arial" panose="020B0604020202020204" pitchFamily="34" charset="0"/>
              </a:rPr>
              <a:t>Edit logfiles to remove entries generated during the intrusion.</a:t>
            </a:r>
          </a:p>
          <a:p>
            <a:r>
              <a:rPr lang="en-US" sz="1800" b="0" i="0" u="none" strike="noStrike" baseline="0" dirty="0">
                <a:solidFill>
                  <a:srgbClr val="2D2D2D"/>
                </a:solidFill>
                <a:latin typeface="Arial" panose="020B0604020202020204" pitchFamily="34" charset="0"/>
              </a:rPr>
              <a:t>Blame someone else?</a:t>
            </a:r>
          </a:p>
          <a:p>
            <a:pPr lvl="1"/>
            <a:r>
              <a:rPr lang="en-US" sz="1400" dirty="0">
                <a:solidFill>
                  <a:srgbClr val="2D2D2D"/>
                </a:solidFill>
                <a:latin typeface="Arial" panose="020B0604020202020204" pitchFamily="34" charset="0"/>
              </a:rPr>
              <a:t>Famous example of Russians blaming Romanians for some hacks</a:t>
            </a:r>
            <a:endParaRPr lang="en-US" sz="1400" b="0" i="0" u="none" strike="noStrike" baseline="0" dirty="0">
              <a:solidFill>
                <a:srgbClr val="2D2D2D"/>
              </a:solidFill>
              <a:latin typeface="Arial" panose="020B0604020202020204" pitchFamily="34" charset="0"/>
            </a:endParaRPr>
          </a:p>
          <a:p>
            <a:r>
              <a:rPr lang="en-US" sz="1800" b="0" i="0" u="none" strike="noStrike" baseline="0" dirty="0">
                <a:solidFill>
                  <a:srgbClr val="2D2D2D"/>
                </a:solidFill>
                <a:latin typeface="Arial" panose="020B0604020202020204" pitchFamily="34" charset="0"/>
              </a:rPr>
              <a:t>I suspect we’ll talk about forensics later	</a:t>
            </a:r>
          </a:p>
          <a:p>
            <a:endParaRPr lang="en-US" dirty="0"/>
          </a:p>
        </p:txBody>
      </p:sp>
    </p:spTree>
    <p:extLst>
      <p:ext uri="{BB962C8B-B14F-4D97-AF65-F5344CB8AC3E}">
        <p14:creationId xmlns:p14="http://schemas.microsoft.com/office/powerpoint/2010/main" val="76687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3C27-5AB5-BF11-55A3-F6255129C0F6}"/>
              </a:ext>
            </a:extLst>
          </p:cNvPr>
          <p:cNvSpPr>
            <a:spLocks noGrp="1"/>
          </p:cNvSpPr>
          <p:nvPr>
            <p:ph type="title"/>
          </p:nvPr>
        </p:nvSpPr>
        <p:spPr/>
        <p:txBody>
          <a:bodyPr/>
          <a:lstStyle/>
          <a:p>
            <a:r>
              <a:rPr lang="en-US" dirty="0"/>
              <a:t>Intrusion Detection done right</a:t>
            </a:r>
          </a:p>
        </p:txBody>
      </p:sp>
      <p:sp>
        <p:nvSpPr>
          <p:cNvPr id="3" name="Content Placeholder 2">
            <a:extLst>
              <a:ext uri="{FF2B5EF4-FFF2-40B4-BE49-F238E27FC236}">
                <a16:creationId xmlns:a16="http://schemas.microsoft.com/office/drawing/2014/main" id="{E45378D8-7ABA-0004-FF13-29012196FF66}"/>
              </a:ext>
            </a:extLst>
          </p:cNvPr>
          <p:cNvSpPr>
            <a:spLocks noGrp="1"/>
          </p:cNvSpPr>
          <p:nvPr>
            <p:ph idx="1"/>
          </p:nvPr>
        </p:nvSpPr>
        <p:spPr>
          <a:xfrm>
            <a:off x="838200" y="1825624"/>
            <a:ext cx="10515600" cy="4933763"/>
          </a:xfrm>
        </p:spPr>
        <p:txBody>
          <a:bodyPr/>
          <a:lstStyle/>
          <a:p>
            <a:r>
              <a:rPr lang="en-US" sz="1800" b="1" i="0" u="none" strike="noStrike" baseline="0" dirty="0">
                <a:solidFill>
                  <a:srgbClr val="2D2D2D"/>
                </a:solidFill>
                <a:latin typeface="Arial" panose="020B0604020202020204" pitchFamily="34" charset="0"/>
              </a:rPr>
              <a:t>Sensors: </a:t>
            </a:r>
            <a:r>
              <a:rPr lang="en-US" sz="1800" b="0" i="0" u="none" strike="noStrike" baseline="0" dirty="0">
                <a:solidFill>
                  <a:srgbClr val="2D2D2D"/>
                </a:solidFill>
                <a:latin typeface="Arial" panose="020B0604020202020204" pitchFamily="34" charset="0"/>
              </a:rPr>
              <a:t>Sensors are responsible for collecting data. The input for a sensor may be any part of a system that could contain evidence of an intrusion. Types of input to a sensor includes network packets, log files, and system call traces. Sensors collect and forward this information to the analyzer.</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2D2D2D"/>
                </a:solidFill>
                <a:latin typeface="Arial" panose="020B0604020202020204" pitchFamily="34" charset="0"/>
              </a:rPr>
              <a:t>Analyzers: </a:t>
            </a:r>
            <a:r>
              <a:rPr lang="en-US" sz="1800" b="0" i="0" u="none" strike="noStrike" baseline="0" dirty="0">
                <a:solidFill>
                  <a:srgbClr val="2D2D2D"/>
                </a:solidFill>
                <a:latin typeface="Arial" panose="020B0604020202020204" pitchFamily="34" charset="0"/>
              </a:rPr>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The sensor inputs may also be stored for future analysis and review in a storage or database component.</a:t>
            </a:r>
          </a:p>
          <a:p>
            <a:pPr lvl="1"/>
            <a:r>
              <a:rPr lang="en-US" sz="1400" dirty="0">
                <a:solidFill>
                  <a:srgbClr val="2D2D2D"/>
                </a:solidFill>
                <a:latin typeface="Arial" panose="020B0604020202020204" pitchFamily="34" charset="0"/>
              </a:rPr>
              <a:t>Example: Alex is doing a project right now on using Machine Learning for detecting DoS attacks, etc.</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2D2D2D"/>
                </a:solidFill>
                <a:latin typeface="Arial" panose="020B0604020202020204" pitchFamily="34" charset="0"/>
              </a:rPr>
              <a:t>User interface: </a:t>
            </a:r>
            <a:r>
              <a:rPr lang="en-US" sz="1800" b="0" i="0" u="none" strike="noStrike" baseline="0" dirty="0">
                <a:solidFill>
                  <a:srgbClr val="2D2D2D"/>
                </a:solidFill>
                <a:latin typeface="Arial" panose="020B0604020202020204" pitchFamily="34" charset="0"/>
              </a:rPr>
              <a:t>The user interface to an IDS enables a user to view output from the system or control the behavior of the system. In some systems, the user interface may equate to a manager, director, or console component.</a:t>
            </a:r>
          </a:p>
          <a:p>
            <a:pPr lvl="1"/>
            <a:r>
              <a:rPr lang="en-US" sz="1400" dirty="0" err="1">
                <a:solidFill>
                  <a:srgbClr val="2D2D2D"/>
                </a:solidFill>
                <a:latin typeface="Arial" panose="020B0604020202020204" pitchFamily="34" charset="0"/>
              </a:rPr>
              <a:t>SysAdmins</a:t>
            </a:r>
            <a:r>
              <a:rPr lang="en-US" sz="1400" dirty="0">
                <a:solidFill>
                  <a:srgbClr val="2D2D2D"/>
                </a:solidFill>
                <a:latin typeface="Arial" panose="020B0604020202020204" pitchFamily="34" charset="0"/>
              </a:rPr>
              <a:t> don’t read packet captures Matrix style.  There are tools for this.</a:t>
            </a:r>
          </a:p>
          <a:p>
            <a:pPr lvl="1"/>
            <a:r>
              <a:rPr lang="en-US" sz="1400" b="0" i="0" u="none" strike="noStrike" baseline="0" dirty="0">
                <a:solidFill>
                  <a:srgbClr val="2D2D2D"/>
                </a:solidFill>
                <a:latin typeface="Arial" panose="020B0604020202020204" pitchFamily="34" charset="0"/>
              </a:rPr>
              <a:t>“Situational Awareness” is a buzzword, but it’s one I think accurately describes what tools like this should do.</a:t>
            </a:r>
          </a:p>
          <a:p>
            <a:r>
              <a:rPr lang="en-US" sz="1800" dirty="0">
                <a:solidFill>
                  <a:srgbClr val="2D2D2D"/>
                </a:solidFill>
                <a:latin typeface="Arial" panose="020B0604020202020204" pitchFamily="34" charset="0"/>
              </a:rPr>
              <a:t>I think my first SBIR</a:t>
            </a:r>
            <a:endParaRPr lang="en-US" sz="1800" b="0" i="0" u="none" strike="noStrike" baseline="0" dirty="0">
              <a:solidFill>
                <a:srgbClr val="2D2D2D"/>
              </a:solidFill>
              <a:latin typeface="Arial" panose="020B0604020202020204" pitchFamily="34" charset="0"/>
            </a:endParaRPr>
          </a:p>
          <a:p>
            <a:endParaRPr lang="en-US" sz="1800" b="0" i="0" u="none" strike="noStrike" baseline="0" dirty="0">
              <a:solidFill>
                <a:srgbClr val="2D2D2D"/>
              </a:solidFill>
              <a:latin typeface="Arial" panose="020B0604020202020204" pitchFamily="34" charset="0"/>
            </a:endParaRPr>
          </a:p>
          <a:p>
            <a:endParaRPr lang="en-US" sz="1800" b="0" i="0" u="none" strike="noStrike" baseline="0" dirty="0">
              <a:solidFill>
                <a:srgbClr val="2D2D2D"/>
              </a:solidFill>
              <a:latin typeface="Arial" panose="020B0604020202020204" pitchFamily="34" charset="0"/>
            </a:endParaRPr>
          </a:p>
          <a:p>
            <a:endParaRPr lang="en-US" dirty="0"/>
          </a:p>
        </p:txBody>
      </p:sp>
    </p:spTree>
    <p:extLst>
      <p:ext uri="{BB962C8B-B14F-4D97-AF65-F5344CB8AC3E}">
        <p14:creationId xmlns:p14="http://schemas.microsoft.com/office/powerpoint/2010/main" val="367679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20FA-C086-AB23-2A26-E053523978F5}"/>
              </a:ext>
            </a:extLst>
          </p:cNvPr>
          <p:cNvSpPr>
            <a:spLocks noGrp="1"/>
          </p:cNvSpPr>
          <p:nvPr>
            <p:ph type="title"/>
          </p:nvPr>
        </p:nvSpPr>
        <p:spPr/>
        <p:txBody>
          <a:bodyPr/>
          <a:lstStyle/>
          <a:p>
            <a:r>
              <a:rPr lang="en-US" dirty="0"/>
              <a:t>Taxonomy of IDS</a:t>
            </a:r>
          </a:p>
        </p:txBody>
      </p:sp>
      <p:sp>
        <p:nvSpPr>
          <p:cNvPr id="3" name="Content Placeholder 2">
            <a:extLst>
              <a:ext uri="{FF2B5EF4-FFF2-40B4-BE49-F238E27FC236}">
                <a16:creationId xmlns:a16="http://schemas.microsoft.com/office/drawing/2014/main" id="{5836C42E-1458-E035-6DD1-8634E8188FE8}"/>
              </a:ext>
            </a:extLst>
          </p:cNvPr>
          <p:cNvSpPr>
            <a:spLocks noGrp="1"/>
          </p:cNvSpPr>
          <p:nvPr>
            <p:ph idx="1"/>
          </p:nvPr>
        </p:nvSpPr>
        <p:spPr/>
        <p:txBody>
          <a:bodyPr>
            <a:normAutofit/>
          </a:bodyPr>
          <a:lstStyle/>
          <a:p>
            <a:r>
              <a:rPr lang="en-US" sz="1800" b="1" i="0" u="none" strike="noStrike" baseline="0" dirty="0">
                <a:solidFill>
                  <a:srgbClr val="1D78B8"/>
                </a:solidFill>
                <a:latin typeface="Arial" panose="020B0604020202020204" pitchFamily="34" charset="0"/>
              </a:rPr>
              <a:t>Host-based IDS (HIDS)</a:t>
            </a:r>
            <a:r>
              <a:rPr lang="en-US" sz="1800" b="0" i="0" u="none" strike="noStrike" baseline="0" dirty="0">
                <a:solidFill>
                  <a:srgbClr val="2D2D2D"/>
                </a:solidFill>
                <a:latin typeface="Arial" panose="020B0604020202020204" pitchFamily="34" charset="0"/>
              </a:rPr>
              <a:t>: Monitors the characteristics of a single host and the events occurring within that host, such as process identifiers and the system calls they make, for evidence of suspicious activity.</a:t>
            </a:r>
          </a:p>
          <a:p>
            <a:r>
              <a:rPr lang="en-US" sz="1800" b="1" i="0" u="none" strike="noStrike" baseline="0" dirty="0">
                <a:solidFill>
                  <a:srgbClr val="1D78B8"/>
                </a:solidFill>
                <a:latin typeface="Arial" panose="020B0604020202020204" pitchFamily="34" charset="0"/>
              </a:rPr>
              <a:t>Network-based IDS (NIDS)</a:t>
            </a:r>
            <a:r>
              <a:rPr lang="en-US" sz="1800" b="0" i="0" u="none" strike="noStrike" baseline="0" dirty="0">
                <a:solidFill>
                  <a:srgbClr val="2D2D2D"/>
                </a:solidFill>
                <a:latin typeface="Arial" panose="020B0604020202020204" pitchFamily="34" charset="0"/>
              </a:rPr>
              <a:t>: Monitors network traffic for particular network segments or devices and analyzes network, transport, and application protocols to identify suspicious activity.</a:t>
            </a:r>
          </a:p>
          <a:p>
            <a:r>
              <a:rPr lang="en-US" sz="1800" b="1" i="0" u="none" strike="noStrike" baseline="0" dirty="0">
                <a:solidFill>
                  <a:srgbClr val="2D2D2D"/>
                </a:solidFill>
                <a:latin typeface="Arial" panose="020B0604020202020204" pitchFamily="34" charset="0"/>
              </a:rPr>
              <a:t>Distributed or hybrid IDS: </a:t>
            </a:r>
            <a:r>
              <a:rPr lang="en-US" sz="1800" b="0" i="0" u="none" strike="noStrike" baseline="0" dirty="0">
                <a:solidFill>
                  <a:srgbClr val="2D2D2D"/>
                </a:solidFill>
                <a:latin typeface="Arial" panose="020B0604020202020204" pitchFamily="34" charset="0"/>
              </a:rPr>
              <a:t>Combines information from a number of sensors, often both host and network-based, in a central analyzer that is able to better identify and respond to intrusion activity.</a:t>
            </a:r>
          </a:p>
          <a:p>
            <a:endParaRPr lang="en-US" dirty="0"/>
          </a:p>
        </p:txBody>
      </p:sp>
    </p:spTree>
    <p:extLst>
      <p:ext uri="{BB962C8B-B14F-4D97-AF65-F5344CB8AC3E}">
        <p14:creationId xmlns:p14="http://schemas.microsoft.com/office/powerpoint/2010/main" val="268622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6114-D1B7-CDBC-3B8D-4CE7352B2AB3}"/>
              </a:ext>
            </a:extLst>
          </p:cNvPr>
          <p:cNvSpPr>
            <a:spLocks noGrp="1"/>
          </p:cNvSpPr>
          <p:nvPr>
            <p:ph type="title"/>
          </p:nvPr>
        </p:nvSpPr>
        <p:spPr/>
        <p:txBody>
          <a:bodyPr/>
          <a:lstStyle/>
          <a:p>
            <a:r>
              <a:rPr lang="en-US" dirty="0"/>
              <a:t>Who hacks whom?</a:t>
            </a:r>
          </a:p>
        </p:txBody>
      </p:sp>
      <p:sp>
        <p:nvSpPr>
          <p:cNvPr id="3" name="Content Placeholder 2">
            <a:extLst>
              <a:ext uri="{FF2B5EF4-FFF2-40B4-BE49-F238E27FC236}">
                <a16:creationId xmlns:a16="http://schemas.microsoft.com/office/drawing/2014/main" id="{54DAFF29-7BFA-6093-ADD7-1E66F737D04A}"/>
              </a:ext>
            </a:extLst>
          </p:cNvPr>
          <p:cNvSpPr>
            <a:spLocks noGrp="1"/>
          </p:cNvSpPr>
          <p:nvPr>
            <p:ph idx="1"/>
          </p:nvPr>
        </p:nvSpPr>
        <p:spPr/>
        <p:txBody>
          <a:bodyPr/>
          <a:lstStyle/>
          <a:p>
            <a:r>
              <a:rPr lang="en-US" dirty="0"/>
              <a:t>A 2016 study by Verizon asserted:</a:t>
            </a:r>
          </a:p>
          <a:p>
            <a:pPr lvl="1"/>
            <a:r>
              <a:rPr lang="en-US" dirty="0"/>
              <a:t>92% of attacks involved outsiders.</a:t>
            </a:r>
          </a:p>
          <a:p>
            <a:pPr lvl="1"/>
            <a:r>
              <a:rPr lang="en-US" dirty="0"/>
              <a:t>14% of attacked involved insiders.</a:t>
            </a:r>
          </a:p>
          <a:p>
            <a:pPr lvl="1"/>
            <a:r>
              <a:rPr lang="en-US" dirty="0"/>
              <a:t>What does this imply?</a:t>
            </a:r>
          </a:p>
        </p:txBody>
      </p:sp>
    </p:spTree>
    <p:extLst>
      <p:ext uri="{BB962C8B-B14F-4D97-AF65-F5344CB8AC3E}">
        <p14:creationId xmlns:p14="http://schemas.microsoft.com/office/powerpoint/2010/main" val="91345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6034-46C1-9290-F871-6E1BDA15604E}"/>
              </a:ext>
            </a:extLst>
          </p:cNvPr>
          <p:cNvSpPr>
            <a:spLocks noGrp="1"/>
          </p:cNvSpPr>
          <p:nvPr>
            <p:ph type="title"/>
          </p:nvPr>
        </p:nvSpPr>
        <p:spPr>
          <a:xfrm>
            <a:off x="0" y="0"/>
            <a:ext cx="10515600" cy="770965"/>
          </a:xfrm>
        </p:spPr>
        <p:txBody>
          <a:bodyPr/>
          <a:lstStyle/>
          <a:p>
            <a:r>
              <a:rPr lang="en-US" dirty="0"/>
              <a:t>Motivations for Cybercrime</a:t>
            </a:r>
          </a:p>
        </p:txBody>
      </p:sp>
      <p:sp>
        <p:nvSpPr>
          <p:cNvPr id="3" name="Content Placeholder 2">
            <a:extLst>
              <a:ext uri="{FF2B5EF4-FFF2-40B4-BE49-F238E27FC236}">
                <a16:creationId xmlns:a16="http://schemas.microsoft.com/office/drawing/2014/main" id="{1E466D60-CD7F-76E0-4D98-7F6FE85A17CE}"/>
              </a:ext>
            </a:extLst>
          </p:cNvPr>
          <p:cNvSpPr>
            <a:spLocks noGrp="1"/>
          </p:cNvSpPr>
          <p:nvPr>
            <p:ph idx="1"/>
          </p:nvPr>
        </p:nvSpPr>
        <p:spPr>
          <a:xfrm>
            <a:off x="838200" y="851648"/>
            <a:ext cx="10515600" cy="5925670"/>
          </a:xfrm>
        </p:spPr>
        <p:txBody>
          <a:bodyPr>
            <a:normAutofit fontScale="77500" lnSpcReduction="20000"/>
          </a:bodyPr>
          <a:lstStyle/>
          <a:p>
            <a:r>
              <a:rPr lang="en-US" dirty="0"/>
              <a:t>Financial</a:t>
            </a:r>
          </a:p>
          <a:p>
            <a:pPr lvl="1"/>
            <a:r>
              <a:rPr lang="en-US" dirty="0"/>
              <a:t>Identity Theft</a:t>
            </a:r>
          </a:p>
          <a:p>
            <a:pPr lvl="1"/>
            <a:r>
              <a:rPr lang="en-US" dirty="0"/>
              <a:t>Theft of Financial Credentials</a:t>
            </a:r>
          </a:p>
          <a:p>
            <a:pPr lvl="1"/>
            <a:r>
              <a:rPr lang="en-US" dirty="0"/>
              <a:t>Data Theft / Corporate Espionage</a:t>
            </a:r>
          </a:p>
          <a:p>
            <a:pPr lvl="1"/>
            <a:r>
              <a:rPr lang="en-US" dirty="0"/>
              <a:t>Data Ransoming</a:t>
            </a:r>
          </a:p>
          <a:p>
            <a:r>
              <a:rPr lang="en-US" dirty="0"/>
              <a:t>Activism</a:t>
            </a:r>
          </a:p>
          <a:p>
            <a:pPr lvl="1"/>
            <a:r>
              <a:rPr lang="en-US" dirty="0"/>
              <a:t>“Hacktivism” – Sometimes leaking information, sometimes </a:t>
            </a:r>
            <a:r>
              <a:rPr lang="en-US" dirty="0" err="1"/>
              <a:t>cybervandaism</a:t>
            </a:r>
            <a:endParaRPr lang="en-US" dirty="0"/>
          </a:p>
          <a:p>
            <a:pPr lvl="1"/>
            <a:r>
              <a:rPr lang="en-US" dirty="0"/>
              <a:t>Examples include: Anonymous, </a:t>
            </a:r>
            <a:r>
              <a:rPr lang="en-US" dirty="0" err="1"/>
              <a:t>LulzSec</a:t>
            </a:r>
            <a:r>
              <a:rPr lang="en-US" dirty="0"/>
              <a:t>, Chelsea Manning/Edward Snowden/Reality Winner</a:t>
            </a:r>
          </a:p>
          <a:p>
            <a:r>
              <a:rPr lang="en-US" dirty="0"/>
              <a:t>State-sponsored Organizations</a:t>
            </a:r>
          </a:p>
          <a:p>
            <a:pPr lvl="1"/>
            <a:r>
              <a:rPr lang="en-US" dirty="0"/>
              <a:t>“Advanced Persistent Threats”</a:t>
            </a:r>
          </a:p>
          <a:p>
            <a:pPr lvl="1"/>
            <a:r>
              <a:rPr lang="en-US" dirty="0"/>
              <a:t>Russia</a:t>
            </a:r>
          </a:p>
          <a:p>
            <a:pPr lvl="1"/>
            <a:r>
              <a:rPr lang="en-US" dirty="0"/>
              <a:t>North Korea</a:t>
            </a:r>
          </a:p>
          <a:p>
            <a:pPr lvl="2"/>
            <a:r>
              <a:rPr lang="en-US" dirty="0"/>
              <a:t>Major Hack of Sony a few years back</a:t>
            </a:r>
          </a:p>
          <a:p>
            <a:pPr lvl="2"/>
            <a:r>
              <a:rPr lang="en-US" dirty="0"/>
              <a:t>Aside: Leading counterfeiter of American currency</a:t>
            </a:r>
          </a:p>
          <a:p>
            <a:pPr lvl="1"/>
            <a:r>
              <a:rPr lang="en-US" dirty="0"/>
              <a:t>China</a:t>
            </a:r>
          </a:p>
          <a:p>
            <a:pPr lvl="1"/>
            <a:r>
              <a:rPr lang="en-US" dirty="0"/>
              <a:t>Ohio – more specifically the new Air National Guard </a:t>
            </a:r>
            <a:r>
              <a:rPr lang="en-US" dirty="0" err="1"/>
              <a:t>Cyberwing</a:t>
            </a:r>
            <a:r>
              <a:rPr lang="en-US" dirty="0"/>
              <a:t> in Mansfield</a:t>
            </a:r>
          </a:p>
          <a:p>
            <a:pPr lvl="2"/>
            <a:r>
              <a:rPr lang="en-US" dirty="0"/>
              <a:t>The DoD has long had defense cyber operations, this is the first “deterrent” operation</a:t>
            </a:r>
          </a:p>
          <a:p>
            <a:pPr lvl="1"/>
            <a:r>
              <a:rPr lang="en-US" dirty="0"/>
              <a:t>Other US Organizations – NSA in particular</a:t>
            </a:r>
          </a:p>
          <a:p>
            <a:pPr lvl="2"/>
            <a:r>
              <a:rPr lang="en-US" dirty="0"/>
              <a:t>Probably all Intelligence Agencies, Five-Eyes is a popular one</a:t>
            </a:r>
          </a:p>
          <a:p>
            <a:pPr lvl="3"/>
            <a:r>
              <a:rPr lang="en-US" dirty="0"/>
              <a:t>Australia, Canada, New Zealand, United Kingdom, United States</a:t>
            </a:r>
          </a:p>
          <a:p>
            <a:pPr lvl="1"/>
            <a:r>
              <a:rPr lang="en-US" dirty="0"/>
              <a:t>Probably Israel – I’m still hoping to do that video on Worms where we’ll cover Stuxnet</a:t>
            </a:r>
          </a:p>
        </p:txBody>
      </p:sp>
    </p:spTree>
    <p:extLst>
      <p:ext uri="{BB962C8B-B14F-4D97-AF65-F5344CB8AC3E}">
        <p14:creationId xmlns:p14="http://schemas.microsoft.com/office/powerpoint/2010/main" val="111793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CD19-57E8-9CFF-672F-6BD01BC5C070}"/>
              </a:ext>
            </a:extLst>
          </p:cNvPr>
          <p:cNvSpPr>
            <a:spLocks noGrp="1"/>
          </p:cNvSpPr>
          <p:nvPr>
            <p:ph type="title"/>
          </p:nvPr>
        </p:nvSpPr>
        <p:spPr/>
        <p:txBody>
          <a:bodyPr/>
          <a:lstStyle/>
          <a:p>
            <a:r>
              <a:rPr lang="en-US" dirty="0"/>
              <a:t>Others?</a:t>
            </a:r>
          </a:p>
        </p:txBody>
      </p:sp>
      <p:sp>
        <p:nvSpPr>
          <p:cNvPr id="3" name="Content Placeholder 2">
            <a:extLst>
              <a:ext uri="{FF2B5EF4-FFF2-40B4-BE49-F238E27FC236}">
                <a16:creationId xmlns:a16="http://schemas.microsoft.com/office/drawing/2014/main" id="{00B4C072-7F16-72B5-5380-BAA229851CC7}"/>
              </a:ext>
            </a:extLst>
          </p:cNvPr>
          <p:cNvSpPr>
            <a:spLocks noGrp="1"/>
          </p:cNvSpPr>
          <p:nvPr>
            <p:ph idx="1"/>
          </p:nvPr>
        </p:nvSpPr>
        <p:spPr/>
        <p:txBody>
          <a:bodyPr/>
          <a:lstStyle/>
          <a:p>
            <a:r>
              <a:rPr lang="en-US" dirty="0"/>
              <a:t>Boredom</a:t>
            </a:r>
          </a:p>
          <a:p>
            <a:r>
              <a:rPr lang="en-US" dirty="0"/>
              <a:t>“Prestige”</a:t>
            </a:r>
          </a:p>
          <a:p>
            <a:endParaRPr lang="en-US" dirty="0"/>
          </a:p>
        </p:txBody>
      </p:sp>
    </p:spTree>
    <p:extLst>
      <p:ext uri="{BB962C8B-B14F-4D97-AF65-F5344CB8AC3E}">
        <p14:creationId xmlns:p14="http://schemas.microsoft.com/office/powerpoint/2010/main" val="122060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C255-EC43-82EE-8229-77DC0B0742BA}"/>
              </a:ext>
            </a:extLst>
          </p:cNvPr>
          <p:cNvSpPr>
            <a:spLocks noGrp="1"/>
          </p:cNvSpPr>
          <p:nvPr>
            <p:ph type="title"/>
          </p:nvPr>
        </p:nvSpPr>
        <p:spPr/>
        <p:txBody>
          <a:bodyPr/>
          <a:lstStyle/>
          <a:p>
            <a:r>
              <a:rPr lang="en-US" dirty="0"/>
              <a:t>Taxonomy of Skills</a:t>
            </a:r>
          </a:p>
        </p:txBody>
      </p:sp>
      <p:sp>
        <p:nvSpPr>
          <p:cNvPr id="3" name="Content Placeholder 2">
            <a:extLst>
              <a:ext uri="{FF2B5EF4-FFF2-40B4-BE49-F238E27FC236}">
                <a16:creationId xmlns:a16="http://schemas.microsoft.com/office/drawing/2014/main" id="{78397AC8-C7C1-F694-350C-F3F8CB100177}"/>
              </a:ext>
            </a:extLst>
          </p:cNvPr>
          <p:cNvSpPr>
            <a:spLocks noGrp="1"/>
          </p:cNvSpPr>
          <p:nvPr>
            <p:ph idx="1"/>
          </p:nvPr>
        </p:nvSpPr>
        <p:spPr/>
        <p:txBody>
          <a:bodyPr>
            <a:normAutofit/>
          </a:bodyPr>
          <a:lstStyle/>
          <a:p>
            <a:r>
              <a:rPr lang="en-US" sz="1800" b="1" i="0" u="none" strike="noStrike" baseline="0" dirty="0">
                <a:solidFill>
                  <a:srgbClr val="2D2D2D"/>
                </a:solidFill>
                <a:latin typeface="Arial" panose="020B0604020202020204" pitchFamily="34" charset="0"/>
              </a:rPr>
              <a:t>Apprentice: </a:t>
            </a:r>
            <a:r>
              <a:rPr lang="en-US" sz="1800" b="0" i="0" u="none" strike="noStrike" baseline="0" dirty="0">
                <a:solidFill>
                  <a:srgbClr val="2D2D2D"/>
                </a:solidFill>
                <a:latin typeface="Arial" panose="020B0604020202020204" pitchFamily="34" charset="0"/>
              </a:rPr>
              <a:t>Hackers with minimal technical skill who primarily use existing attack toolkits. They likely comprise the largest number of attackers, including many criminal and activist attackers. Given their use of existing known tools, these attackers are the easiest to defend against. They are also known as “script-kiddies” due to their use of existing scripts (tools).</a:t>
            </a:r>
          </a:p>
          <a:p>
            <a:r>
              <a:rPr lang="en-US" sz="1800" b="1" i="0" u="none" strike="noStrike" baseline="0" dirty="0">
                <a:solidFill>
                  <a:srgbClr val="2D2D2D"/>
                </a:solidFill>
                <a:latin typeface="Arial" panose="020B0604020202020204" pitchFamily="34" charset="0"/>
              </a:rPr>
              <a:t>Journeyman: </a:t>
            </a:r>
            <a:r>
              <a:rPr lang="en-US" sz="1800" b="0" i="0" u="none" strike="noStrike" baseline="0" dirty="0">
                <a:solidFill>
                  <a:srgbClr val="2D2D2D"/>
                </a:solidFill>
                <a:latin typeface="Arial" panose="020B0604020202020204" pitchFamily="34" charset="0"/>
              </a:rPr>
              <a:t>Hackers with sufficient technical skills to modify and extend attack toolkits to use newly discovered, or purchased, vulnerabilities; or to focus on different target groups. They may also be able to locate new vulnerabilities to exploit that are similar to some already known. A number of hackers with such skills are likely found in all intruder classes listed before, adapting tools for use by others. The changes in attack tools make identifying and defending against such attacks harder.</a:t>
            </a:r>
          </a:p>
          <a:p>
            <a:r>
              <a:rPr lang="en-US" sz="1800" b="1" i="0" u="none" strike="noStrike" baseline="0" dirty="0">
                <a:solidFill>
                  <a:srgbClr val="2D2D2D"/>
                </a:solidFill>
                <a:latin typeface="Arial" panose="020B0604020202020204" pitchFamily="34" charset="0"/>
              </a:rPr>
              <a:t>Master: </a:t>
            </a:r>
            <a:r>
              <a:rPr lang="en-US" sz="1800" b="0" i="0" u="none" strike="noStrike" baseline="0" dirty="0">
                <a:solidFill>
                  <a:srgbClr val="2D2D2D"/>
                </a:solidFill>
                <a:latin typeface="Arial" panose="020B0604020202020204" pitchFamily="34" charset="0"/>
              </a:rPr>
              <a:t>Hackers with high-level technical skills capable of discovering brand new categories of vulnerabilities, or writing new powerful attack toolkits. Some of the better-known classical hackers are of this level, as clearly are some of those employed by some state-sponsored organizations, as the designation APT suggests. This makes defending against these attackers of the highest difficulty.</a:t>
            </a:r>
          </a:p>
          <a:p>
            <a:endParaRPr lang="en-US" dirty="0"/>
          </a:p>
        </p:txBody>
      </p:sp>
    </p:spTree>
    <p:extLst>
      <p:ext uri="{BB962C8B-B14F-4D97-AF65-F5344CB8AC3E}">
        <p14:creationId xmlns:p14="http://schemas.microsoft.com/office/powerpoint/2010/main" val="220772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48DD-3DC4-32D9-264E-032AEDFD5856}"/>
              </a:ext>
            </a:extLst>
          </p:cNvPr>
          <p:cNvSpPr>
            <a:spLocks noGrp="1"/>
          </p:cNvSpPr>
          <p:nvPr>
            <p:ph type="title"/>
          </p:nvPr>
        </p:nvSpPr>
        <p:spPr>
          <a:xfrm>
            <a:off x="0" y="0"/>
            <a:ext cx="10515600" cy="753035"/>
          </a:xfrm>
        </p:spPr>
        <p:txBody>
          <a:bodyPr/>
          <a:lstStyle/>
          <a:p>
            <a:r>
              <a:rPr lang="en-US" dirty="0"/>
              <a:t>Intruder Behavior</a:t>
            </a:r>
          </a:p>
        </p:txBody>
      </p:sp>
      <p:sp>
        <p:nvSpPr>
          <p:cNvPr id="3" name="Content Placeholder 2">
            <a:extLst>
              <a:ext uri="{FF2B5EF4-FFF2-40B4-BE49-F238E27FC236}">
                <a16:creationId xmlns:a16="http://schemas.microsoft.com/office/drawing/2014/main" id="{6D3F9C3B-F9B5-9489-5677-0F79971990AB}"/>
              </a:ext>
            </a:extLst>
          </p:cNvPr>
          <p:cNvSpPr>
            <a:spLocks noGrp="1"/>
          </p:cNvSpPr>
          <p:nvPr>
            <p:ph idx="1"/>
          </p:nvPr>
        </p:nvSpPr>
        <p:spPr>
          <a:xfrm>
            <a:off x="658906" y="842682"/>
            <a:ext cx="10515600" cy="5325316"/>
          </a:xfrm>
        </p:spPr>
        <p:txBody>
          <a:bodyPr>
            <a:normAutofit/>
          </a:bodyPr>
          <a:lstStyle/>
          <a:p>
            <a:r>
              <a:rPr lang="en-US" sz="1800" b="1" i="0" u="none" strike="noStrike" baseline="0" dirty="0">
                <a:solidFill>
                  <a:srgbClr val="2D2D2D"/>
                </a:solidFill>
                <a:latin typeface="Arial" panose="020B0604020202020204" pitchFamily="34" charset="0"/>
              </a:rPr>
              <a:t>Target Acquisition and Information Gathering: </a:t>
            </a:r>
            <a:r>
              <a:rPr lang="en-US" sz="1800" b="0" i="0" u="none" strike="noStrike" baseline="0" dirty="0">
                <a:solidFill>
                  <a:srgbClr val="2D2D2D"/>
                </a:solidFill>
                <a:latin typeface="Arial" panose="020B0604020202020204" pitchFamily="34" charset="0"/>
              </a:rPr>
              <a:t>Where the attacker identifies and characterizes the target systems using publicly available information, both technical and nontechnical, and the use of network exploration tools to map target resources.</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2D2D2D"/>
                </a:solidFill>
                <a:latin typeface="Arial" panose="020B0604020202020204" pitchFamily="34" charset="0"/>
              </a:rPr>
              <a:t>Initial Access: </a:t>
            </a:r>
            <a:r>
              <a:rPr lang="en-US" sz="1800" b="0" i="0" u="none" strike="noStrike" baseline="0" dirty="0">
                <a:solidFill>
                  <a:srgbClr val="2D2D2D"/>
                </a:solidFill>
                <a:latin typeface="Arial" panose="020B0604020202020204" pitchFamily="34" charset="0"/>
              </a:rPr>
              <a:t>The initial access to a target system, typically by exploiting a remote network vulnerability ( we’ll discuss more of these soon), or by guessing weak authentication credentials used in a remote service or via the installation of malware on the system using some form of social engineering or drive-by-download attack as we discussed </a:t>
            </a:r>
            <a:r>
              <a:rPr lang="en-US" sz="1800" dirty="0">
                <a:solidFill>
                  <a:srgbClr val="2D2D2D"/>
                </a:solidFill>
                <a:latin typeface="Arial" panose="020B0604020202020204" pitchFamily="34" charset="0"/>
              </a:rPr>
              <a:t>previously.</a:t>
            </a:r>
            <a:endParaRPr lang="en-US" sz="1800" b="0" i="0" u="none" strike="noStrike" baseline="0" dirty="0">
              <a:solidFill>
                <a:srgbClr val="2D2D2D"/>
              </a:solidFill>
              <a:latin typeface="Arial" panose="020B0604020202020204" pitchFamily="34" charset="0"/>
            </a:endParaRPr>
          </a:p>
          <a:p>
            <a:r>
              <a:rPr lang="en-US" sz="1800" b="1" i="0" u="none" strike="noStrike" baseline="0" dirty="0">
                <a:solidFill>
                  <a:srgbClr val="2D2D2D"/>
                </a:solidFill>
                <a:latin typeface="Arial" panose="020B0604020202020204" pitchFamily="34" charset="0"/>
              </a:rPr>
              <a:t>Privilege Escalation: </a:t>
            </a:r>
            <a:r>
              <a:rPr lang="en-US" sz="1800" b="0" i="0" u="none" strike="noStrike" baseline="0" dirty="0">
                <a:solidFill>
                  <a:srgbClr val="2D2D2D"/>
                </a:solidFill>
                <a:latin typeface="Arial" panose="020B0604020202020204" pitchFamily="34" charset="0"/>
              </a:rPr>
              <a:t>Actions taken on the system, typically via a local access vulnerability, to increase the privileges available to the attacker to enable their desired goals on the target system.  We’ll discuss more strategies about how to accomplish this later.</a:t>
            </a:r>
          </a:p>
          <a:p>
            <a:r>
              <a:rPr lang="en-US" sz="1800" b="1" i="0" u="none" strike="noStrike" baseline="0" dirty="0">
                <a:solidFill>
                  <a:srgbClr val="2D2D2D"/>
                </a:solidFill>
                <a:latin typeface="Arial" panose="020B0604020202020204" pitchFamily="34" charset="0"/>
              </a:rPr>
              <a:t>Information Gathering or System Exploit: </a:t>
            </a:r>
            <a:r>
              <a:rPr lang="en-US" sz="1800" b="0" i="0" u="none" strike="noStrike" baseline="0" dirty="0">
                <a:solidFill>
                  <a:srgbClr val="2D2D2D"/>
                </a:solidFill>
                <a:latin typeface="Arial" panose="020B0604020202020204" pitchFamily="34" charset="0"/>
              </a:rPr>
              <a:t>Actions by the attacker to access or modify information or resources on the system, or to navigate to another target system.</a:t>
            </a:r>
          </a:p>
          <a:p>
            <a:r>
              <a:rPr lang="en-US" sz="1800" b="1" i="0" u="none" strike="noStrike" baseline="0" dirty="0">
                <a:solidFill>
                  <a:srgbClr val="2D2D2D"/>
                </a:solidFill>
                <a:latin typeface="Arial" panose="020B0604020202020204" pitchFamily="34" charset="0"/>
              </a:rPr>
              <a:t>Maintaining Access: </a:t>
            </a:r>
            <a:r>
              <a:rPr lang="en-US" sz="1800" b="0" i="0" u="none" strike="noStrike" baseline="0" dirty="0">
                <a:solidFill>
                  <a:srgbClr val="2D2D2D"/>
                </a:solidFill>
                <a:latin typeface="Arial" panose="020B0604020202020204" pitchFamily="34" charset="0"/>
              </a:rPr>
              <a:t>Actions such as the installation of backdoors or other malicious or through the addition of covert authentication credentials or other configuration changes to the system, to enable continued access by the attacker after the initial attack.</a:t>
            </a:r>
          </a:p>
          <a:p>
            <a:r>
              <a:rPr lang="en-US" sz="1800" b="1" i="0" u="none" strike="noStrike" baseline="0" dirty="0">
                <a:solidFill>
                  <a:srgbClr val="2D2D2D"/>
                </a:solidFill>
                <a:latin typeface="Arial" panose="020B0604020202020204" pitchFamily="34" charset="0"/>
              </a:rPr>
              <a:t>Covering Tracks: </a:t>
            </a:r>
            <a:r>
              <a:rPr lang="en-US" sz="1800" b="0" i="0" u="none" strike="noStrike" baseline="0" dirty="0">
                <a:solidFill>
                  <a:srgbClr val="2D2D2D"/>
                </a:solidFill>
                <a:latin typeface="Arial" panose="020B0604020202020204" pitchFamily="34" charset="0"/>
              </a:rPr>
              <a:t>Where the attacker disables or edits audit logs to remove evidence of attack activity, and uses rootkits and other measures to hide covertly installed files or code.</a:t>
            </a:r>
          </a:p>
          <a:p>
            <a:endParaRPr lang="en-US" dirty="0"/>
          </a:p>
        </p:txBody>
      </p:sp>
    </p:spTree>
    <p:extLst>
      <p:ext uri="{BB962C8B-B14F-4D97-AF65-F5344CB8AC3E}">
        <p14:creationId xmlns:p14="http://schemas.microsoft.com/office/powerpoint/2010/main" val="355338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0375-42FF-545A-D795-816880BA2C53}"/>
              </a:ext>
            </a:extLst>
          </p:cNvPr>
          <p:cNvSpPr>
            <a:spLocks noGrp="1"/>
          </p:cNvSpPr>
          <p:nvPr>
            <p:ph type="title"/>
          </p:nvPr>
        </p:nvSpPr>
        <p:spPr>
          <a:xfrm>
            <a:off x="0" y="1"/>
            <a:ext cx="10515600" cy="986118"/>
          </a:xfrm>
        </p:spPr>
        <p:txBody>
          <a:bodyPr/>
          <a:lstStyle/>
          <a:p>
            <a:r>
              <a:rPr lang="en-US" dirty="0"/>
              <a:t>Examples of Intrusion</a:t>
            </a:r>
          </a:p>
        </p:txBody>
      </p:sp>
      <p:sp>
        <p:nvSpPr>
          <p:cNvPr id="3" name="Content Placeholder 2">
            <a:extLst>
              <a:ext uri="{FF2B5EF4-FFF2-40B4-BE49-F238E27FC236}">
                <a16:creationId xmlns:a16="http://schemas.microsoft.com/office/drawing/2014/main" id="{669ED2E9-3927-8EE7-D3B0-5B608B45EE02}"/>
              </a:ext>
            </a:extLst>
          </p:cNvPr>
          <p:cNvSpPr>
            <a:spLocks noGrp="1"/>
          </p:cNvSpPr>
          <p:nvPr>
            <p:ph idx="1"/>
          </p:nvPr>
        </p:nvSpPr>
        <p:spPr>
          <a:xfrm>
            <a:off x="838200" y="986120"/>
            <a:ext cx="10515600" cy="5683622"/>
          </a:xfrm>
        </p:spPr>
        <p:txBody>
          <a:bodyPr>
            <a:normAutofit/>
          </a:bodyPr>
          <a:lstStyle/>
          <a:p>
            <a:r>
              <a:rPr lang="en-US" sz="1800" b="0" i="0" u="none" strike="noStrike" baseline="0" dirty="0">
                <a:solidFill>
                  <a:srgbClr val="2D2D2D"/>
                </a:solidFill>
                <a:latin typeface="Arial" panose="020B0604020202020204" pitchFamily="34" charset="0"/>
              </a:rPr>
              <a:t>Performing a remote root compromise of an e-mail server</a:t>
            </a:r>
          </a:p>
          <a:p>
            <a:r>
              <a:rPr lang="en-US" sz="1800" b="0" i="0" u="none" strike="noStrike" baseline="0" dirty="0">
                <a:solidFill>
                  <a:srgbClr val="2D2D2D"/>
                </a:solidFill>
                <a:latin typeface="Arial" panose="020B0604020202020204" pitchFamily="34" charset="0"/>
              </a:rPr>
              <a:t>Defacing a Web server</a:t>
            </a:r>
          </a:p>
          <a:p>
            <a:r>
              <a:rPr lang="en-US" sz="1800" b="0" i="0" u="none" strike="noStrike" baseline="0" dirty="0">
                <a:solidFill>
                  <a:srgbClr val="2D2D2D"/>
                </a:solidFill>
                <a:latin typeface="Arial" panose="020B0604020202020204" pitchFamily="34" charset="0"/>
              </a:rPr>
              <a:t>Guessing and cracking passwords</a:t>
            </a:r>
          </a:p>
          <a:p>
            <a:r>
              <a:rPr lang="en-US" sz="1800" b="0" i="0" u="none" strike="noStrike" baseline="0" dirty="0">
                <a:solidFill>
                  <a:srgbClr val="2D2D2D"/>
                </a:solidFill>
                <a:latin typeface="Arial" panose="020B0604020202020204" pitchFamily="34" charset="0"/>
              </a:rPr>
              <a:t>Copying a database containing credit card numbers</a:t>
            </a:r>
          </a:p>
          <a:p>
            <a:r>
              <a:rPr lang="en-US" sz="1800" b="0" i="0" u="none" strike="noStrike" baseline="0" dirty="0">
                <a:solidFill>
                  <a:srgbClr val="2D2D2D"/>
                </a:solidFill>
                <a:latin typeface="Arial" panose="020B0604020202020204" pitchFamily="34" charset="0"/>
              </a:rPr>
              <a:t>Viewing sensitive data, including payroll records and medical information, without authorization</a:t>
            </a:r>
          </a:p>
          <a:p>
            <a:r>
              <a:rPr lang="en-US" sz="1800" b="0" i="0" u="none" strike="noStrike" baseline="0" dirty="0">
                <a:solidFill>
                  <a:srgbClr val="2D2D2D"/>
                </a:solidFill>
                <a:latin typeface="Arial" panose="020B0604020202020204" pitchFamily="34" charset="0"/>
              </a:rPr>
              <a:t>Running a packet sniffer on a workstation to capture usernames and passwords</a:t>
            </a:r>
          </a:p>
          <a:p>
            <a:r>
              <a:rPr lang="en-US" sz="1800" b="0" i="0" u="none" strike="noStrike" baseline="0" dirty="0">
                <a:solidFill>
                  <a:srgbClr val="2D2D2D"/>
                </a:solidFill>
                <a:latin typeface="Arial" panose="020B0604020202020204" pitchFamily="34" charset="0"/>
              </a:rPr>
              <a:t>Using a permission error on an anonymous FTP server to distribute pirated software and music files</a:t>
            </a:r>
          </a:p>
          <a:p>
            <a:r>
              <a:rPr lang="en-US" sz="1800" b="0" i="0" u="none" strike="noStrike" baseline="0" dirty="0">
                <a:solidFill>
                  <a:srgbClr val="2D2D2D"/>
                </a:solidFill>
                <a:latin typeface="Arial" panose="020B0604020202020204" pitchFamily="34" charset="0"/>
              </a:rPr>
              <a:t>Dialing into an unsecured modem and gaining internal network access (this list is from 2012?)</a:t>
            </a:r>
          </a:p>
          <a:p>
            <a:r>
              <a:rPr lang="en-US" sz="1800" b="0" i="0" u="none" strike="noStrike" baseline="0" dirty="0">
                <a:solidFill>
                  <a:srgbClr val="2D2D2D"/>
                </a:solidFill>
                <a:latin typeface="Arial" panose="020B0604020202020204" pitchFamily="34" charset="0"/>
              </a:rPr>
              <a:t>Posing as an executive, calling the help desk, resetting the executive’s e-mail password, and learning the new password</a:t>
            </a:r>
          </a:p>
          <a:p>
            <a:r>
              <a:rPr lang="en-US" sz="1800" b="0" i="0" u="none" strike="noStrike" baseline="0" dirty="0">
                <a:solidFill>
                  <a:srgbClr val="2D2D2D"/>
                </a:solidFill>
                <a:latin typeface="Arial" panose="020B0604020202020204" pitchFamily="34" charset="0"/>
              </a:rPr>
              <a:t>Using an unattended, logged-in workstation without permission</a:t>
            </a:r>
          </a:p>
          <a:p>
            <a:endParaRPr lang="en-US" dirty="0"/>
          </a:p>
        </p:txBody>
      </p:sp>
    </p:spTree>
    <p:extLst>
      <p:ext uri="{BB962C8B-B14F-4D97-AF65-F5344CB8AC3E}">
        <p14:creationId xmlns:p14="http://schemas.microsoft.com/office/powerpoint/2010/main" val="343938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CF2C-CE46-034C-B8C9-213533CF28BB}"/>
              </a:ext>
            </a:extLst>
          </p:cNvPr>
          <p:cNvSpPr>
            <a:spLocks noGrp="1"/>
          </p:cNvSpPr>
          <p:nvPr>
            <p:ph type="title"/>
          </p:nvPr>
        </p:nvSpPr>
        <p:spPr/>
        <p:txBody>
          <a:bodyPr/>
          <a:lstStyle/>
          <a:p>
            <a:r>
              <a:rPr lang="en-US" dirty="0"/>
              <a:t>Examples of Information Gathering</a:t>
            </a:r>
          </a:p>
        </p:txBody>
      </p:sp>
      <p:sp>
        <p:nvSpPr>
          <p:cNvPr id="3" name="Content Placeholder 2">
            <a:extLst>
              <a:ext uri="{FF2B5EF4-FFF2-40B4-BE49-F238E27FC236}">
                <a16:creationId xmlns:a16="http://schemas.microsoft.com/office/drawing/2014/main" id="{E70343C4-A4EE-3B24-1626-F7C2835261AA}"/>
              </a:ext>
            </a:extLst>
          </p:cNvPr>
          <p:cNvSpPr>
            <a:spLocks noGrp="1"/>
          </p:cNvSpPr>
          <p:nvPr>
            <p:ph idx="1"/>
          </p:nvPr>
        </p:nvSpPr>
        <p:spPr/>
        <p:txBody>
          <a:bodyPr/>
          <a:lstStyle/>
          <a:p>
            <a:r>
              <a:rPr lang="en-US" sz="1800" b="0" i="0" u="none" strike="noStrike" baseline="0" dirty="0">
                <a:solidFill>
                  <a:srgbClr val="2D2D2D"/>
                </a:solidFill>
                <a:latin typeface="Arial" panose="020B0604020202020204" pitchFamily="34" charset="0"/>
              </a:rPr>
              <a:t>Explore corporate website for information on corporate structure, personnel, key systems, as well as details of specific Web server and OS used.</a:t>
            </a:r>
          </a:p>
          <a:p>
            <a:r>
              <a:rPr lang="en-US" sz="1800" b="0" i="0" u="none" strike="noStrike" baseline="0" dirty="0">
                <a:solidFill>
                  <a:srgbClr val="2D2D2D"/>
                </a:solidFill>
                <a:latin typeface="Arial" panose="020B0604020202020204" pitchFamily="34" charset="0"/>
              </a:rPr>
              <a:t>Gather information on target network using DNS lookup tools such as dig, host, and others; and query WHOIS database.</a:t>
            </a:r>
          </a:p>
          <a:p>
            <a:r>
              <a:rPr lang="en-US" sz="1800" b="0" i="0" u="none" strike="noStrike" baseline="0" dirty="0">
                <a:solidFill>
                  <a:srgbClr val="2D2D2D"/>
                </a:solidFill>
                <a:latin typeface="Arial" panose="020B0604020202020204" pitchFamily="34" charset="0"/>
              </a:rPr>
              <a:t>Map network for accessible services using tools such as NMAP.</a:t>
            </a:r>
          </a:p>
          <a:p>
            <a:r>
              <a:rPr lang="en-US" sz="1800" b="0" i="0" u="none" strike="noStrike" baseline="0" dirty="0">
                <a:solidFill>
                  <a:srgbClr val="2D2D2D"/>
                </a:solidFill>
                <a:latin typeface="Arial" panose="020B0604020202020204" pitchFamily="34" charset="0"/>
              </a:rPr>
              <a:t>Send query e-mail to customer service contact, review response for information on mail client, server, and OS used, and also details of person responding.</a:t>
            </a:r>
          </a:p>
          <a:p>
            <a:r>
              <a:rPr lang="en-US" sz="1800" b="0" i="0" u="none" strike="noStrike" baseline="0" dirty="0">
                <a:solidFill>
                  <a:srgbClr val="2D2D2D"/>
                </a:solidFill>
                <a:latin typeface="Arial" panose="020B0604020202020204" pitchFamily="34" charset="0"/>
              </a:rPr>
              <a:t>Identify potentially vulnerable services, for example, vulnerable Web CMS.</a:t>
            </a:r>
          </a:p>
        </p:txBody>
      </p:sp>
    </p:spTree>
    <p:extLst>
      <p:ext uri="{BB962C8B-B14F-4D97-AF65-F5344CB8AC3E}">
        <p14:creationId xmlns:p14="http://schemas.microsoft.com/office/powerpoint/2010/main" val="41885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F060-0149-33B6-A6A8-8F1FE3D10D60}"/>
              </a:ext>
            </a:extLst>
          </p:cNvPr>
          <p:cNvSpPr>
            <a:spLocks noGrp="1"/>
          </p:cNvSpPr>
          <p:nvPr>
            <p:ph type="title"/>
          </p:nvPr>
        </p:nvSpPr>
        <p:spPr/>
        <p:txBody>
          <a:bodyPr/>
          <a:lstStyle/>
          <a:p>
            <a:r>
              <a:rPr lang="en-US" dirty="0"/>
              <a:t>Examples of Initial Access</a:t>
            </a:r>
          </a:p>
        </p:txBody>
      </p:sp>
      <p:sp>
        <p:nvSpPr>
          <p:cNvPr id="3" name="Content Placeholder 2">
            <a:extLst>
              <a:ext uri="{FF2B5EF4-FFF2-40B4-BE49-F238E27FC236}">
                <a16:creationId xmlns:a16="http://schemas.microsoft.com/office/drawing/2014/main" id="{F43C3082-9F9C-425D-67D0-013685256089}"/>
              </a:ext>
            </a:extLst>
          </p:cNvPr>
          <p:cNvSpPr>
            <a:spLocks noGrp="1"/>
          </p:cNvSpPr>
          <p:nvPr>
            <p:ph idx="1"/>
          </p:nvPr>
        </p:nvSpPr>
        <p:spPr/>
        <p:txBody>
          <a:bodyPr/>
          <a:lstStyle/>
          <a:p>
            <a:r>
              <a:rPr lang="en-US" sz="1800" b="0" i="0" u="none" strike="noStrike" baseline="0" dirty="0">
                <a:solidFill>
                  <a:srgbClr val="2D2D2D"/>
                </a:solidFill>
                <a:latin typeface="Arial" panose="020B0604020202020204" pitchFamily="34" charset="0"/>
              </a:rPr>
              <a:t>Brute force (guess) a user’s Web content management system (CMS) password.</a:t>
            </a:r>
          </a:p>
          <a:p>
            <a:r>
              <a:rPr lang="en-US" sz="1800" b="0" i="0" u="none" strike="noStrike" baseline="0" dirty="0">
                <a:solidFill>
                  <a:srgbClr val="2D2D2D"/>
                </a:solidFill>
                <a:latin typeface="Arial" panose="020B0604020202020204" pitchFamily="34" charset="0"/>
              </a:rPr>
              <a:t>Exploit vulnerability in Web CMS plugin to gain system access.</a:t>
            </a:r>
          </a:p>
          <a:p>
            <a:r>
              <a:rPr lang="en-US" sz="1800" b="0" i="0" u="none" strike="noStrike" baseline="0" dirty="0">
                <a:solidFill>
                  <a:srgbClr val="2D2D2D"/>
                </a:solidFill>
                <a:latin typeface="Arial" panose="020B0604020202020204" pitchFamily="34" charset="0"/>
              </a:rPr>
              <a:t>Send spear-phishing e-mail with link to Web browser exploit to key people.	</a:t>
            </a:r>
          </a:p>
          <a:p>
            <a:endParaRPr lang="en-US" dirty="0"/>
          </a:p>
        </p:txBody>
      </p:sp>
    </p:spTree>
    <p:extLst>
      <p:ext uri="{BB962C8B-B14F-4D97-AF65-F5344CB8AC3E}">
        <p14:creationId xmlns:p14="http://schemas.microsoft.com/office/powerpoint/2010/main" val="138456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1425</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Lecture 13 – Intrusion Detection</vt:lpstr>
      <vt:lpstr>Who hacks whom?</vt:lpstr>
      <vt:lpstr>Motivations for Cybercrime</vt:lpstr>
      <vt:lpstr>Others?</vt:lpstr>
      <vt:lpstr>Taxonomy of Skills</vt:lpstr>
      <vt:lpstr>Intruder Behavior</vt:lpstr>
      <vt:lpstr>Examples of Intrusion</vt:lpstr>
      <vt:lpstr>Examples of Information Gathering</vt:lpstr>
      <vt:lpstr>Examples of Initial Access</vt:lpstr>
      <vt:lpstr>Examples of Privilege Escalation</vt:lpstr>
      <vt:lpstr>Examples of Information Gathering</vt:lpstr>
      <vt:lpstr>Examples of Maintaining Access</vt:lpstr>
      <vt:lpstr>Examples of Track Covering</vt:lpstr>
      <vt:lpstr>Intrusion Detection done right</vt:lpstr>
      <vt:lpstr>Taxonomy of IDS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Intrusion Detection</dc:title>
  <dc:creator>Chad Mourning</dc:creator>
  <cp:lastModifiedBy>Chad Mourning</cp:lastModifiedBy>
  <cp:revision>1</cp:revision>
  <dcterms:created xsi:type="dcterms:W3CDTF">2022-10-12T18:17:46Z</dcterms:created>
  <dcterms:modified xsi:type="dcterms:W3CDTF">2022-10-13T17:27:11Z</dcterms:modified>
</cp:coreProperties>
</file>