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446A56AA-FB2C-40F2-A47F-757C9642134F}"/>
    <pc:docChg chg="undo custSel addSld modSld">
      <pc:chgData name="Chad Mourning" userId="232f17154b661dc2" providerId="LiveId" clId="{446A56AA-FB2C-40F2-A47F-757C9642134F}" dt="2022-09-25T17:43:03.653" v="4266" actId="20577"/>
      <pc:docMkLst>
        <pc:docMk/>
      </pc:docMkLst>
      <pc:sldChg chg="modSp new mod">
        <pc:chgData name="Chad Mourning" userId="232f17154b661dc2" providerId="LiveId" clId="{446A56AA-FB2C-40F2-A47F-757C9642134F}" dt="2022-09-13T03:00:51.227" v="110" actId="20577"/>
        <pc:sldMkLst>
          <pc:docMk/>
          <pc:sldMk cId="2468020980" sldId="257"/>
        </pc:sldMkLst>
        <pc:spChg chg="mod">
          <ac:chgData name="Chad Mourning" userId="232f17154b661dc2" providerId="LiveId" clId="{446A56AA-FB2C-40F2-A47F-757C9642134F}" dt="2022-09-13T02:55:53.708" v="31" actId="20577"/>
          <ac:spMkLst>
            <pc:docMk/>
            <pc:sldMk cId="2468020980" sldId="257"/>
            <ac:spMk id="2" creationId="{14306724-7D0A-96C3-947C-D2761EEF047D}"/>
          </ac:spMkLst>
        </pc:spChg>
        <pc:spChg chg="mod">
          <ac:chgData name="Chad Mourning" userId="232f17154b661dc2" providerId="LiveId" clId="{446A56AA-FB2C-40F2-A47F-757C9642134F}" dt="2022-09-13T03:00:51.227" v="110" actId="20577"/>
          <ac:spMkLst>
            <pc:docMk/>
            <pc:sldMk cId="2468020980" sldId="257"/>
            <ac:spMk id="3" creationId="{64B76CF2-7F0E-BA65-3B3A-58B949CDF3CE}"/>
          </ac:spMkLst>
        </pc:spChg>
      </pc:sldChg>
      <pc:sldChg chg="modSp new mod">
        <pc:chgData name="Chad Mourning" userId="232f17154b661dc2" providerId="LiveId" clId="{446A56AA-FB2C-40F2-A47F-757C9642134F}" dt="2022-09-13T03:33:08.190" v="223" actId="20577"/>
        <pc:sldMkLst>
          <pc:docMk/>
          <pc:sldMk cId="3698403207" sldId="258"/>
        </pc:sldMkLst>
        <pc:spChg chg="mod">
          <ac:chgData name="Chad Mourning" userId="232f17154b661dc2" providerId="LiveId" clId="{446A56AA-FB2C-40F2-A47F-757C9642134F}" dt="2022-09-13T03:33:02.651" v="220" actId="14100"/>
          <ac:spMkLst>
            <pc:docMk/>
            <pc:sldMk cId="3698403207" sldId="258"/>
            <ac:spMk id="2" creationId="{57FB992B-0F26-ACF9-C4C9-936FFA2D07CF}"/>
          </ac:spMkLst>
        </pc:spChg>
        <pc:spChg chg="mod">
          <ac:chgData name="Chad Mourning" userId="232f17154b661dc2" providerId="LiveId" clId="{446A56AA-FB2C-40F2-A47F-757C9642134F}" dt="2022-09-13T03:33:08.190" v="223" actId="20577"/>
          <ac:spMkLst>
            <pc:docMk/>
            <pc:sldMk cId="3698403207" sldId="258"/>
            <ac:spMk id="3" creationId="{003EBAC2-FF8E-7E74-AB45-136E1F32C794}"/>
          </ac:spMkLst>
        </pc:spChg>
      </pc:sldChg>
      <pc:sldChg chg="addSp modSp new mod">
        <pc:chgData name="Chad Mourning" userId="232f17154b661dc2" providerId="LiveId" clId="{446A56AA-FB2C-40F2-A47F-757C9642134F}" dt="2022-09-13T03:41:25.026" v="283" actId="14100"/>
        <pc:sldMkLst>
          <pc:docMk/>
          <pc:sldMk cId="3838529132" sldId="259"/>
        </pc:sldMkLst>
        <pc:spChg chg="mod">
          <ac:chgData name="Chad Mourning" userId="232f17154b661dc2" providerId="LiveId" clId="{446A56AA-FB2C-40F2-A47F-757C9642134F}" dt="2022-09-13T03:40:05.885" v="262" actId="20577"/>
          <ac:spMkLst>
            <pc:docMk/>
            <pc:sldMk cId="3838529132" sldId="259"/>
            <ac:spMk id="2" creationId="{6ECAB7C5-174B-6598-111E-A5893B0A853B}"/>
          </ac:spMkLst>
        </pc:spChg>
        <pc:spChg chg="mod">
          <ac:chgData name="Chad Mourning" userId="232f17154b661dc2" providerId="LiveId" clId="{446A56AA-FB2C-40F2-A47F-757C9642134F}" dt="2022-09-13T03:41:20.460" v="282" actId="20577"/>
          <ac:spMkLst>
            <pc:docMk/>
            <pc:sldMk cId="3838529132" sldId="259"/>
            <ac:spMk id="3" creationId="{E23F6448-FD6A-F86E-114F-54972E60263A}"/>
          </ac:spMkLst>
        </pc:spChg>
        <pc:picChg chg="add mod modCrop">
          <ac:chgData name="Chad Mourning" userId="232f17154b661dc2" providerId="LiveId" clId="{446A56AA-FB2C-40F2-A47F-757C9642134F}" dt="2022-09-13T03:41:25.026" v="283" actId="14100"/>
          <ac:picMkLst>
            <pc:docMk/>
            <pc:sldMk cId="3838529132" sldId="259"/>
            <ac:picMk id="5" creationId="{E0E87ED5-E666-0DCF-16B8-9ABDAE05A8D8}"/>
          </ac:picMkLst>
        </pc:picChg>
      </pc:sldChg>
      <pc:sldChg chg="modSp new mod">
        <pc:chgData name="Chad Mourning" userId="232f17154b661dc2" providerId="LiveId" clId="{446A56AA-FB2C-40F2-A47F-757C9642134F}" dt="2022-09-13T03:46:24.214" v="1081" actId="27636"/>
        <pc:sldMkLst>
          <pc:docMk/>
          <pc:sldMk cId="2469139696" sldId="260"/>
        </pc:sldMkLst>
        <pc:spChg chg="mod">
          <ac:chgData name="Chad Mourning" userId="232f17154b661dc2" providerId="LiveId" clId="{446A56AA-FB2C-40F2-A47F-757C9642134F}" dt="2022-09-13T03:41:45.573" v="309" actId="20577"/>
          <ac:spMkLst>
            <pc:docMk/>
            <pc:sldMk cId="2469139696" sldId="260"/>
            <ac:spMk id="2" creationId="{CEEAEE72-715E-6CC1-4FEA-E85EFAF5D60C}"/>
          </ac:spMkLst>
        </pc:spChg>
        <pc:spChg chg="mod">
          <ac:chgData name="Chad Mourning" userId="232f17154b661dc2" providerId="LiveId" clId="{446A56AA-FB2C-40F2-A47F-757C9642134F}" dt="2022-09-13T03:46:24.214" v="1081" actId="27636"/>
          <ac:spMkLst>
            <pc:docMk/>
            <pc:sldMk cId="2469139696" sldId="260"/>
            <ac:spMk id="3" creationId="{EEEDB2D1-9F09-4B4F-33E6-A4522043192F}"/>
          </ac:spMkLst>
        </pc:spChg>
      </pc:sldChg>
      <pc:sldChg chg="modSp new mod">
        <pc:chgData name="Chad Mourning" userId="232f17154b661dc2" providerId="LiveId" clId="{446A56AA-FB2C-40F2-A47F-757C9642134F}" dt="2022-09-13T15:52:40.079" v="1610" actId="20577"/>
        <pc:sldMkLst>
          <pc:docMk/>
          <pc:sldMk cId="2746152247" sldId="261"/>
        </pc:sldMkLst>
        <pc:spChg chg="mod">
          <ac:chgData name="Chad Mourning" userId="232f17154b661dc2" providerId="LiveId" clId="{446A56AA-FB2C-40F2-A47F-757C9642134F}" dt="2022-09-13T03:46:56.083" v="1097" actId="20577"/>
          <ac:spMkLst>
            <pc:docMk/>
            <pc:sldMk cId="2746152247" sldId="261"/>
            <ac:spMk id="2" creationId="{83936AEF-DDB1-124C-C699-56D8ACB6A10C}"/>
          </ac:spMkLst>
        </pc:spChg>
        <pc:spChg chg="mod">
          <ac:chgData name="Chad Mourning" userId="232f17154b661dc2" providerId="LiveId" clId="{446A56AA-FB2C-40F2-A47F-757C9642134F}" dt="2022-09-13T15:52:40.079" v="1610" actId="20577"/>
          <ac:spMkLst>
            <pc:docMk/>
            <pc:sldMk cId="2746152247" sldId="261"/>
            <ac:spMk id="3" creationId="{21D66257-CE9C-5A42-3ED0-B4D26D18A48D}"/>
          </ac:spMkLst>
        </pc:spChg>
      </pc:sldChg>
      <pc:sldChg chg="modSp new mod">
        <pc:chgData name="Chad Mourning" userId="232f17154b661dc2" providerId="LiveId" clId="{446A56AA-FB2C-40F2-A47F-757C9642134F}" dt="2022-09-13T15:53:08.335" v="1685" actId="20577"/>
        <pc:sldMkLst>
          <pc:docMk/>
          <pc:sldMk cId="3392193615" sldId="262"/>
        </pc:sldMkLst>
        <pc:spChg chg="mod">
          <ac:chgData name="Chad Mourning" userId="232f17154b661dc2" providerId="LiveId" clId="{446A56AA-FB2C-40F2-A47F-757C9642134F}" dt="2022-09-13T15:52:51.822" v="1627" actId="20577"/>
          <ac:spMkLst>
            <pc:docMk/>
            <pc:sldMk cId="3392193615" sldId="262"/>
            <ac:spMk id="2" creationId="{D1AFF325-B911-E159-E4F1-FBEB95CEC3AA}"/>
          </ac:spMkLst>
        </pc:spChg>
        <pc:spChg chg="mod">
          <ac:chgData name="Chad Mourning" userId="232f17154b661dc2" providerId="LiveId" clId="{446A56AA-FB2C-40F2-A47F-757C9642134F}" dt="2022-09-13T15:53:08.335" v="1685" actId="20577"/>
          <ac:spMkLst>
            <pc:docMk/>
            <pc:sldMk cId="3392193615" sldId="262"/>
            <ac:spMk id="3" creationId="{7D8D1053-8C73-1849-54B8-9AA99ED7B9B1}"/>
          </ac:spMkLst>
        </pc:spChg>
      </pc:sldChg>
      <pc:sldChg chg="addSp modSp new mod">
        <pc:chgData name="Chad Mourning" userId="232f17154b661dc2" providerId="LiveId" clId="{446A56AA-FB2C-40F2-A47F-757C9642134F}" dt="2022-09-13T15:55:32.797" v="1730" actId="1076"/>
        <pc:sldMkLst>
          <pc:docMk/>
          <pc:sldMk cId="147065939" sldId="263"/>
        </pc:sldMkLst>
        <pc:spChg chg="mod">
          <ac:chgData name="Chad Mourning" userId="232f17154b661dc2" providerId="LiveId" clId="{446A56AA-FB2C-40F2-A47F-757C9642134F}" dt="2022-09-13T15:54:06.611" v="1722" actId="20577"/>
          <ac:spMkLst>
            <pc:docMk/>
            <pc:sldMk cId="147065939" sldId="263"/>
            <ac:spMk id="2" creationId="{70C89227-731A-CE05-1B49-140FC96E447B}"/>
          </ac:spMkLst>
        </pc:spChg>
        <pc:picChg chg="add mod modCrop">
          <ac:chgData name="Chad Mourning" userId="232f17154b661dc2" providerId="LiveId" clId="{446A56AA-FB2C-40F2-A47F-757C9642134F}" dt="2022-09-13T15:55:32.797" v="1730" actId="1076"/>
          <ac:picMkLst>
            <pc:docMk/>
            <pc:sldMk cId="147065939" sldId="263"/>
            <ac:picMk id="5" creationId="{5F5C6262-2E55-62F2-E17E-2E1546BCD816}"/>
          </ac:picMkLst>
        </pc:picChg>
      </pc:sldChg>
      <pc:sldChg chg="modSp new mod">
        <pc:chgData name="Chad Mourning" userId="232f17154b661dc2" providerId="LiveId" clId="{446A56AA-FB2C-40F2-A47F-757C9642134F}" dt="2022-09-13T16:20:46.843" v="2445" actId="20577"/>
        <pc:sldMkLst>
          <pc:docMk/>
          <pc:sldMk cId="1606177702" sldId="264"/>
        </pc:sldMkLst>
        <pc:spChg chg="mod">
          <ac:chgData name="Chad Mourning" userId="232f17154b661dc2" providerId="LiveId" clId="{446A56AA-FB2C-40F2-A47F-757C9642134F}" dt="2022-09-13T16:07:47.387" v="1779" actId="20577"/>
          <ac:spMkLst>
            <pc:docMk/>
            <pc:sldMk cId="1606177702" sldId="264"/>
            <ac:spMk id="2" creationId="{1A09D1D7-4833-9B88-7BAD-A32E39ED81D6}"/>
          </ac:spMkLst>
        </pc:spChg>
        <pc:spChg chg="mod">
          <ac:chgData name="Chad Mourning" userId="232f17154b661dc2" providerId="LiveId" clId="{446A56AA-FB2C-40F2-A47F-757C9642134F}" dt="2022-09-13T16:20:46.843" v="2445" actId="20577"/>
          <ac:spMkLst>
            <pc:docMk/>
            <pc:sldMk cId="1606177702" sldId="264"/>
            <ac:spMk id="3" creationId="{B7C5018B-7DAA-E36A-3ED9-BF81AB98DA22}"/>
          </ac:spMkLst>
        </pc:spChg>
      </pc:sldChg>
      <pc:sldChg chg="modSp new mod">
        <pc:chgData name="Chad Mourning" userId="232f17154b661dc2" providerId="LiveId" clId="{446A56AA-FB2C-40F2-A47F-757C9642134F}" dt="2022-09-18T23:48:12.365" v="2984" actId="20577"/>
        <pc:sldMkLst>
          <pc:docMk/>
          <pc:sldMk cId="325051080" sldId="265"/>
        </pc:sldMkLst>
        <pc:spChg chg="mod">
          <ac:chgData name="Chad Mourning" userId="232f17154b661dc2" providerId="LiveId" clId="{446A56AA-FB2C-40F2-A47F-757C9642134F}" dt="2022-09-18T23:43:31.406" v="2450" actId="20577"/>
          <ac:spMkLst>
            <pc:docMk/>
            <pc:sldMk cId="325051080" sldId="265"/>
            <ac:spMk id="2" creationId="{FCA9E4F7-09E5-6C63-2020-613513D9B162}"/>
          </ac:spMkLst>
        </pc:spChg>
        <pc:spChg chg="mod">
          <ac:chgData name="Chad Mourning" userId="232f17154b661dc2" providerId="LiveId" clId="{446A56AA-FB2C-40F2-A47F-757C9642134F}" dt="2022-09-18T23:48:12.365" v="2984" actId="20577"/>
          <ac:spMkLst>
            <pc:docMk/>
            <pc:sldMk cId="325051080" sldId="265"/>
            <ac:spMk id="3" creationId="{FE12B57B-F02F-7AA7-A125-F0E420B301E9}"/>
          </ac:spMkLst>
        </pc:spChg>
      </pc:sldChg>
      <pc:sldChg chg="modSp new mod">
        <pc:chgData name="Chad Mourning" userId="232f17154b661dc2" providerId="LiveId" clId="{446A56AA-FB2C-40F2-A47F-757C9642134F}" dt="2022-09-25T17:43:03.653" v="4266" actId="20577"/>
        <pc:sldMkLst>
          <pc:docMk/>
          <pc:sldMk cId="1733470865" sldId="266"/>
        </pc:sldMkLst>
        <pc:spChg chg="mod">
          <ac:chgData name="Chad Mourning" userId="232f17154b661dc2" providerId="LiveId" clId="{446A56AA-FB2C-40F2-A47F-757C9642134F}" dt="2022-09-25T17:43:03.653" v="4266" actId="20577"/>
          <ac:spMkLst>
            <pc:docMk/>
            <pc:sldMk cId="1733470865" sldId="266"/>
            <ac:spMk id="2" creationId="{34D6E6F6-89E7-14D9-46D1-33E6489388D1}"/>
          </ac:spMkLst>
        </pc:spChg>
        <pc:spChg chg="mod">
          <ac:chgData name="Chad Mourning" userId="232f17154b661dc2" providerId="LiveId" clId="{446A56AA-FB2C-40F2-A47F-757C9642134F}" dt="2022-09-18T23:59:40.962" v="3322" actId="14"/>
          <ac:spMkLst>
            <pc:docMk/>
            <pc:sldMk cId="1733470865" sldId="266"/>
            <ac:spMk id="3" creationId="{27FAE1EF-B0FF-0AF7-3FE2-5ECE7A2EAE87}"/>
          </ac:spMkLst>
        </pc:spChg>
      </pc:sldChg>
      <pc:sldChg chg="modSp new mod">
        <pc:chgData name="Chad Mourning" userId="232f17154b661dc2" providerId="LiveId" clId="{446A56AA-FB2C-40F2-A47F-757C9642134F}" dt="2022-09-19T23:41:03.020" v="4264" actId="20577"/>
        <pc:sldMkLst>
          <pc:docMk/>
          <pc:sldMk cId="2798567928" sldId="267"/>
        </pc:sldMkLst>
        <pc:spChg chg="mod">
          <ac:chgData name="Chad Mourning" userId="232f17154b661dc2" providerId="LiveId" clId="{446A56AA-FB2C-40F2-A47F-757C9642134F}" dt="2022-09-19T23:12:40.924" v="3351" actId="20577"/>
          <ac:spMkLst>
            <pc:docMk/>
            <pc:sldMk cId="2798567928" sldId="267"/>
            <ac:spMk id="2" creationId="{B27579E0-1658-46E1-5B4C-1E2F0996C3B8}"/>
          </ac:spMkLst>
        </pc:spChg>
        <pc:spChg chg="mod">
          <ac:chgData name="Chad Mourning" userId="232f17154b661dc2" providerId="LiveId" clId="{446A56AA-FB2C-40F2-A47F-757C9642134F}" dt="2022-09-19T23:41:03.020" v="4264" actId="20577"/>
          <ac:spMkLst>
            <pc:docMk/>
            <pc:sldMk cId="2798567928" sldId="267"/>
            <ac:spMk id="3" creationId="{0E1DF414-5EBA-4208-1DA8-56169A8B87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7B2-48BA-8CD0-6143-7496263BB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2167D-95F8-C526-3CB3-38A35ABA1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492D-9E4C-80A5-CDAC-D39E16D5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2745-4C23-95E6-A2DD-3992CB34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D252-11FA-C2F5-721A-BA2A52E3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0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E8FC-A454-D62C-CE9A-91C8750A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6E155-4E3E-196A-EADC-BE1A1A4F2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3B32-8C07-94BE-2586-2FD9BD78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1B16-E71C-35C3-1705-FC3E3F83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70DD-AF5B-2FD3-0C1C-0DF69EC2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F1470-3AFF-AB48-1369-1B81B389A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9D47D-B058-FDC8-F3A3-6D75343D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D449-8C67-6B08-BA7F-E475F2EB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A525-EC42-B9E4-3229-1A8DB52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28D9-340C-053A-CAF0-BEBC7952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3CEF-14EF-C74F-4042-58E6B7E9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DBF9-1C9F-712E-ED1C-0A48252C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050CE-6164-94A0-E941-3E81DF7C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51E2-4219-15F9-DC33-2C7F80FC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B1D5-4FAD-6182-808C-F3B0E0FC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25EE-FA2C-D622-9FBD-53DA1017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2FCFF-615D-62B8-C6A0-926980B0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848F-6861-DD01-D53F-69E5AD48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507D-64C3-F2DB-97F6-04679FA7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7B16-9B4B-FFFC-C0CE-E0A73EFD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C329-8468-BB10-3704-8F00DC5E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28E-F595-BFEA-6A74-9E7D1B9CA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3E13A-D655-8567-7E19-03A4A195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EDBF-D593-76B3-93D5-A39D8028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0980-F017-B977-B58A-902BCADA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CB3C0-B685-0014-C591-4DCA002F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E171-D055-657E-7BAB-3956E40E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B692-EFD7-A5B1-4EA0-209B7B0A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5036E-4151-2169-4B2D-12233CCEA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0B728-0305-A6C7-B74C-9123A067D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5CEC2-3EF8-63BD-4F05-40DE76F8B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EEC3B-28A2-B6C3-2E4B-3A59EDB9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2A201-0D03-10FF-C62A-C21327FC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B25B-F0DF-E67D-6C0D-47F9E609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7CAD-6704-D785-9E1A-2DCE4B6C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214F0-1214-62AA-FE38-A8F4A76F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A1FFD-E4C8-824F-E9F2-976C9F44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9581-C2A8-F21E-7D6F-86C1682B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E2C6E-44D6-D9F5-DC64-DB898FFF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2271E-36A9-DC03-0778-6ACDF02B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5019-C23B-CB41-D07C-DB62827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1A7E-E053-2EFE-0069-1A471011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6812-C5FD-F214-4C13-EF129E1D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6751F-C5BA-BBA5-E6D1-9F9F9DE8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D5F1-02F7-7BCB-6C0C-72660F6D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566FE-ED3B-1871-F76A-9655733B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B2CE0-5AC3-7648-CFF3-3955EF05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3BF8-5D5C-6F98-71C4-34E705AD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E70D1-34AC-6941-21D5-56E971D26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8A154-1567-02EF-7D3C-B3B2ACF8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0D0F-9E72-B3E5-B811-5EAC6DC3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D24E7-29CF-CE36-1A91-58FDA0A9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57855-5AEF-C7B0-7DF3-5F81C8D9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C8289-DBBA-72B8-CC04-F4D12E7D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48FC9-D149-ED88-29C3-2924EFBB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8F491-3859-95F1-4274-18D7F9035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5EBB-B376-4B2F-8749-3B7E036212D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3CF6C-3249-3999-EF1F-7B30AB8D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0965-903F-1BA6-B709-006A2C503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A9C0-6C44-4977-BBA5-21B1608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95EF-058A-828A-D82B-E1054BCE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 –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82C6-A10A-41EE-9941-443A62025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Mourning</a:t>
            </a:r>
          </a:p>
          <a:p>
            <a:r>
              <a:rPr lang="en-US" dirty="0"/>
              <a:t>Heavily from Textbook</a:t>
            </a:r>
          </a:p>
        </p:txBody>
      </p:sp>
    </p:spTree>
    <p:extLst>
      <p:ext uri="{BB962C8B-B14F-4D97-AF65-F5344CB8AC3E}">
        <p14:creationId xmlns:p14="http://schemas.microsoft.com/office/powerpoint/2010/main" val="190268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4F7-09E5-6C63-2020-613513D9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Attacks and Countermeasures,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B57B-F02F-7AA7-A125-F0E420B3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account attack</a:t>
            </a:r>
          </a:p>
          <a:p>
            <a:pPr lvl="1"/>
            <a:r>
              <a:rPr lang="en-US" dirty="0"/>
              <a:t>A brute force attack against a specific known identifier</a:t>
            </a:r>
          </a:p>
          <a:p>
            <a:pPr lvl="1"/>
            <a:r>
              <a:rPr lang="en-US" dirty="0"/>
              <a:t>Typical countermeasure is locking an account after a fixed number of attempts</a:t>
            </a:r>
          </a:p>
          <a:p>
            <a:pPr lvl="2"/>
            <a:r>
              <a:rPr lang="en-US" dirty="0"/>
              <a:t>That reminds me I need to call STRS to reset my password.  There’s no self-service.</a:t>
            </a:r>
          </a:p>
          <a:p>
            <a:r>
              <a:rPr lang="en-US" dirty="0"/>
              <a:t>Workstation Hijacking</a:t>
            </a:r>
          </a:p>
          <a:p>
            <a:pPr lvl="1"/>
            <a:r>
              <a:rPr lang="en-US" dirty="0"/>
              <a:t>This was frequent in the lab when I was an undergrad.  Mostly changing people’s wallpaper to something inappropriate if they went to the bathroom without turning on the </a:t>
            </a:r>
            <a:r>
              <a:rPr lang="en-US" dirty="0" err="1"/>
              <a:t>lockscreen</a:t>
            </a:r>
            <a:r>
              <a:rPr lang="en-US" dirty="0"/>
              <a:t>.</a:t>
            </a:r>
          </a:p>
          <a:p>
            <a:r>
              <a:rPr lang="en-US" dirty="0"/>
              <a:t>Default passwords</a:t>
            </a:r>
          </a:p>
          <a:p>
            <a:pPr lvl="1"/>
            <a:r>
              <a:rPr lang="en-US" dirty="0"/>
              <a:t>Change them.</a:t>
            </a:r>
          </a:p>
          <a:p>
            <a:pPr lvl="2"/>
            <a:r>
              <a:rPr lang="en-US" dirty="0"/>
              <a:t>Alpine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E6F6-89E7-14D9-46D1-33E64893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Attacks and Countermeasures,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E1EF-B0FF-0AF7-3FE2-5ECE7A2E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Don’t write down passwords.  If the cognitive load is too much, at least obfuscate it.</a:t>
            </a:r>
          </a:p>
          <a:p>
            <a:pPr lvl="1"/>
            <a:r>
              <a:rPr lang="en-US" dirty="0"/>
              <a:t>Don’t tell other people your password, and don’t let them reset it for you unless you are in person.</a:t>
            </a:r>
          </a:p>
          <a:p>
            <a:pPr lvl="2"/>
            <a:r>
              <a:rPr lang="en-US" dirty="0"/>
              <a:t>Verizon cloud hacks.</a:t>
            </a:r>
          </a:p>
          <a:p>
            <a:r>
              <a:rPr lang="en-US" dirty="0"/>
              <a:t>Repeated Password Use</a:t>
            </a:r>
          </a:p>
          <a:p>
            <a:pPr lvl="1"/>
            <a:r>
              <a:rPr lang="en-US" dirty="0"/>
              <a:t>If it’s hacked somewhere, it’s hacked everywhere.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9E0-1658-46E1-5B4C-1E2F0996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do we still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F414-5EBA-4208-1DA8-56169A8B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Biometrics are tricky, and the interface between the hardware and software layers.</a:t>
            </a:r>
          </a:p>
          <a:p>
            <a:pPr lvl="1"/>
            <a:r>
              <a:rPr lang="en-US" dirty="0"/>
              <a:t>Still new and people are researching ways to break them</a:t>
            </a:r>
          </a:p>
          <a:p>
            <a:pPr lvl="2"/>
            <a:r>
              <a:rPr lang="en-US" dirty="0"/>
              <a:t>That may be easier than brute forcing passwords!</a:t>
            </a:r>
          </a:p>
          <a:p>
            <a:pPr lvl="1"/>
            <a:r>
              <a:rPr lang="en-US" dirty="0"/>
              <a:t>Aside: Digital-analog loophole</a:t>
            </a:r>
          </a:p>
          <a:p>
            <a:r>
              <a:rPr lang="en-US" dirty="0"/>
              <a:t>Physical tokens are inconvenient if lost or forgotten</a:t>
            </a:r>
          </a:p>
          <a:p>
            <a:pPr lvl="1"/>
            <a:r>
              <a:rPr lang="en-US" dirty="0"/>
              <a:t>And they also create a single point of failure across multiple services, unlike using different passwords</a:t>
            </a:r>
          </a:p>
          <a:p>
            <a:r>
              <a:rPr lang="en-US" dirty="0"/>
              <a:t>Password Managers aren’t quite there yet, so we can’t automate randomized password replacements</a:t>
            </a:r>
          </a:p>
          <a:p>
            <a:pPr lvl="1"/>
            <a:r>
              <a:rPr lang="en-US" dirty="0"/>
              <a:t>Not as much of an issue on a single device, but then you need to check a service on your phone when you are at an airport.</a:t>
            </a:r>
          </a:p>
          <a:p>
            <a:r>
              <a:rPr lang="en-US" dirty="0"/>
              <a:t>Inertia</a:t>
            </a:r>
          </a:p>
          <a:p>
            <a:pPr lvl="1"/>
            <a:r>
              <a:rPr lang="en-US" dirty="0"/>
              <a:t>I like analogies, Feynman hated them.</a:t>
            </a:r>
          </a:p>
        </p:txBody>
      </p:sp>
    </p:spTree>
    <p:extLst>
      <p:ext uri="{BB962C8B-B14F-4D97-AF65-F5344CB8AC3E}">
        <p14:creationId xmlns:p14="http://schemas.microsoft.com/office/powerpoint/2010/main" val="279856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6724-7D0A-96C3-947C-D2761EEF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6CF2-7F0E-BA65-3B3A-58B949CD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NIST SP 800-171 – c. 2016</a:t>
            </a:r>
          </a:p>
          <a:p>
            <a:r>
              <a:rPr lang="en-US" dirty="0"/>
              <a:t>Identify information system: users, processes acting on behalf of users, or devices.</a:t>
            </a:r>
          </a:p>
          <a:p>
            <a:r>
              <a:rPr lang="en-US" dirty="0"/>
              <a:t>Authenticate (or verify) the identities of those users, processes, or devices, as a prerequisite to allowing access to organizational information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4680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992B-0F26-ACF9-C4C9-936FFA2D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9929"/>
          </a:xfrm>
        </p:spPr>
        <p:txBody>
          <a:bodyPr/>
          <a:lstStyle/>
          <a:p>
            <a:r>
              <a:rPr lang="en-US" dirty="0"/>
              <a:t>Derived 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BAC2-FF8E-7E74-AB45-136E1F32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959225"/>
            <a:ext cx="11228294" cy="5751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multifactor authentication for local and network access to privileged accounts and for network access to non-privileged accounts.</a:t>
            </a:r>
          </a:p>
          <a:p>
            <a:r>
              <a:rPr lang="en-US" dirty="0"/>
              <a:t>Employ replay-resistant authentication mechanisms for network access to privileged and non-privileged accounts.</a:t>
            </a:r>
          </a:p>
          <a:p>
            <a:pPr lvl="1"/>
            <a:r>
              <a:rPr lang="en-US" dirty="0"/>
              <a:t>Replay Attack Example Here</a:t>
            </a:r>
          </a:p>
          <a:p>
            <a:r>
              <a:rPr lang="en-US" dirty="0"/>
              <a:t>Prevent reuse of identifiers for a defined period.</a:t>
            </a:r>
          </a:p>
          <a:p>
            <a:r>
              <a:rPr lang="en-US" dirty="0"/>
              <a:t>Disable identifiers after a defined period of inactivity.</a:t>
            </a:r>
          </a:p>
          <a:p>
            <a:r>
              <a:rPr lang="en-US" dirty="0"/>
              <a:t>Enforce a minimum password complexity and change of characters when new passwords are created.</a:t>
            </a:r>
          </a:p>
          <a:p>
            <a:r>
              <a:rPr lang="en-US" dirty="0"/>
              <a:t>Prohibit password reuse for a specified number of generations.</a:t>
            </a:r>
          </a:p>
          <a:p>
            <a:r>
              <a:rPr lang="en-US" dirty="0"/>
              <a:t>Allow temporary password use for system logons with an immediate change to a permanent password.</a:t>
            </a:r>
          </a:p>
          <a:p>
            <a:r>
              <a:rPr lang="en-US" dirty="0"/>
              <a:t>Store and transmit only cryptographically-protected passwords.</a:t>
            </a:r>
          </a:p>
          <a:p>
            <a:r>
              <a:rPr lang="en-US" dirty="0"/>
              <a:t>Obscure feedback of authentication information.</a:t>
            </a:r>
          </a:p>
          <a:p>
            <a:pPr lvl="1"/>
            <a:r>
              <a:rPr lang="en-US" dirty="0"/>
              <a:t>Username / Password Combo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B7C5-174B-6598-111E-A5893B0A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Digital User Authentication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6448-FD6A-F86E-114F-54972E60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June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87ED5-E666-0DCF-16B8-9ABDAE05A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2" t="34118" r="20221" b="22222"/>
          <a:stretch/>
        </p:blipFill>
        <p:spPr>
          <a:xfrm>
            <a:off x="3573579" y="1893205"/>
            <a:ext cx="8349481" cy="42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2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EE72-715E-6CC1-4FEA-E85EFAF5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of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B2D1-9F09-4B4F-33E6-A4522043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488141"/>
            <a:ext cx="12017188" cy="52356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Something the individual knows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PIN</a:t>
            </a:r>
          </a:p>
          <a:p>
            <a:pPr lvl="1"/>
            <a:r>
              <a:rPr lang="en-US" dirty="0"/>
              <a:t>Security Question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public information</a:t>
            </a:r>
          </a:p>
          <a:p>
            <a:pPr lvl="2"/>
            <a:r>
              <a:rPr lang="en-US" dirty="0"/>
              <a:t>If you are registered to vote in Athens County, I could look up your address right now.</a:t>
            </a:r>
          </a:p>
          <a:p>
            <a:pPr lvl="2"/>
            <a:r>
              <a:rPr lang="en-US" dirty="0"/>
              <a:t>Same for Property Taxes</a:t>
            </a:r>
          </a:p>
          <a:p>
            <a:pPr lvl="2"/>
            <a:r>
              <a:rPr lang="en-US" dirty="0"/>
              <a:t>All Property Transfers are also published in the newspaper</a:t>
            </a:r>
          </a:p>
          <a:p>
            <a:pPr lvl="3"/>
            <a:r>
              <a:rPr lang="en-US" dirty="0"/>
              <a:t>I google myself from time to time to keep track of media placements</a:t>
            </a:r>
          </a:p>
          <a:p>
            <a:r>
              <a:rPr lang="en-US" dirty="0"/>
              <a:t>Something the individual possesses: CAC card, key, etc.</a:t>
            </a:r>
          </a:p>
          <a:p>
            <a:pPr lvl="1"/>
            <a:r>
              <a:rPr lang="en-US" dirty="0"/>
              <a:t>Rotating authenticator probably fits here.</a:t>
            </a:r>
          </a:p>
          <a:p>
            <a:r>
              <a:rPr lang="en-US" dirty="0"/>
              <a:t>Something the individual is (biometrics): fingerprint, retina, facial recognition</a:t>
            </a:r>
          </a:p>
          <a:p>
            <a:pPr lvl="1"/>
            <a:r>
              <a:rPr lang="en-US" dirty="0"/>
              <a:t>I get CLEAR for free through one of my credit cards</a:t>
            </a:r>
          </a:p>
          <a:p>
            <a:r>
              <a:rPr lang="en-US" dirty="0"/>
              <a:t>Something the individual does: voice, handwriting, gait, typing patterns</a:t>
            </a:r>
          </a:p>
          <a:p>
            <a:pPr lvl="1"/>
            <a:r>
              <a:rPr lang="en-US" dirty="0"/>
              <a:t>Machine Learning makes this a lot more viable</a:t>
            </a:r>
          </a:p>
        </p:txBody>
      </p:sp>
    </p:spTree>
    <p:extLst>
      <p:ext uri="{BB962C8B-B14F-4D97-AF65-F5344CB8AC3E}">
        <p14:creationId xmlns:p14="http://schemas.microsoft.com/office/powerpoint/2010/main" val="246913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6AEF-DDB1-124C-C699-56D8ACB6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6257-CE9C-5A42-3ED0-B4D26D18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probably take a deep dive into risk assessment later in the semester.</a:t>
            </a:r>
          </a:p>
          <a:p>
            <a:r>
              <a:rPr lang="en-US" dirty="0"/>
              <a:t>NIST SP 800-63-3 uses a 4 tier system</a:t>
            </a:r>
          </a:p>
          <a:p>
            <a:pPr lvl="1"/>
            <a:r>
              <a:rPr lang="en-US" dirty="0"/>
              <a:t>Level 1 – Little or no confidence.</a:t>
            </a:r>
          </a:p>
          <a:p>
            <a:pPr lvl="2"/>
            <a:r>
              <a:rPr lang="en-US" dirty="0"/>
              <a:t>Example: Ad hoc username password combo.</a:t>
            </a:r>
          </a:p>
          <a:p>
            <a:pPr lvl="1"/>
            <a:r>
              <a:rPr lang="en-US" dirty="0"/>
              <a:t>Level 2 – “Normal” level of confidence.</a:t>
            </a:r>
          </a:p>
          <a:p>
            <a:pPr lvl="2"/>
            <a:r>
              <a:rPr lang="en-US" dirty="0"/>
              <a:t>Example: Uses some secure protocol like SSL</a:t>
            </a:r>
          </a:p>
          <a:p>
            <a:pPr lvl="1"/>
            <a:r>
              <a:rPr lang="en-US" dirty="0"/>
              <a:t>Level 3 – Higher confidence</a:t>
            </a:r>
          </a:p>
          <a:p>
            <a:pPr lvl="2"/>
            <a:r>
              <a:rPr lang="en-US" dirty="0"/>
              <a:t>Example: Uses 2FA</a:t>
            </a:r>
          </a:p>
          <a:p>
            <a:pPr lvl="1"/>
            <a:r>
              <a:rPr lang="en-US" dirty="0"/>
              <a:t>Level 4 – Highest confidence</a:t>
            </a:r>
          </a:p>
          <a:p>
            <a:pPr lvl="2"/>
            <a:r>
              <a:rPr lang="en-US" dirty="0"/>
              <a:t>Example: Require in person registration, 2FA, biometric, etc.</a:t>
            </a:r>
          </a:p>
        </p:txBody>
      </p:sp>
    </p:spTree>
    <p:extLst>
      <p:ext uri="{BB962C8B-B14F-4D97-AF65-F5344CB8AC3E}">
        <p14:creationId xmlns:p14="http://schemas.microsoft.com/office/powerpoint/2010/main" val="274615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F325-B911-E159-E4F1-FBEB95CE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1053-8C73-1849-54B8-9AA99ED7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FIPS 199 – Same definitions are before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Medium</a:t>
            </a:r>
          </a:p>
          <a:p>
            <a:pPr lvl="1"/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9219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9227-731A-CE05-1B49-140FC96E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Assessment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6E37-3B21-4EE1-3577-3426793A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C6262-2E55-62F2-E17E-2E1546BC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1" t="28889" r="20515" b="27320"/>
          <a:stretch/>
        </p:blipFill>
        <p:spPr>
          <a:xfrm>
            <a:off x="286872" y="1277058"/>
            <a:ext cx="10515600" cy="54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D1D7-4833-9B88-7BAD-A32E39ED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Attacks and 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018B-7DAA-E36A-3ED9-BF81AB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Popular Password Attack – Don’t use “P@$$w0rd” as your password.</a:t>
            </a:r>
          </a:p>
          <a:p>
            <a:pPr lvl="1"/>
            <a:r>
              <a:rPr lang="en-US" dirty="0"/>
              <a:t>Best defended by forcing a change in password after multiple attempts.</a:t>
            </a:r>
          </a:p>
          <a:p>
            <a:r>
              <a:rPr lang="en-US" dirty="0"/>
              <a:t>Offline Dictionary Attack – Even hashed passwords have to be stored somewhere.</a:t>
            </a:r>
          </a:p>
          <a:p>
            <a:pPr lvl="1"/>
            <a:r>
              <a:rPr lang="en-US" dirty="0"/>
              <a:t>Used to be called a SAM file in Windows XP</a:t>
            </a:r>
          </a:p>
          <a:p>
            <a:pPr lvl="2"/>
            <a:r>
              <a:rPr lang="en-US" dirty="0" err="1"/>
              <a:t>Ophcrack</a:t>
            </a:r>
            <a:r>
              <a:rPr lang="en-US" dirty="0"/>
              <a:t> – Windows XP and Vista</a:t>
            </a:r>
          </a:p>
          <a:p>
            <a:pPr lvl="3"/>
            <a:r>
              <a:rPr lang="en-US" dirty="0"/>
              <a:t>Rainbow tables</a:t>
            </a:r>
          </a:p>
          <a:p>
            <a:pPr lvl="4"/>
            <a:r>
              <a:rPr lang="en-US" dirty="0"/>
              <a:t>Maybe more details on how these work later?</a:t>
            </a:r>
          </a:p>
          <a:p>
            <a:pPr lvl="4"/>
            <a:r>
              <a:rPr lang="en-US" dirty="0"/>
              <a:t>Salting</a:t>
            </a:r>
          </a:p>
          <a:p>
            <a:pPr lvl="2"/>
            <a:r>
              <a:rPr lang="en-US" dirty="0" err="1"/>
              <a:t>DaveGrohl</a:t>
            </a:r>
            <a:r>
              <a:rPr lang="en-US" dirty="0"/>
              <a:t> – MacOS</a:t>
            </a:r>
          </a:p>
          <a:p>
            <a:r>
              <a:rPr lang="en-US" dirty="0"/>
              <a:t>User-specific attacks: Use specific information about the person.</a:t>
            </a:r>
          </a:p>
          <a:p>
            <a:pPr lvl="1"/>
            <a:r>
              <a:rPr lang="en-US" dirty="0"/>
              <a:t>Loved ones’ names and birthdays for instance.</a:t>
            </a:r>
          </a:p>
          <a:p>
            <a:pPr lvl="1"/>
            <a:r>
              <a:rPr lang="en-US" dirty="0"/>
              <a:t>Countermeasure: Tell them not to do that.</a:t>
            </a:r>
          </a:p>
          <a:p>
            <a:r>
              <a:rPr lang="en-US" dirty="0"/>
              <a:t>Keyloggers</a:t>
            </a:r>
          </a:p>
        </p:txBody>
      </p:sp>
    </p:spTree>
    <p:extLst>
      <p:ext uri="{BB962C8B-B14F-4D97-AF65-F5344CB8AC3E}">
        <p14:creationId xmlns:p14="http://schemas.microsoft.com/office/powerpoint/2010/main" val="16061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10540</TotalTime>
  <Words>786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8 – User Authentication</vt:lpstr>
      <vt:lpstr>Basic Security Requirements</vt:lpstr>
      <vt:lpstr>Derived Security Requirements</vt:lpstr>
      <vt:lpstr>NIST Digital User Authentication Model</vt:lpstr>
      <vt:lpstr>Means of Authentication</vt:lpstr>
      <vt:lpstr>Risk Assessment</vt:lpstr>
      <vt:lpstr>Potential Impact</vt:lpstr>
      <vt:lpstr>Example Risk Assessment Exercise</vt:lpstr>
      <vt:lpstr>Password Attacks and Countermeasures</vt:lpstr>
      <vt:lpstr>Password Attacks and Countermeasures, 2</vt:lpstr>
      <vt:lpstr>Password Attacks and Countermeasures, 3</vt:lpstr>
      <vt:lpstr>So why do we still use them?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– User Authentication</dc:title>
  <dc:creator>Chad Mourning</dc:creator>
  <cp:lastModifiedBy>Chad Mourning</cp:lastModifiedBy>
  <cp:revision>1</cp:revision>
  <dcterms:created xsi:type="dcterms:W3CDTF">2022-09-13T02:45:30Z</dcterms:created>
  <dcterms:modified xsi:type="dcterms:W3CDTF">2022-09-25T17:43:13Z</dcterms:modified>
</cp:coreProperties>
</file>