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6BD29-7F53-4DF5-B07A-E1E39A03193A}" v="10" dt="2022-09-20T02:50:59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Mourning" userId="232f17154b661dc2" providerId="LiveId" clId="{8D16BD29-7F53-4DF5-B07A-E1E39A03193A}"/>
    <pc:docChg chg="custSel addSld delSld modSld">
      <pc:chgData name="Chad Mourning" userId="232f17154b661dc2" providerId="LiveId" clId="{8D16BD29-7F53-4DF5-B07A-E1E39A03193A}" dt="2022-09-25T18:05:24.207" v="2881" actId="313"/>
      <pc:docMkLst>
        <pc:docMk/>
      </pc:docMkLst>
      <pc:sldChg chg="modSp new mod">
        <pc:chgData name="Chad Mourning" userId="232f17154b661dc2" providerId="LiveId" clId="{8D16BD29-7F53-4DF5-B07A-E1E39A03193A}" dt="2022-09-25T17:56:20.475" v="2879" actId="20577"/>
        <pc:sldMkLst>
          <pc:docMk/>
          <pc:sldMk cId="4167081238" sldId="257"/>
        </pc:sldMkLst>
        <pc:spChg chg="mod">
          <ac:chgData name="Chad Mourning" userId="232f17154b661dc2" providerId="LiveId" clId="{8D16BD29-7F53-4DF5-B07A-E1E39A03193A}" dt="2022-09-19T23:56:01.799" v="813" actId="14100"/>
          <ac:spMkLst>
            <pc:docMk/>
            <pc:sldMk cId="4167081238" sldId="257"/>
            <ac:spMk id="2" creationId="{81CC328F-87EC-3663-9535-4C5C4E7FF92A}"/>
          </ac:spMkLst>
        </pc:spChg>
        <pc:spChg chg="mod">
          <ac:chgData name="Chad Mourning" userId="232f17154b661dc2" providerId="LiveId" clId="{8D16BD29-7F53-4DF5-B07A-E1E39A03193A}" dt="2022-09-25T17:56:20.475" v="2879" actId="20577"/>
          <ac:spMkLst>
            <pc:docMk/>
            <pc:sldMk cId="4167081238" sldId="257"/>
            <ac:spMk id="3" creationId="{7131ACC2-3B07-387E-2A31-E980F9797598}"/>
          </ac:spMkLst>
        </pc:spChg>
      </pc:sldChg>
      <pc:sldChg chg="addSp delSp modSp new mod">
        <pc:chgData name="Chad Mourning" userId="232f17154b661dc2" providerId="LiveId" clId="{8D16BD29-7F53-4DF5-B07A-E1E39A03193A}" dt="2022-09-19T23:53:45.403" v="621" actId="1076"/>
        <pc:sldMkLst>
          <pc:docMk/>
          <pc:sldMk cId="3458830247" sldId="258"/>
        </pc:sldMkLst>
        <pc:spChg chg="mod">
          <ac:chgData name="Chad Mourning" userId="232f17154b661dc2" providerId="LiveId" clId="{8D16BD29-7F53-4DF5-B07A-E1E39A03193A}" dt="2022-09-19T23:53:19.607" v="611" actId="20577"/>
          <ac:spMkLst>
            <pc:docMk/>
            <pc:sldMk cId="3458830247" sldId="258"/>
            <ac:spMk id="2" creationId="{D3055502-D5AD-831D-C6FE-9BFBAF438D39}"/>
          </ac:spMkLst>
        </pc:spChg>
        <pc:spChg chg="del">
          <ac:chgData name="Chad Mourning" userId="232f17154b661dc2" providerId="LiveId" clId="{8D16BD29-7F53-4DF5-B07A-E1E39A03193A}" dt="2022-09-19T23:53:42.900" v="620" actId="478"/>
          <ac:spMkLst>
            <pc:docMk/>
            <pc:sldMk cId="3458830247" sldId="258"/>
            <ac:spMk id="3" creationId="{4D07212B-BEB6-3599-F2D0-E3B2D7C717D9}"/>
          </ac:spMkLst>
        </pc:spChg>
        <pc:picChg chg="add mod modCrop">
          <ac:chgData name="Chad Mourning" userId="232f17154b661dc2" providerId="LiveId" clId="{8D16BD29-7F53-4DF5-B07A-E1E39A03193A}" dt="2022-09-19T23:53:45.403" v="621" actId="1076"/>
          <ac:picMkLst>
            <pc:docMk/>
            <pc:sldMk cId="3458830247" sldId="258"/>
            <ac:picMk id="5" creationId="{EF4AFCDD-2556-B327-A926-9B45F88EF505}"/>
          </ac:picMkLst>
        </pc:picChg>
      </pc:sldChg>
      <pc:sldChg chg="addSp delSp modSp new mod">
        <pc:chgData name="Chad Mourning" userId="232f17154b661dc2" providerId="LiveId" clId="{8D16BD29-7F53-4DF5-B07A-E1E39A03193A}" dt="2022-09-19T23:54:38.043" v="650" actId="1076"/>
        <pc:sldMkLst>
          <pc:docMk/>
          <pc:sldMk cId="3908159793" sldId="259"/>
        </pc:sldMkLst>
        <pc:spChg chg="mod">
          <ac:chgData name="Chad Mourning" userId="232f17154b661dc2" providerId="LiveId" clId="{8D16BD29-7F53-4DF5-B07A-E1E39A03193A}" dt="2022-09-19T23:54:09.310" v="641" actId="20577"/>
          <ac:spMkLst>
            <pc:docMk/>
            <pc:sldMk cId="3908159793" sldId="259"/>
            <ac:spMk id="2" creationId="{CE0E22CB-AF92-B99D-E3AD-7B7BF807E02B}"/>
          </ac:spMkLst>
        </pc:spChg>
        <pc:spChg chg="del">
          <ac:chgData name="Chad Mourning" userId="232f17154b661dc2" providerId="LiveId" clId="{8D16BD29-7F53-4DF5-B07A-E1E39A03193A}" dt="2022-09-19T23:54:32.185" v="647" actId="478"/>
          <ac:spMkLst>
            <pc:docMk/>
            <pc:sldMk cId="3908159793" sldId="259"/>
            <ac:spMk id="3" creationId="{B50F4190-9851-AE93-901A-92A5766833C6}"/>
          </ac:spMkLst>
        </pc:spChg>
        <pc:picChg chg="add mod modCrop">
          <ac:chgData name="Chad Mourning" userId="232f17154b661dc2" providerId="LiveId" clId="{8D16BD29-7F53-4DF5-B07A-E1E39A03193A}" dt="2022-09-19T23:54:38.043" v="650" actId="1076"/>
          <ac:picMkLst>
            <pc:docMk/>
            <pc:sldMk cId="3908159793" sldId="259"/>
            <ac:picMk id="5" creationId="{BA1121DE-0A2C-0C0C-5007-FD7FAEE182F3}"/>
          </ac:picMkLst>
        </pc:picChg>
      </pc:sldChg>
      <pc:sldChg chg="addSp modSp new mod">
        <pc:chgData name="Chad Mourning" userId="232f17154b661dc2" providerId="LiveId" clId="{8D16BD29-7F53-4DF5-B07A-E1E39A03193A}" dt="2022-09-20T01:13:08.086" v="1455" actId="20577"/>
        <pc:sldMkLst>
          <pc:docMk/>
          <pc:sldMk cId="1619260296" sldId="260"/>
        </pc:sldMkLst>
        <pc:spChg chg="mod">
          <ac:chgData name="Chad Mourning" userId="232f17154b661dc2" providerId="LiveId" clId="{8D16BD29-7F53-4DF5-B07A-E1E39A03193A}" dt="2022-09-20T00:00:03.689" v="840" actId="20577"/>
          <ac:spMkLst>
            <pc:docMk/>
            <pc:sldMk cId="1619260296" sldId="260"/>
            <ac:spMk id="2" creationId="{75A522CA-276D-4555-C570-EEB2B83AA703}"/>
          </ac:spMkLst>
        </pc:spChg>
        <pc:spChg chg="mod">
          <ac:chgData name="Chad Mourning" userId="232f17154b661dc2" providerId="LiveId" clId="{8D16BD29-7F53-4DF5-B07A-E1E39A03193A}" dt="2022-09-20T01:13:08.086" v="1455" actId="20577"/>
          <ac:spMkLst>
            <pc:docMk/>
            <pc:sldMk cId="1619260296" sldId="260"/>
            <ac:spMk id="3" creationId="{7764B25E-76FA-088C-A2E8-58DEF278B70E}"/>
          </ac:spMkLst>
        </pc:spChg>
        <pc:picChg chg="add mod">
          <ac:chgData name="Chad Mourning" userId="232f17154b661dc2" providerId="LiveId" clId="{8D16BD29-7F53-4DF5-B07A-E1E39A03193A}" dt="2022-09-20T00:24:08.729" v="1306" actId="14100"/>
          <ac:picMkLst>
            <pc:docMk/>
            <pc:sldMk cId="1619260296" sldId="260"/>
            <ac:picMk id="1026" creationId="{CEAE5936-AD3A-2A32-3D87-B6C3BBBA62EE}"/>
          </ac:picMkLst>
        </pc:picChg>
      </pc:sldChg>
      <pc:sldChg chg="modSp new mod">
        <pc:chgData name="Chad Mourning" userId="232f17154b661dc2" providerId="LiveId" clId="{8D16BD29-7F53-4DF5-B07A-E1E39A03193A}" dt="2022-09-25T18:05:24.207" v="2881" actId="313"/>
        <pc:sldMkLst>
          <pc:docMk/>
          <pc:sldMk cId="1993313250" sldId="261"/>
        </pc:sldMkLst>
        <pc:spChg chg="mod">
          <ac:chgData name="Chad Mourning" userId="232f17154b661dc2" providerId="LiveId" clId="{8D16BD29-7F53-4DF5-B07A-E1E39A03193A}" dt="2022-09-20T01:14:13.919" v="1514" actId="20577"/>
          <ac:spMkLst>
            <pc:docMk/>
            <pc:sldMk cId="1993313250" sldId="261"/>
            <ac:spMk id="2" creationId="{34AD4A17-8FE9-74A6-D289-DE3FBA445784}"/>
          </ac:spMkLst>
        </pc:spChg>
        <pc:spChg chg="mod">
          <ac:chgData name="Chad Mourning" userId="232f17154b661dc2" providerId="LiveId" clId="{8D16BD29-7F53-4DF5-B07A-E1E39A03193A}" dt="2022-09-25T18:05:24.207" v="2881" actId="313"/>
          <ac:spMkLst>
            <pc:docMk/>
            <pc:sldMk cId="1993313250" sldId="261"/>
            <ac:spMk id="3" creationId="{55CBBE70-5898-8B54-EE0E-10E58565EBF3}"/>
          </ac:spMkLst>
        </pc:spChg>
      </pc:sldChg>
      <pc:sldChg chg="modSp new mod">
        <pc:chgData name="Chad Mourning" userId="232f17154b661dc2" providerId="LiveId" clId="{8D16BD29-7F53-4DF5-B07A-E1E39A03193A}" dt="2022-09-20T02:40:57.153" v="2367" actId="20577"/>
        <pc:sldMkLst>
          <pc:docMk/>
          <pc:sldMk cId="559193013" sldId="262"/>
        </pc:sldMkLst>
        <pc:spChg chg="mod">
          <ac:chgData name="Chad Mourning" userId="232f17154b661dc2" providerId="LiveId" clId="{8D16BD29-7F53-4DF5-B07A-E1E39A03193A}" dt="2022-09-20T02:40:57.153" v="2367" actId="20577"/>
          <ac:spMkLst>
            <pc:docMk/>
            <pc:sldMk cId="559193013" sldId="262"/>
            <ac:spMk id="2" creationId="{05AA0445-79AE-AA77-7DD6-A93FB3413667}"/>
          </ac:spMkLst>
        </pc:spChg>
        <pc:spChg chg="mod">
          <ac:chgData name="Chad Mourning" userId="232f17154b661dc2" providerId="LiveId" clId="{8D16BD29-7F53-4DF5-B07A-E1E39A03193A}" dt="2022-09-20T02:31:08.610" v="2356" actId="20577"/>
          <ac:spMkLst>
            <pc:docMk/>
            <pc:sldMk cId="559193013" sldId="262"/>
            <ac:spMk id="3" creationId="{13F0F75A-1039-4FFE-A1A0-70BF36F48481}"/>
          </ac:spMkLst>
        </pc:spChg>
      </pc:sldChg>
      <pc:sldChg chg="modSp new mod">
        <pc:chgData name="Chad Mourning" userId="232f17154b661dc2" providerId="LiveId" clId="{8D16BD29-7F53-4DF5-B07A-E1E39A03193A}" dt="2022-09-20T02:52:21.925" v="2874" actId="20577"/>
        <pc:sldMkLst>
          <pc:docMk/>
          <pc:sldMk cId="2534833452" sldId="263"/>
        </pc:sldMkLst>
        <pc:spChg chg="mod">
          <ac:chgData name="Chad Mourning" userId="232f17154b661dc2" providerId="LiveId" clId="{8D16BD29-7F53-4DF5-B07A-E1E39A03193A}" dt="2022-09-20T02:41:07.128" v="2406" actId="20577"/>
          <ac:spMkLst>
            <pc:docMk/>
            <pc:sldMk cId="2534833452" sldId="263"/>
            <ac:spMk id="2" creationId="{0887D407-2CC0-233F-0941-6273A77353CA}"/>
          </ac:spMkLst>
        </pc:spChg>
        <pc:spChg chg="mod">
          <ac:chgData name="Chad Mourning" userId="232f17154b661dc2" providerId="LiveId" clId="{8D16BD29-7F53-4DF5-B07A-E1E39A03193A}" dt="2022-09-20T02:52:21.925" v="2874" actId="20577"/>
          <ac:spMkLst>
            <pc:docMk/>
            <pc:sldMk cId="2534833452" sldId="263"/>
            <ac:spMk id="3" creationId="{F2925849-1788-0DD3-2080-AF9F8A1C6B49}"/>
          </ac:spMkLst>
        </pc:spChg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611536147" sldId="264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3990234999" sldId="265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3451916624" sldId="266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4292245391" sldId="267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3828565577" sldId="268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1336629034" sldId="269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2553495938" sldId="270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3275422150" sldId="271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3999858825" sldId="272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1848408107" sldId="273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3066456813" sldId="274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3444605084" sldId="275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698079387" sldId="276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3351961135" sldId="277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1954643882" sldId="278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2209830030" sldId="279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4234094173" sldId="280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558046269" sldId="281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3360104438" sldId="282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3803181987" sldId="283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2521781940" sldId="284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1110825763" sldId="285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1145830824" sldId="286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3825345032" sldId="287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3568358500" sldId="288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4292097211" sldId="289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2250922460" sldId="290"/>
        </pc:sldMkLst>
      </pc:sldChg>
      <pc:sldChg chg="new del">
        <pc:chgData name="Chad Mourning" userId="232f17154b661dc2" providerId="LiveId" clId="{8D16BD29-7F53-4DF5-B07A-E1E39A03193A}" dt="2022-09-20T02:57:51.984" v="2875" actId="47"/>
        <pc:sldMkLst>
          <pc:docMk/>
          <pc:sldMk cId="3337377330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11B2-480A-8E35-56BF-210DC7CC5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34D57-B408-E926-53A5-56BD99125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5602-AD13-82CD-D55F-51AB11CB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659-4C9D-4BEE-B2D2-7421CC417B0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CED2-F673-03F4-90C2-FFA2A707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134D8-1DC5-E2A8-55FA-475EEF1D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604-882D-4772-95A3-716CEA31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6B1-37EA-83E9-C65C-043DAAD4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DD71E-157F-9E6A-896C-DE7E0C319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C5F1B-8886-0DCF-AB0C-7F03B07D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659-4C9D-4BEE-B2D2-7421CC417B0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D2F55-172E-61BA-732E-B018EF5C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6F529-5CF8-5651-9A1F-CB8C30FB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604-882D-4772-95A3-716CEA31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E353C-6138-4D3B-1F05-378956A1A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4FC4E-090D-94E1-8681-7A67E5806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CA22A-3886-06D5-2853-3F84DBD9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659-4C9D-4BEE-B2D2-7421CC417B0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30A3C-19D5-66A4-02B7-AE4364F8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1205-BCFB-C9D5-E425-EAB5B98B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604-882D-4772-95A3-716CEA31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BA2A-9FCE-E1B5-1889-2C0094AA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FFE6-401D-AB1F-783B-6FB5F555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F12A-B66D-DE5B-BD3D-9D05B72B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659-4C9D-4BEE-B2D2-7421CC417B0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F4DCA-FB1C-065B-FD31-A6238363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71F0-F649-1B63-D8A8-529E0362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604-882D-4772-95A3-716CEA31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0B1F-D945-706D-6A86-2BC3C954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96906-EF5A-C9B8-7E5F-CB9098A50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ED57D-0495-3C22-36AA-2F346542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659-4C9D-4BEE-B2D2-7421CC417B0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5ACD-A960-2B4B-C546-E372A448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3334C-A775-AF4A-7B74-97BE5FC1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604-882D-4772-95A3-716CEA31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1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9588-ED31-B8CD-3650-37349266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C426-6AA2-E169-8CFC-1572FF921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10CE6-34CF-27AF-F10B-BB4165056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3516-91BC-3854-25C6-E26B2FDA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659-4C9D-4BEE-B2D2-7421CC417B0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4BFC0-E826-6752-5916-B243DF5F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B8EF0-7AD3-D230-49A5-CA3BF33B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604-882D-4772-95A3-716CEA31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CFF7-2AF2-6D6C-1438-24C4BAE4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25FF5-F50F-4152-0D7C-B10E20E08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911BB-1405-160F-59D3-367A456C3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BB776-5BDD-01A0-E21E-F96EF661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AF4D0-0EFD-167A-61B1-D01F46911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5A3F3-6794-5D0C-C0C0-4C7C4AD3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659-4C9D-4BEE-B2D2-7421CC417B0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7D0FB9-0C2F-9F10-E0B6-FD188903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5BEE4-6B77-A05C-1A7F-FA10A1A2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604-882D-4772-95A3-716CEA31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2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5B1A-AEBC-26AF-9602-AAA5BB6B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ED4D1-9869-B44F-0CD2-A439BF31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659-4C9D-4BEE-B2D2-7421CC417B0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62F23-B1A1-F30D-71CF-4B25739A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30005-A715-987D-F9A3-93B4E463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604-882D-4772-95A3-716CEA31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85407-18F3-3058-275C-ED355966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659-4C9D-4BEE-B2D2-7421CC417B0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78123-A957-9369-17C8-BD0DB032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EEBC9-E5B0-FA15-C0D6-7587AD3B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604-882D-4772-95A3-716CEA31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A9A6-AC40-C00E-1A35-AC69B16F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DB61-7749-3747-201A-E148149D9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9EFFD-6661-D112-1B94-D261DF876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57535-CA80-0931-E9C9-974841A9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659-4C9D-4BEE-B2D2-7421CC417B0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2D635-DDC0-2330-FAF5-2690CA2E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D9D52-72FF-0C0B-6991-CAB1D1E7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604-882D-4772-95A3-716CEA31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6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0B8C-47F4-85B3-F6CB-C289F724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93F94-AC1B-AE92-0284-313AE93B1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35267-5D15-5E87-0A17-8E59BE26D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BDE62-F8E3-2AED-860F-3114D51D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659-4C9D-4BEE-B2D2-7421CC417B0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ADAC9-5B26-A317-E12F-E2E4D8D8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DF2B5-0744-453E-C7BA-3EE4F2DE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604-882D-4772-95A3-716CEA31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DCA6A-7C9F-7805-C831-02D16DB7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C1F6-8A37-DBD5-64BE-D83DA63BD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65CE-78A5-5CCE-F6D1-ACC6CA21D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EE659-4C9D-4BEE-B2D2-7421CC417B0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B4E8-6C0D-83EF-F30D-3564E4860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46CA0-BA17-DA52-1D75-0E09DFCA6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2A604-882D-4772-95A3-716CEA31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5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weet32.info/" TargetMode="External"/><Relationship Id="rId2" Type="http://schemas.openxmlformats.org/officeDocument/2006/relationships/hyperlink" Target="https://en.wikipedia.org/wiki/Blowfish_(cipher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Threefish" TargetMode="External"/><Relationship Id="rId4" Type="http://schemas.openxmlformats.org/officeDocument/2006/relationships/hyperlink" Target="https://en.wikipedia.org/wiki/Twofish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bGB__V8MN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wjburns/common-password-list-rockyou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F47F-24A3-3CD9-E392-D06BF0AB7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9 - Hashing Passwords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62080-591F-2643-BE34-412AB96C0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Chad Mourning</a:t>
            </a:r>
          </a:p>
          <a:p>
            <a:r>
              <a:rPr lang="en-US" dirty="0"/>
              <a:t>Heavily influenced by the Textbook</a:t>
            </a:r>
          </a:p>
        </p:txBody>
      </p:sp>
    </p:spTree>
    <p:extLst>
      <p:ext uri="{BB962C8B-B14F-4D97-AF65-F5344CB8AC3E}">
        <p14:creationId xmlns:p14="http://schemas.microsoft.com/office/powerpoint/2010/main" val="187858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328F-87EC-3663-9535-4C5C4E7F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8412"/>
          </a:xfrm>
        </p:spPr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1ACC2-3B07-387E-2A31-E980F979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418" y="971730"/>
            <a:ext cx="10515600" cy="5886270"/>
          </a:xfrm>
        </p:spPr>
        <p:txBody>
          <a:bodyPr>
            <a:normAutofit/>
          </a:bodyPr>
          <a:lstStyle/>
          <a:p>
            <a:r>
              <a:rPr lang="en-US" dirty="0"/>
              <a:t>Store the hashed version of the password.  Hash again as necessary, check if new hash == stored hash</a:t>
            </a:r>
          </a:p>
          <a:p>
            <a:r>
              <a:rPr lang="en-US" dirty="0"/>
              <a:t>Salting</a:t>
            </a:r>
          </a:p>
          <a:p>
            <a:pPr lvl="1"/>
            <a:r>
              <a:rPr lang="en-US" dirty="0"/>
              <a:t>Introduced in 1979</a:t>
            </a:r>
          </a:p>
          <a:p>
            <a:pPr lvl="1"/>
            <a:r>
              <a:rPr lang="en-US" dirty="0"/>
              <a:t>Usually randomly generated and stored in plaintext with the hashed password</a:t>
            </a:r>
          </a:p>
          <a:p>
            <a:pPr lvl="1"/>
            <a:r>
              <a:rPr lang="en-US" dirty="0"/>
              <a:t>Prevents rainbow table attacks</a:t>
            </a:r>
          </a:p>
          <a:p>
            <a:pPr lvl="1"/>
            <a:r>
              <a:rPr lang="en-US" dirty="0"/>
              <a:t>This is a case where a hash function shouldn’t be particularly fast so people can’t brute force as easy</a:t>
            </a:r>
          </a:p>
          <a:p>
            <a:pPr lvl="2"/>
            <a:r>
              <a:rPr lang="en-US" dirty="0"/>
              <a:t>But if you are a running a commercial operation, maybe you do it quick anyway so you don’t spend cycles on wasteful hashing</a:t>
            </a:r>
          </a:p>
          <a:p>
            <a:pPr lvl="1"/>
            <a:r>
              <a:rPr lang="en-US" dirty="0"/>
              <a:t>Also prevents people with the same password from having the same Hash</a:t>
            </a:r>
          </a:p>
          <a:p>
            <a:pPr lvl="2"/>
            <a:r>
              <a:rPr lang="en-US" dirty="0"/>
              <a:t>Decreasing Social Engineering targets</a:t>
            </a:r>
          </a:p>
          <a:p>
            <a:pPr lvl="1"/>
            <a:r>
              <a:rPr lang="en-US" dirty="0"/>
              <a:t>Makes it harder to detect password reuse</a:t>
            </a:r>
          </a:p>
        </p:txBody>
      </p:sp>
    </p:spTree>
    <p:extLst>
      <p:ext uri="{BB962C8B-B14F-4D97-AF65-F5344CB8AC3E}">
        <p14:creationId xmlns:p14="http://schemas.microsoft.com/office/powerpoint/2010/main" val="416708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5502-D5AD-831D-C6FE-9BFBAF4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Password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AFCDD-2556-B327-A926-9B45F88EF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93" t="26621" r="43248" b="32234"/>
          <a:stretch/>
        </p:blipFill>
        <p:spPr>
          <a:xfrm>
            <a:off x="2686639" y="1946844"/>
            <a:ext cx="6589336" cy="41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3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22CB-AF92-B99D-E3AD-7B7BF807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a Password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121DE-0A2C-0C0C-5007-FD7FAEE18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3" t="32852" r="38067" b="20275"/>
          <a:stretch/>
        </p:blipFill>
        <p:spPr>
          <a:xfrm>
            <a:off x="2422687" y="1555198"/>
            <a:ext cx="7833676" cy="49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22CA-276D-4555-C570-EEB2B83A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Contemporary Salting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4B25E-76FA-088C-A2E8-58DEF278B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53" y="250666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Bcrypt</a:t>
            </a:r>
            <a:r>
              <a:rPr lang="en-US" dirty="0"/>
              <a:t>/Blowfish</a:t>
            </a:r>
          </a:p>
          <a:p>
            <a:pPr lvl="1"/>
            <a:r>
              <a:rPr lang="en-US" dirty="0"/>
              <a:t>Developed in 1993 by Bruce </a:t>
            </a:r>
            <a:r>
              <a:rPr lang="en-US" dirty="0" err="1"/>
              <a:t>Schneier</a:t>
            </a:r>
            <a:endParaRPr lang="en-US" dirty="0"/>
          </a:p>
          <a:p>
            <a:pPr lvl="1"/>
            <a:r>
              <a:rPr lang="en-US" dirty="0"/>
              <a:t>Up to 55 character passwords</a:t>
            </a:r>
          </a:p>
          <a:p>
            <a:pPr lvl="1"/>
            <a:r>
              <a:rPr lang="en-US" dirty="0"/>
              <a:t>128 bit salt</a:t>
            </a:r>
          </a:p>
          <a:p>
            <a:pPr lvl="1"/>
            <a:r>
              <a:rPr lang="en-US" dirty="0"/>
              <a:t>Includes a cost variable that lets you slow down the hash</a:t>
            </a:r>
          </a:p>
          <a:p>
            <a:pPr lvl="1"/>
            <a:r>
              <a:rPr lang="en-US" dirty="0"/>
              <a:t>More details here:</a:t>
            </a:r>
          </a:p>
          <a:p>
            <a:pPr lvl="2"/>
            <a:r>
              <a:rPr lang="en-US" dirty="0">
                <a:hlinkClick r:id="rId2"/>
              </a:rPr>
              <a:t>https://en.wikipedia.org/wiki/Blowfish_(cipher)</a:t>
            </a:r>
            <a:endParaRPr lang="en-US" dirty="0"/>
          </a:p>
          <a:p>
            <a:pPr lvl="3"/>
            <a:r>
              <a:rPr lang="en-US" dirty="0"/>
              <a:t>Is this where the Hugh Jackman movie got it’s name?  I never saw it.</a:t>
            </a:r>
          </a:p>
          <a:p>
            <a:pPr lvl="1"/>
            <a:r>
              <a:rPr lang="en-US" dirty="0"/>
              <a:t>Vulnerable to Birthday Attacks</a:t>
            </a:r>
          </a:p>
          <a:p>
            <a:pPr lvl="2"/>
            <a:r>
              <a:rPr lang="en-US" dirty="0"/>
              <a:t>Read more here: </a:t>
            </a:r>
            <a:r>
              <a:rPr lang="en-US" dirty="0">
                <a:hlinkClick r:id="rId3"/>
              </a:rPr>
              <a:t>https://sweet32.info/</a:t>
            </a:r>
            <a:r>
              <a:rPr lang="en-US" dirty="0"/>
              <a:t> - 2</a:t>
            </a:r>
            <a:r>
              <a:rPr lang="en-US" baseline="30000" dirty="0"/>
              <a:t>n/2</a:t>
            </a:r>
            <a:endParaRPr lang="en-US" dirty="0"/>
          </a:p>
          <a:p>
            <a:pPr lvl="1"/>
            <a:r>
              <a:rPr lang="en-US" dirty="0"/>
              <a:t>Inventor actually recommends people use the sequel, </a:t>
            </a:r>
            <a:r>
              <a:rPr lang="en-US" dirty="0" err="1"/>
              <a:t>Twofish</a:t>
            </a:r>
            <a:r>
              <a:rPr lang="en-US" dirty="0"/>
              <a:t>, instead</a:t>
            </a:r>
          </a:p>
          <a:p>
            <a:pPr lvl="2"/>
            <a:r>
              <a:rPr lang="en-US" dirty="0">
                <a:hlinkClick r:id="rId4"/>
              </a:rPr>
              <a:t>https://en.wikipedia.org/wiki/Twofish</a:t>
            </a:r>
            <a:endParaRPr lang="en-US" dirty="0"/>
          </a:p>
          <a:p>
            <a:pPr lvl="2"/>
            <a:r>
              <a:rPr lang="en-US" dirty="0"/>
              <a:t>Was an AES finalist</a:t>
            </a:r>
          </a:p>
          <a:p>
            <a:pPr lvl="2"/>
            <a:r>
              <a:rPr lang="en-US" dirty="0"/>
              <a:t>Yes, there is a Threefish: </a:t>
            </a:r>
            <a:r>
              <a:rPr lang="en-US" dirty="0">
                <a:hlinkClick r:id="rId5"/>
              </a:rPr>
              <a:t>https://en.wikipedia.org/wiki/Threefish</a:t>
            </a:r>
            <a:endParaRPr lang="en-US" dirty="0"/>
          </a:p>
          <a:p>
            <a:pPr lvl="3"/>
            <a:r>
              <a:rPr lang="en-US" dirty="0"/>
              <a:t>Doesn’t use S-Boxes like DES, Blowfish, and </a:t>
            </a:r>
            <a:r>
              <a:rPr lang="en-US" dirty="0" err="1"/>
              <a:t>Twofish</a:t>
            </a:r>
            <a:r>
              <a:rPr lang="en-US" dirty="0"/>
              <a:t> because they are susceptible to cache timing attacks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AE5936-AD3A-2A32-3D87-B6C3BBBA6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165" y="0"/>
            <a:ext cx="4792885" cy="462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6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4A17-8FE9-74A6-D289-DE3FBA44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Timings attacks on Square and Multiply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BE70-5898-8B54-EE0E-10E58565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bit of the exponent is a 1, square your number, if it’s odd, square and multiply by the original number.</a:t>
            </a:r>
          </a:p>
          <a:p>
            <a:pPr lvl="1"/>
            <a:r>
              <a:rPr lang="en-US" dirty="0"/>
              <a:t>Math holds under </a:t>
            </a:r>
            <a:r>
              <a:rPr lang="en-US" dirty="0" err="1"/>
              <a:t>modulos</a:t>
            </a:r>
            <a:r>
              <a:rPr lang="en-US" dirty="0"/>
              <a:t>!</a:t>
            </a:r>
          </a:p>
          <a:p>
            <a:r>
              <a:rPr lang="en-US" dirty="0"/>
              <a:t>Live Demo!</a:t>
            </a:r>
          </a:p>
          <a:p>
            <a:r>
              <a:rPr lang="en-US" dirty="0"/>
              <a:t>Supplemental Viewing: </a:t>
            </a:r>
            <a:r>
              <a:rPr lang="en-US" dirty="0">
                <a:hlinkClick r:id="rId2"/>
              </a:rPr>
              <a:t>https://www.youtube.com/watch?v=cbGB__V8MNk</a:t>
            </a:r>
            <a:endParaRPr lang="en-US" dirty="0"/>
          </a:p>
          <a:p>
            <a:r>
              <a:rPr lang="en-US" dirty="0"/>
              <a:t>What’s the vulnerability?</a:t>
            </a:r>
          </a:p>
          <a:p>
            <a:pPr lvl="1"/>
            <a:r>
              <a:rPr lang="en-US" dirty="0"/>
              <a:t>1s and 0s behave differently, so based on the time it takes you can guess how many ones there are.</a:t>
            </a:r>
          </a:p>
          <a:p>
            <a:pPr lvl="1"/>
            <a:r>
              <a:rPr lang="en-US" dirty="0"/>
              <a:t>Countermeasure: Constant-time approaches</a:t>
            </a:r>
          </a:p>
        </p:txBody>
      </p:sp>
    </p:spTree>
    <p:extLst>
      <p:ext uri="{BB962C8B-B14F-4D97-AF65-F5344CB8AC3E}">
        <p14:creationId xmlns:p14="http://schemas.microsoft.com/office/powerpoint/2010/main" val="199331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0445-79AE-AA77-7DD6-A93FB341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Cracking, Classical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F75A-1039-4FFE-A1A0-70BF36F4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Rainbow Tables</a:t>
            </a:r>
          </a:p>
          <a:p>
            <a:pPr lvl="1"/>
            <a:r>
              <a:rPr lang="en-US" dirty="0"/>
              <a:t>Space vs. Time</a:t>
            </a:r>
          </a:p>
          <a:p>
            <a:pPr lvl="2"/>
            <a:r>
              <a:rPr lang="en-US" dirty="0"/>
              <a:t>2003 paper - 1.4GB cracked 99.9% of all alphanumeric Windows password hashes in 13.8 seconds.</a:t>
            </a:r>
          </a:p>
          <a:p>
            <a:pPr lvl="2"/>
            <a:r>
              <a:rPr lang="en-US" dirty="0"/>
              <a:t>Size of table will correlate with hash and salt length.</a:t>
            </a:r>
          </a:p>
          <a:p>
            <a:pPr lvl="1"/>
            <a:r>
              <a:rPr lang="en-US" dirty="0"/>
              <a:t>Brute Force against multiple targets</a:t>
            </a:r>
          </a:p>
          <a:p>
            <a:pPr lvl="2"/>
            <a:r>
              <a:rPr lang="en-US" dirty="0"/>
              <a:t>Even if you lock an account at 5 attempts, that means for 1,000 accounts you get 5,000 attempts.</a:t>
            </a:r>
          </a:p>
        </p:txBody>
      </p:sp>
    </p:spTree>
    <p:extLst>
      <p:ext uri="{BB962C8B-B14F-4D97-AF65-F5344CB8AC3E}">
        <p14:creationId xmlns:p14="http://schemas.microsoft.com/office/powerpoint/2010/main" val="55919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D407-2CC0-233F-0941-6273A773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Cracking, Modern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5849-1788-0DD3-2080-AF9F8A1C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484"/>
            <a:ext cx="10515600" cy="4351338"/>
          </a:xfrm>
        </p:spPr>
        <p:txBody>
          <a:bodyPr/>
          <a:lstStyle/>
          <a:p>
            <a:r>
              <a:rPr lang="en-US" dirty="0"/>
              <a:t>GPU-based cracking</a:t>
            </a:r>
          </a:p>
          <a:p>
            <a:pPr lvl="1"/>
            <a:r>
              <a:rPr lang="en-US" dirty="0"/>
              <a:t>Brute force hashing is a perfect SIMD operation</a:t>
            </a:r>
          </a:p>
          <a:p>
            <a:r>
              <a:rPr lang="en-US" dirty="0"/>
              <a:t>RockYou.com</a:t>
            </a:r>
          </a:p>
          <a:p>
            <a:pPr lvl="1"/>
            <a:r>
              <a:rPr lang="en-US" dirty="0"/>
              <a:t>In 2009, the website was hacked via SQL-injection and 32M plaintext passwords were leaked.</a:t>
            </a:r>
          </a:p>
          <a:p>
            <a:pPr lvl="1"/>
            <a:r>
              <a:rPr lang="en-US" dirty="0">
                <a:hlinkClick r:id="rId2"/>
              </a:rPr>
              <a:t>https://www.kaggle.com/datasets/wjburns/common-password-list-rockyoutxt</a:t>
            </a:r>
            <a:endParaRPr lang="en-US" dirty="0"/>
          </a:p>
          <a:p>
            <a:pPr lvl="1"/>
            <a:r>
              <a:rPr lang="en-US" dirty="0"/>
              <a:t>Lots of research done on this list for trends.</a:t>
            </a:r>
          </a:p>
          <a:p>
            <a:pPr lvl="2"/>
            <a:r>
              <a:rPr lang="en-US" dirty="0"/>
              <a:t>Probabilistic models, -- try the most common ones first.</a:t>
            </a:r>
          </a:p>
          <a:p>
            <a:pPr lvl="2"/>
            <a:r>
              <a:rPr lang="en-US" dirty="0"/>
              <a:t>Maybe that’s an easy project for this week if I don’t think of anything else.</a:t>
            </a:r>
          </a:p>
          <a:p>
            <a:pPr lvl="1"/>
            <a:r>
              <a:rPr lang="en-US" dirty="0"/>
              <a:t>Good starting dictionary for attacks.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3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8303</TotalTime>
  <Words>511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 9 - Hashing Passwords</vt:lpstr>
      <vt:lpstr>Procedure</vt:lpstr>
      <vt:lpstr>Creating a new Password</vt:lpstr>
      <vt:lpstr>Verifying a Password</vt:lpstr>
      <vt:lpstr>Contemporary Salting</vt:lpstr>
      <vt:lpstr>Aside: Timings attacks on Square and Multiply</vt:lpstr>
      <vt:lpstr>Password Cracking, Classical</vt:lpstr>
      <vt:lpstr>Password Cracking, Modern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9 - Hashing Passwords</dc:title>
  <dc:creator>Chad Mourning</dc:creator>
  <cp:lastModifiedBy>Chad Mourning</cp:lastModifiedBy>
  <cp:revision>1</cp:revision>
  <dcterms:created xsi:type="dcterms:W3CDTF">2022-09-19T23:41:43Z</dcterms:created>
  <dcterms:modified xsi:type="dcterms:W3CDTF">2022-09-25T18:05:33Z</dcterms:modified>
</cp:coreProperties>
</file>