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2B9C-9870-1B16-A538-F359F0830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560BA-71E8-A3EF-1781-024482D5E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4C88A-639A-D269-56B2-80CB56CE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4F12-F656-47F9-A743-4D6297B6C84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18AFC-3819-803D-5845-ECBF8E63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2D88F-92BD-8E9A-7871-8D76649B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4A4B-D721-4C2D-A6B4-D35DE2D5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0DC5-A741-8D3A-CD35-1D43EEFA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379BE-FC5B-BABF-3F22-326798A9C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A43E-95F8-E3D0-06FA-1F0FAC8E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4F12-F656-47F9-A743-4D6297B6C84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CF671-9328-0249-AF27-6970999A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E2002-4918-7E46-B090-CEC505D8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4A4B-D721-4C2D-A6B4-D35DE2D5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0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64682-2B57-4FE5-0E6E-60EF9FFCA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BF9E3-2D59-6EDE-9A6C-6D39FA53E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A07E3-ABEF-ECE0-D558-E58D46C5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4F12-F656-47F9-A743-4D6297B6C84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BBA0A-2290-69F9-9EE6-E3D542AC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4AAEC-B981-0218-4B34-1290362F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4A4B-D721-4C2D-A6B4-D35DE2D5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6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C78D-ABF8-39F2-CF18-320397A1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686D2-10B5-F140-6A10-293C273F9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AC1C0-0DE7-78CD-4915-8E165BBC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4F12-F656-47F9-A743-4D6297B6C84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16393-4752-353F-4E2A-3A29B807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2871E-DBB1-F6C9-8B3B-8AA7538C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4A4B-D721-4C2D-A6B4-D35DE2D5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3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C45D-B45E-08B1-DF7B-3B7A5C76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C4B58-DF3C-7C27-5B38-BE7D10E74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08C56-A541-224A-0B3A-804BDEC0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4F12-F656-47F9-A743-4D6297B6C84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81A09-554C-DC74-D31E-F9C1811F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F1156-BA8F-0B45-56D6-41982F0E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4A4B-D721-4C2D-A6B4-D35DE2D5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7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D2FE-8965-0BEE-7426-5D3BE6EC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0C18B-EF7A-4B69-51A0-2A4D7BA6F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D3772-D1CE-1AA2-C8CA-31E11F977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C81A-DAF5-CD32-F9B9-FC10579B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4F12-F656-47F9-A743-4D6297B6C84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B3FEB-87C9-08DE-BD7B-AEA76FA4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60858-DA59-943B-93D9-0965EDAC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4A4B-D721-4C2D-A6B4-D35DE2D5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1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8115-11CC-C0D4-DF3D-6C43E034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46B42-692C-A800-54DE-9F9E45EE3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D7E96-193A-25CA-697A-73D711E7C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D453F-3663-1A1F-940A-CA5BEA8B8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A817A-98A3-9BCA-C112-E9C9231D2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03086-094A-0AED-EB86-FB9A413B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4F12-F656-47F9-A743-4D6297B6C84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08292-862F-A620-AA0D-6FDDEE97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1B505-E999-9B0A-5EE3-3E4C71EF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4A4B-D721-4C2D-A6B4-D35DE2D5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3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2481-EF06-4041-CAE6-AAB605B6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32CAC-BCBB-BB75-E316-DCCDDD4B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4F12-F656-47F9-A743-4D6297B6C84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50FE2-4C82-9EB5-200D-80DD6710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128E0-FF24-FE4E-49D9-966CBACB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4A4B-D721-4C2D-A6B4-D35DE2D5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0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2B609-5031-2237-278C-54C5D832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4F12-F656-47F9-A743-4D6297B6C84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B52EF1-E4AA-7E03-08F0-774AD62F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191E7-DF06-E536-A64B-7555F4D1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4A4B-D721-4C2D-A6B4-D35DE2D5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5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8211-2C9A-09C2-B605-32932F06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BF06-9010-8C75-48F0-A44275A69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AB08-B060-7FE1-76F8-A6DCFEE5D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40EAD-1136-4ECA-1E8E-DCAD6E23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4F12-F656-47F9-A743-4D6297B6C84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E20F3-D395-9233-FEB0-65C24081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4A13B-3969-7233-34BC-7AA69ACA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4A4B-D721-4C2D-A6B4-D35DE2D5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1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F114-D081-8598-15CC-D72F9982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AEC1D-A8B3-3A53-9239-6CEDEF172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CFCD9-1D2F-69FC-4088-D6A696066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26E7A-131B-1083-CE95-8F8B36F9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4F12-F656-47F9-A743-4D6297B6C84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803BA-56C9-69BA-4C03-9DA43EAE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E7F77-C45C-80DA-B038-CAE15265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4A4B-D721-4C2D-A6B4-D35DE2D5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5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4A59F-E5F3-A61C-55AE-2F2258C93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8F8FB-78D9-86BE-386B-78287982D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01B6A-AAB0-6454-869A-4A178173F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74F12-F656-47F9-A743-4D6297B6C84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B494E-47E3-1576-188C-0BBE1338F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8445B-1B7A-4712-62F3-05B5121F9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94A4B-D721-4C2D-A6B4-D35DE2D5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3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hor%27s_algorithm" TargetMode="External"/><Relationship Id="rId2" Type="http://schemas.openxmlformats.org/officeDocument/2006/relationships/hyperlink" Target="https://en.wikipedia.org/wiki/RSA_number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atents.google.com/patent/US44058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uler_totient_function" TargetMode="External"/><Relationship Id="rId2" Type="http://schemas.openxmlformats.org/officeDocument/2006/relationships/hyperlink" Target="https://en.wikipedia.org/wiki/Carmichael%27s_totient_func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4B18-8AFC-F408-01B5-866C5FD7E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RSA Deep Dive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05F8D-36FC-FA4B-47DF-058378D7A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Chad Mourning</a:t>
            </a:r>
          </a:p>
        </p:txBody>
      </p:sp>
    </p:spTree>
    <p:extLst>
      <p:ext uri="{BB962C8B-B14F-4D97-AF65-F5344CB8AC3E}">
        <p14:creationId xmlns:p14="http://schemas.microsoft.com/office/powerpoint/2010/main" val="294553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D5FB-E58C-B535-A110-3A15B275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59CD9-2F03-77B8-8A49-5BD89026E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m (or chunks of m) into a string of bits, such that m &lt; n</a:t>
            </a:r>
          </a:p>
          <a:p>
            <a:pPr lvl="1"/>
            <a:r>
              <a:rPr lang="en-US" dirty="0"/>
              <a:t>so for a 1024-bit key, ~128 bytes at a time</a:t>
            </a:r>
          </a:p>
          <a:p>
            <a:pPr lvl="1"/>
            <a:r>
              <a:rPr lang="en-US" dirty="0" err="1"/>
              <a:t>Cipherchunk</a:t>
            </a:r>
            <a:r>
              <a:rPr lang="en-US" dirty="0"/>
              <a:t> is </a:t>
            </a:r>
          </a:p>
          <a:p>
            <a:pPr lvl="1"/>
            <a:r>
              <a:rPr lang="en-US" dirty="0"/>
              <a:t>For those that didn’t take number theory, you can compute a modulated exponential faster than an exponential itself.</a:t>
            </a:r>
          </a:p>
          <a:p>
            <a:pPr lvl="2"/>
            <a:r>
              <a:rPr lang="en-US" dirty="0"/>
              <a:t>Think about it, what’s 123456782349819345983405923485923485 * 12349173823845</a:t>
            </a:r>
          </a:p>
          <a:p>
            <a:pPr lvl="2"/>
            <a:r>
              <a:rPr lang="en-US" dirty="0"/>
              <a:t>But I know 123456782349819345983405923485923402 * 12349173823805 % 100 is.</a:t>
            </a:r>
          </a:p>
          <a:p>
            <a:pPr lvl="3"/>
            <a:r>
              <a:rPr lang="en-US" dirty="0"/>
              <a:t>Start thinking like a information theory, -- how many bits do you need.</a:t>
            </a:r>
          </a:p>
          <a:p>
            <a:pPr lvl="3"/>
            <a:r>
              <a:rPr lang="en-US" dirty="0"/>
              <a:t>Live Demo</a:t>
            </a:r>
          </a:p>
          <a:p>
            <a:pPr lvl="4"/>
            <a:r>
              <a:rPr lang="en-US" dirty="0"/>
              <a:t>Don’t forget to show modular multiplicative inverse while you are at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4E84B-94F0-6B75-8FEC-DDE5E980B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815" y="2709862"/>
            <a:ext cx="2455372" cy="37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6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BE35-C380-5393-B6ED-6FF3087E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BCE3E-8AB0-4E6A-72D6-F551F88D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518" y="1690688"/>
            <a:ext cx="10515600" cy="4351338"/>
          </a:xfrm>
        </p:spPr>
        <p:txBody>
          <a:bodyPr/>
          <a:lstStyle/>
          <a:p>
            <a:r>
              <a:rPr lang="en-US" dirty="0"/>
              <a:t>The receiver knows </a:t>
            </a:r>
            <a:r>
              <a:rPr lang="en-US" i="1" dirty="0"/>
              <a:t>d </a:t>
            </a:r>
            <a:r>
              <a:rPr lang="en-US" dirty="0"/>
              <a:t>so they can solve</a:t>
            </a:r>
          </a:p>
          <a:p>
            <a:r>
              <a:rPr lang="en-US" dirty="0"/>
              <a:t>This converts the </a:t>
            </a:r>
            <a:r>
              <a:rPr lang="en-US" dirty="0" err="1"/>
              <a:t>cipherchunk</a:t>
            </a:r>
            <a:r>
              <a:rPr lang="en-US" dirty="0"/>
              <a:t> into the </a:t>
            </a:r>
            <a:r>
              <a:rPr lang="en-US" dirty="0" err="1"/>
              <a:t>plainchunk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04928-723E-6E5B-E72F-6C3EE3706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11" y="1771371"/>
            <a:ext cx="3406225" cy="38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68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0B78-C53E-853E-6AEF-40B27199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94F19-732C-A845-9B03-D17B411BF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Encrypting and decrypting in RSA</a:t>
            </a:r>
          </a:p>
        </p:txBody>
      </p:sp>
    </p:spTree>
    <p:extLst>
      <p:ext uri="{BB962C8B-B14F-4D97-AF65-F5344CB8AC3E}">
        <p14:creationId xmlns:p14="http://schemas.microsoft.com/office/powerpoint/2010/main" val="2616396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97CC-121C-4D5B-336B-2D548A5A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Cracking RSA, Method 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F8674B-596C-64BE-8037-BF0FCF1289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58169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429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A9CB-7A0C-279E-27CE-160C8712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Cracking RSA, Method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B8610-8540-181D-05F2-8D1826B87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“Reverse Engineering” </a:t>
            </a:r>
            <a:r>
              <a:rPr lang="en-US" i="1" dirty="0"/>
              <a:t>d</a:t>
            </a:r>
            <a:r>
              <a:rPr lang="en-US" dirty="0"/>
              <a:t> from </a:t>
            </a:r>
            <a:r>
              <a:rPr lang="en-US" i="1" dirty="0"/>
              <a:t>e </a:t>
            </a:r>
            <a:r>
              <a:rPr lang="en-US" dirty="0"/>
              <a:t>and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It’s not really reverse engineering when </a:t>
            </a:r>
            <a:r>
              <a:rPr lang="en-US" i="1" dirty="0"/>
              <a:t>d </a:t>
            </a:r>
            <a:r>
              <a:rPr lang="en-US" dirty="0"/>
              <a:t>is already derived from </a:t>
            </a:r>
            <a:r>
              <a:rPr lang="en-US" i="1" dirty="0"/>
              <a:t>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Or more correctly </a:t>
            </a:r>
            <a:r>
              <a:rPr lang="el-GR" b="0" i="1" dirty="0">
                <a:solidFill>
                  <a:srgbClr val="202122"/>
                </a:solidFill>
                <a:effectLst/>
                <a:latin typeface="Nimbus Roman No9 L"/>
              </a:rPr>
              <a:t>λ</a:t>
            </a:r>
            <a:r>
              <a:rPr lang="el-GR" b="0" i="0" dirty="0">
                <a:solidFill>
                  <a:srgbClr val="202122"/>
                </a:solidFill>
                <a:effectLst/>
                <a:latin typeface="Nimbus Roman No9 L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n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)</a:t>
            </a:r>
          </a:p>
          <a:p>
            <a:pPr lvl="1"/>
            <a:r>
              <a:rPr lang="en-US" dirty="0"/>
              <a:t>Reminder, d ≡ </a:t>
            </a:r>
            <a:r>
              <a:rPr lang="en-US" i="1" dirty="0"/>
              <a:t>e</a:t>
            </a:r>
            <a:r>
              <a:rPr lang="en-US" baseline="30000" dirty="0"/>
              <a:t>−1</a:t>
            </a:r>
            <a:r>
              <a:rPr lang="en-US" baseline="-25000" dirty="0"/>
              <a:t> mod </a:t>
            </a:r>
            <a:r>
              <a:rPr lang="el-GR" b="0" i="1" dirty="0">
                <a:solidFill>
                  <a:srgbClr val="202122"/>
                </a:solidFill>
                <a:effectLst/>
                <a:latin typeface="Nimbus Roman No9 L"/>
              </a:rPr>
              <a:t>λ</a:t>
            </a:r>
            <a:r>
              <a:rPr lang="el-GR" b="0" i="0" dirty="0">
                <a:solidFill>
                  <a:srgbClr val="202122"/>
                </a:solidFill>
                <a:effectLst/>
                <a:latin typeface="Nimbus Roman No9 L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n</a:t>
            </a:r>
            <a:r>
              <a:rPr lang="en-US" b="0" dirty="0">
                <a:solidFill>
                  <a:srgbClr val="202122"/>
                </a:solidFill>
                <a:effectLst/>
                <a:latin typeface="Nimbus Roman No9 L"/>
              </a:rPr>
              <a:t>)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Nimbus Roman No9 L"/>
              </a:rPr>
              <a:t>Reminder </a:t>
            </a:r>
            <a:r>
              <a:rPr lang="el-GR" b="0" i="1" dirty="0">
                <a:solidFill>
                  <a:srgbClr val="202122"/>
                </a:solidFill>
                <a:effectLst/>
                <a:latin typeface="Nimbus Roman No9 L"/>
              </a:rPr>
              <a:t>λ</a:t>
            </a:r>
            <a:r>
              <a:rPr lang="el-GR" b="0" i="0" dirty="0">
                <a:solidFill>
                  <a:srgbClr val="202122"/>
                </a:solidFill>
                <a:effectLst/>
                <a:latin typeface="Nimbus Roman No9 L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n</a:t>
            </a:r>
            <a:r>
              <a:rPr lang="en-US" b="0" dirty="0">
                <a:solidFill>
                  <a:srgbClr val="202122"/>
                </a:solidFill>
                <a:effectLst/>
                <a:latin typeface="Nimbus Roman No9 L"/>
              </a:rPr>
              <a:t>) is 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p</a:t>
            </a:r>
            <a:r>
              <a:rPr lang="en-US" b="0" dirty="0">
                <a:solidFill>
                  <a:srgbClr val="202122"/>
                </a:solidFill>
                <a:effectLst/>
                <a:latin typeface="Nimbus Roman No9 L"/>
              </a:rPr>
              <a:t>-1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 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*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 q</a:t>
            </a:r>
            <a:r>
              <a:rPr lang="en-US" b="0" dirty="0">
                <a:solidFill>
                  <a:srgbClr val="202122"/>
                </a:solidFill>
                <a:effectLst/>
                <a:latin typeface="Nimbus Roman No9 L"/>
              </a:rPr>
              <a:t>-1</a:t>
            </a:r>
          </a:p>
          <a:p>
            <a:pPr lvl="2"/>
            <a:r>
              <a:rPr lang="en-US" dirty="0">
                <a:solidFill>
                  <a:srgbClr val="202122"/>
                </a:solidFill>
                <a:latin typeface="Nimbus Roman No9 L"/>
              </a:rPr>
              <a:t>How to find p and q?  Factor n.</a:t>
            </a:r>
          </a:p>
          <a:p>
            <a:pPr lvl="3"/>
            <a:r>
              <a:rPr lang="en-US" dirty="0">
                <a:solidFill>
                  <a:srgbClr val="202122"/>
                </a:solidFill>
                <a:latin typeface="Nimbus Roman No9 L"/>
              </a:rPr>
              <a:t>Uh oh. </a:t>
            </a:r>
            <a:r>
              <a:rPr lang="en-US" dirty="0">
                <a:solidFill>
                  <a:srgbClr val="202122"/>
                </a:solidFill>
                <a:latin typeface="Nimbus Roman No9 L"/>
                <a:hlinkClick r:id="rId2"/>
              </a:rPr>
              <a:t>https://en.wikipedia.org/wiki/RSA_numbers</a:t>
            </a:r>
            <a:endParaRPr lang="en-US" dirty="0">
              <a:solidFill>
                <a:srgbClr val="202122"/>
              </a:solidFill>
              <a:latin typeface="Nimbus Roman No9 L"/>
            </a:endParaRPr>
          </a:p>
          <a:p>
            <a:pPr lvl="3"/>
            <a:r>
              <a:rPr lang="en-US" dirty="0">
                <a:hlinkClick r:id="rId3"/>
              </a:rPr>
              <a:t>https://en.wikipedia.org/wiki/Shor%27s_algorithm</a:t>
            </a:r>
            <a:endParaRPr lang="en-US" dirty="0">
              <a:solidFill>
                <a:srgbClr val="202122"/>
              </a:solidFill>
              <a:latin typeface="Nimbus Roman No9 L"/>
            </a:endParaRPr>
          </a:p>
          <a:p>
            <a:pPr lvl="1"/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3278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5522-050E-221C-16DD-94F3C841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FAAB-6F1F-E00B-7290-E4EF416D7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Chances are your message won’t be an even number of </a:t>
            </a:r>
            <a:r>
              <a:rPr lang="en-US" dirty="0" err="1"/>
              <a:t>plainchunks</a:t>
            </a:r>
            <a:r>
              <a:rPr lang="en-US" dirty="0"/>
              <a:t>, or depending on your key, the number of bits might not be a multiple of 8.</a:t>
            </a:r>
          </a:p>
          <a:p>
            <a:pPr lvl="1"/>
            <a:r>
              <a:rPr lang="en-US" dirty="0"/>
              <a:t>The sends and receiver need to agree on a padding scheme.</a:t>
            </a:r>
          </a:p>
        </p:txBody>
      </p:sp>
    </p:spTree>
    <p:extLst>
      <p:ext uri="{BB962C8B-B14F-4D97-AF65-F5344CB8AC3E}">
        <p14:creationId xmlns:p14="http://schemas.microsoft.com/office/powerpoint/2010/main" val="2037341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53CAE-C488-514C-4F41-DD4D17B2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CEB5A-DAF8-DEE9-2786-D31192358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Part 1: Implement RSA Encryption on an ASCII string fed to standard in, followed on a separate line by two integers representing </a:t>
            </a:r>
            <a:r>
              <a:rPr lang="en-US" i="1" dirty="0"/>
              <a:t>e</a:t>
            </a:r>
            <a:r>
              <a:rPr lang="en-US" dirty="0"/>
              <a:t> and </a:t>
            </a:r>
            <a:r>
              <a:rPr lang="en-US" i="1" dirty="0"/>
              <a:t>n</a:t>
            </a:r>
            <a:endParaRPr lang="en-US" dirty="0"/>
          </a:p>
          <a:p>
            <a:pPr lvl="1"/>
            <a:r>
              <a:rPr lang="en-US" dirty="0"/>
              <a:t>You will notice my live example didn’t show the keygen steps.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Our padding scheme will be to send exactly 1 byte at a time.</a:t>
            </a:r>
          </a:p>
          <a:p>
            <a:pPr lvl="1"/>
            <a:r>
              <a:rPr lang="en-US" dirty="0"/>
              <a:t>I don’t know a C++ function off the top of my head to do modular exponentiation, but it’s like a 5 line function to write.</a:t>
            </a:r>
          </a:p>
          <a:p>
            <a:pPr lvl="1"/>
            <a:r>
              <a:rPr lang="en-US" dirty="0"/>
              <a:t>Inverse modular exponentiation may be harder, I’ve never tried to write that.</a:t>
            </a:r>
          </a:p>
          <a:p>
            <a:r>
              <a:rPr lang="en-US" dirty="0"/>
              <a:t>Part 2: Write an RSA Cracker that receives an ASCII string fed to standard in (ciphertext), followed on a separate line by two integers representing </a:t>
            </a:r>
            <a:r>
              <a:rPr lang="en-US" i="1" dirty="0"/>
              <a:t>e</a:t>
            </a:r>
            <a:r>
              <a:rPr lang="en-US" dirty="0"/>
              <a:t> and </a:t>
            </a:r>
            <a:r>
              <a:rPr lang="en-US" i="1" dirty="0"/>
              <a:t>n</a:t>
            </a:r>
            <a:endParaRPr lang="en-US" dirty="0"/>
          </a:p>
          <a:p>
            <a:pPr lvl="1"/>
            <a:r>
              <a:rPr lang="en-US" dirty="0"/>
              <a:t>Fastest implementation gets a bonus point.</a:t>
            </a:r>
          </a:p>
          <a:p>
            <a:pPr lvl="1"/>
            <a:r>
              <a:rPr lang="en-US" dirty="0"/>
              <a:t>Don’t worry, we won’t use too large of numbers because we don’t want to waste the TA’s time.</a:t>
            </a:r>
          </a:p>
          <a:p>
            <a:r>
              <a:rPr lang="en-US" dirty="0"/>
              <a:t>You are advised to test your code on a variety of keys to make sure it works.</a:t>
            </a:r>
          </a:p>
        </p:txBody>
      </p:sp>
    </p:spTree>
    <p:extLst>
      <p:ext uri="{BB962C8B-B14F-4D97-AF65-F5344CB8AC3E}">
        <p14:creationId xmlns:p14="http://schemas.microsoft.com/office/powerpoint/2010/main" val="102429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89538-2762-7014-942E-5D9C5AB0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Early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45CCF-D8E0-F97E-0074-2F7D7DA46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“Invented” by Ron </a:t>
            </a:r>
            <a:r>
              <a:rPr lang="en-US" b="1" dirty="0"/>
              <a:t>R</a:t>
            </a:r>
            <a:r>
              <a:rPr lang="en-US" dirty="0"/>
              <a:t>ivest, Adi </a:t>
            </a:r>
            <a:r>
              <a:rPr lang="en-US" b="1" dirty="0"/>
              <a:t>Shamir</a:t>
            </a:r>
            <a:r>
              <a:rPr lang="en-US" dirty="0"/>
              <a:t>, and Leonard </a:t>
            </a:r>
            <a:r>
              <a:rPr lang="en-US" b="1" dirty="0"/>
              <a:t>A</a:t>
            </a:r>
            <a:r>
              <a:rPr lang="en-US" dirty="0"/>
              <a:t>dleman at MIT around 1977.</a:t>
            </a:r>
          </a:p>
          <a:p>
            <a:pPr lvl="1"/>
            <a:r>
              <a:rPr lang="en-US" dirty="0"/>
              <a:t>Similar math was actually outlined in 1973 by Clifford Cocks by GCHQ, but was Top Secret and not declassified until 1997.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8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C8F9-DE35-406B-6D32-B8BE2273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Patent 4,405,829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36E56-7D3A-005B-247D-6C737E4AB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https://patents.google.com/patent/US4405829</a:t>
            </a:r>
            <a:endParaRPr lang="en-US" dirty="0"/>
          </a:p>
          <a:p>
            <a:pPr lvl="1"/>
            <a:r>
              <a:rPr lang="en-US" dirty="0"/>
              <a:t>Applicated filed in 1977</a:t>
            </a:r>
          </a:p>
          <a:p>
            <a:pPr lvl="1"/>
            <a:r>
              <a:rPr lang="en-US" dirty="0"/>
              <a:t>Granted in 1983 (not sure why it took so long)</a:t>
            </a:r>
          </a:p>
          <a:p>
            <a:pPr lvl="1"/>
            <a:r>
              <a:rPr lang="en-US" dirty="0"/>
              <a:t>Expired in 2000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4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7935-A5DC-E29E-E67C-02291903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C1FC6-DEC7-FBF0-ABA0-74AA702B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Generation</a:t>
            </a:r>
          </a:p>
          <a:p>
            <a:r>
              <a:rPr lang="en-US" dirty="0"/>
              <a:t>Key Distribution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Decryption</a:t>
            </a:r>
          </a:p>
        </p:txBody>
      </p:sp>
    </p:spTree>
    <p:extLst>
      <p:ext uri="{BB962C8B-B14F-4D97-AF65-F5344CB8AC3E}">
        <p14:creationId xmlns:p14="http://schemas.microsoft.com/office/powerpoint/2010/main" val="221394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A645-A5CE-DEEE-BDBC-C85FDBED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Key</a:t>
            </a:r>
            <a:r>
              <a:rPr lang="en-US" dirty="0"/>
              <a:t> 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D634-DD82-395F-507C-529CD13F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r>
              <a:rPr lang="en-US" dirty="0"/>
              <a:t>If you know </a:t>
            </a:r>
            <a:r>
              <a:rPr lang="en-US" b="1" dirty="0"/>
              <a:t>m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and </a:t>
            </a:r>
            <a:r>
              <a:rPr lang="en-US" i="1" dirty="0"/>
              <a:t>n</a:t>
            </a:r>
            <a:r>
              <a:rPr lang="en-US" dirty="0"/>
              <a:t>, it’s still hard to find </a:t>
            </a:r>
            <a:r>
              <a:rPr lang="en-US" i="1" dirty="0"/>
              <a:t>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What does this remind you of?</a:t>
            </a:r>
          </a:p>
          <a:p>
            <a:r>
              <a:rPr lang="en-US" b="1" dirty="0"/>
              <a:t>m</a:t>
            </a:r>
            <a:r>
              <a:rPr lang="en-US" dirty="0"/>
              <a:t> will be our message.</a:t>
            </a:r>
          </a:p>
          <a:p>
            <a:pPr lvl="1"/>
            <a:r>
              <a:rPr lang="en-US" dirty="0"/>
              <a:t>So we just need to find an </a:t>
            </a:r>
            <a:r>
              <a:rPr lang="en-US" i="1" dirty="0" err="1"/>
              <a:t>e,d</a:t>
            </a:r>
            <a:r>
              <a:rPr lang="en-US" i="1" dirty="0"/>
              <a:t>,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EB9BF-B98C-6C60-347E-5A41357B2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123" y="1825625"/>
            <a:ext cx="3542083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0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A3CA-F076-DF43-1B16-9FD4AC2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Generation, finding </a:t>
            </a:r>
            <a:r>
              <a:rPr lang="en-US" i="1" dirty="0"/>
              <a:t>n.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0635-A13B-7D8D-9038-D76D015B5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187"/>
          </a:xfrm>
        </p:spPr>
        <p:txBody>
          <a:bodyPr>
            <a:normAutofit/>
          </a:bodyPr>
          <a:lstStyle/>
          <a:p>
            <a:r>
              <a:rPr lang="en-US" dirty="0"/>
              <a:t>Pick 2 Prime Numbers,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endParaRPr lang="en-US" dirty="0"/>
          </a:p>
          <a:p>
            <a:pPr lvl="1"/>
            <a:r>
              <a:rPr lang="en-US" dirty="0"/>
              <a:t>The bigger they are, the harder this will be to break.</a:t>
            </a:r>
          </a:p>
          <a:p>
            <a:pPr lvl="1"/>
            <a:r>
              <a:rPr lang="en-US" dirty="0"/>
              <a:t>Lets say 7 and 11</a:t>
            </a:r>
          </a:p>
          <a:p>
            <a:r>
              <a:rPr lang="en-US" dirty="0"/>
              <a:t>Compute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 err="1"/>
              <a:t>pq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So, 7 * 11 = 77.</a:t>
            </a:r>
          </a:p>
          <a:p>
            <a:pPr lvl="1"/>
            <a:r>
              <a:rPr lang="en-US" dirty="0"/>
              <a:t>You want an n on the order of 1024 bits for a 1024 bit key.</a:t>
            </a:r>
          </a:p>
          <a:p>
            <a:pPr lvl="1"/>
            <a:r>
              <a:rPr lang="en-US" dirty="0"/>
              <a:t>Just e and d to go.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9B58-CD14-43C6-CD4A-80809711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Generation, finding </a:t>
            </a:r>
            <a:r>
              <a:rPr lang="en-US" i="1" dirty="0"/>
              <a:t>e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7B1AF-ADF2-D28B-7A22-BA247B86A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1693"/>
          </a:xfrm>
        </p:spPr>
        <p:txBody>
          <a:bodyPr>
            <a:normAutofit/>
          </a:bodyPr>
          <a:lstStyle/>
          <a:p>
            <a:r>
              <a:rPr lang="en-US" dirty="0"/>
              <a:t>Compute </a:t>
            </a:r>
            <a:r>
              <a:rPr lang="el-GR" b="0" i="1" dirty="0">
                <a:solidFill>
                  <a:srgbClr val="202122"/>
                </a:solidFill>
                <a:effectLst/>
                <a:latin typeface="Nimbus Roman No9 L"/>
              </a:rPr>
              <a:t>λ</a:t>
            </a:r>
            <a:r>
              <a:rPr lang="el-GR" b="0" i="0" dirty="0">
                <a:solidFill>
                  <a:srgbClr val="202122"/>
                </a:solidFill>
                <a:effectLst/>
                <a:latin typeface="Nimbus Roman No9 L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n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), where </a:t>
            </a:r>
            <a:r>
              <a:rPr lang="el-GR" b="0" i="1" dirty="0">
                <a:solidFill>
                  <a:srgbClr val="202122"/>
                </a:solidFill>
                <a:effectLst/>
                <a:latin typeface="Nimbus Roman No9 L"/>
              </a:rPr>
              <a:t>λ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 is </a:t>
            </a:r>
            <a:r>
              <a:rPr lang="en-US" dirty="0">
                <a:solidFill>
                  <a:srgbClr val="202122"/>
                </a:solidFill>
                <a:latin typeface="Nimbus Roman No9 L"/>
                <a:hlinkClick r:id="rId2"/>
              </a:rPr>
              <a:t>https://en.wikipedia.org/wiki/Carmichael%27s_totient_function</a:t>
            </a:r>
            <a:endParaRPr lang="en-US" dirty="0">
              <a:solidFill>
                <a:srgbClr val="202122"/>
              </a:solidFill>
              <a:latin typeface="Nimbus Roman No9 L"/>
            </a:endParaRPr>
          </a:p>
          <a:p>
            <a:pPr lvl="1"/>
            <a:r>
              <a:rPr lang="en-US" dirty="0">
                <a:solidFill>
                  <a:srgbClr val="202122"/>
                </a:solidFill>
                <a:latin typeface="Nimbus Roman No9 L"/>
              </a:rPr>
              <a:t>Since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 err="1"/>
              <a:t>pq</a:t>
            </a:r>
            <a:r>
              <a:rPr lang="en-US" i="1" dirty="0"/>
              <a:t>, </a:t>
            </a:r>
            <a:r>
              <a:rPr lang="el-GR" b="0" i="1" dirty="0">
                <a:solidFill>
                  <a:srgbClr val="202122"/>
                </a:solidFill>
                <a:effectLst/>
                <a:latin typeface="Nimbus Roman No9 L"/>
              </a:rPr>
              <a:t>λ</a:t>
            </a:r>
            <a:r>
              <a:rPr lang="el-GR" b="0" i="0" dirty="0">
                <a:solidFill>
                  <a:srgbClr val="202122"/>
                </a:solidFill>
                <a:effectLst/>
                <a:latin typeface="Nimbus Roman No9 L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n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) = lcm(</a:t>
            </a:r>
            <a:r>
              <a:rPr lang="el-GR" b="0" i="1" dirty="0">
                <a:solidFill>
                  <a:srgbClr val="202122"/>
                </a:solidFill>
                <a:effectLst/>
                <a:latin typeface="Nimbus Roman No9 L"/>
              </a:rPr>
              <a:t>λ</a:t>
            </a:r>
            <a:r>
              <a:rPr lang="el-GR" b="0" i="0" dirty="0">
                <a:solidFill>
                  <a:srgbClr val="202122"/>
                </a:solidFill>
                <a:effectLst/>
                <a:latin typeface="Nimbus Roman No9 L"/>
              </a:rPr>
              <a:t>(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p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),</a:t>
            </a:r>
            <a:r>
              <a:rPr lang="el-GR" b="0" i="1" dirty="0">
                <a:solidFill>
                  <a:srgbClr val="202122"/>
                </a:solidFill>
                <a:effectLst/>
                <a:latin typeface="Nimbus Roman No9 L"/>
              </a:rPr>
              <a:t> λ</a:t>
            </a:r>
            <a:r>
              <a:rPr lang="el-GR" b="0" i="0" dirty="0">
                <a:solidFill>
                  <a:srgbClr val="202122"/>
                </a:solidFill>
                <a:effectLst/>
                <a:latin typeface="Nimbus Roman No9 L"/>
              </a:rPr>
              <a:t>(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q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)).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Nimbus Roman No9 L"/>
              </a:rPr>
              <a:t>Since 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p 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and 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q 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are prime, </a:t>
            </a:r>
            <a:r>
              <a:rPr lang="el-GR" b="0" i="1" dirty="0">
                <a:solidFill>
                  <a:srgbClr val="202122"/>
                </a:solidFill>
                <a:effectLst/>
                <a:latin typeface="Nimbus Roman No9 L"/>
              </a:rPr>
              <a:t>λ</a:t>
            </a:r>
            <a:r>
              <a:rPr lang="el-GR" b="0" i="0" dirty="0">
                <a:solidFill>
                  <a:srgbClr val="202122"/>
                </a:solidFill>
                <a:effectLst/>
                <a:latin typeface="Nimbus Roman No9 L"/>
              </a:rPr>
              <a:t>(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p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) = </a:t>
            </a:r>
            <a:r>
              <a:rPr lang="el-GR" b="0" i="1" u="none" strike="noStrike" dirty="0">
                <a:effectLst/>
                <a:latin typeface="Nimbus Roman No9 L"/>
                <a:hlinkClick r:id="rId3" tooltip="Euler totient fun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φ</a:t>
            </a:r>
            <a:r>
              <a:rPr lang="el-GR" b="0" i="0" dirty="0">
                <a:solidFill>
                  <a:srgbClr val="202122"/>
                </a:solidFill>
                <a:effectLst/>
                <a:latin typeface="Nimbus Roman No9 L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p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) = 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p-</a:t>
            </a:r>
            <a:r>
              <a:rPr lang="en-US" b="0" dirty="0">
                <a:solidFill>
                  <a:srgbClr val="202122"/>
                </a:solidFill>
                <a:effectLst/>
                <a:latin typeface="Nimbus Roman No9 L"/>
              </a:rPr>
              <a:t>1.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Nimbus Roman No9 L"/>
              </a:rPr>
              <a:t>The least common multiple can be found using the </a:t>
            </a:r>
            <a:r>
              <a:rPr lang="en-US" u="sng" dirty="0">
                <a:solidFill>
                  <a:srgbClr val="202122"/>
                </a:solidFill>
                <a:latin typeface="Nimbus Roman No9 L"/>
              </a:rPr>
              <a:t>Euclidian Algorithm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Nimbus Roman No9 L"/>
              </a:rPr>
              <a:t>But in our case, lcm(6,10) is 30</a:t>
            </a:r>
          </a:p>
          <a:p>
            <a:r>
              <a:rPr lang="en-US" dirty="0"/>
              <a:t>Choose </a:t>
            </a:r>
            <a:r>
              <a:rPr lang="en-US" i="1" dirty="0"/>
              <a:t>e </a:t>
            </a:r>
            <a:r>
              <a:rPr lang="en-US" dirty="0"/>
              <a:t>where,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202122"/>
                </a:solidFill>
                <a:effectLst/>
                <a:latin typeface="Nimbus Roman No9 L"/>
              </a:rPr>
              <a:t>1 &lt; </a:t>
            </a:r>
            <a:r>
              <a:rPr lang="en-US" b="1" i="1" dirty="0">
                <a:solidFill>
                  <a:srgbClr val="202122"/>
                </a:solidFill>
                <a:effectLst/>
                <a:latin typeface="Nimbus Roman No9 L"/>
              </a:rPr>
              <a:t>e</a:t>
            </a:r>
            <a:r>
              <a:rPr lang="en-US" b="1" i="0" dirty="0">
                <a:solidFill>
                  <a:srgbClr val="202122"/>
                </a:solidFill>
                <a:effectLst/>
                <a:latin typeface="Nimbus Roman No9 L"/>
              </a:rPr>
              <a:t> &lt; </a:t>
            </a:r>
            <a:r>
              <a:rPr lang="el-GR" b="1" i="1" dirty="0">
                <a:solidFill>
                  <a:srgbClr val="202122"/>
                </a:solidFill>
                <a:effectLst/>
                <a:latin typeface="Nimbus Roman No9 L"/>
              </a:rPr>
              <a:t>λ</a:t>
            </a:r>
            <a:r>
              <a:rPr lang="el-GR" b="1" i="0" dirty="0">
                <a:solidFill>
                  <a:srgbClr val="202122"/>
                </a:solidFill>
                <a:effectLst/>
                <a:latin typeface="Nimbus Roman No9 L"/>
              </a:rPr>
              <a:t>(</a:t>
            </a:r>
            <a:r>
              <a:rPr lang="en-US" b="1" i="1" dirty="0">
                <a:solidFill>
                  <a:srgbClr val="202122"/>
                </a:solidFill>
                <a:effectLst/>
                <a:latin typeface="Nimbus Roman No9 L"/>
              </a:rPr>
              <a:t>n</a:t>
            </a:r>
            <a:r>
              <a:rPr lang="en-US" b="1" i="0" dirty="0">
                <a:solidFill>
                  <a:srgbClr val="202122"/>
                </a:solidFill>
                <a:effectLst/>
                <a:latin typeface="Nimbus Roman No9 L"/>
              </a:rPr>
              <a:t>) and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Nimbus Roman No9 L"/>
              </a:rPr>
              <a:t>gcd</a:t>
            </a:r>
            <a:r>
              <a:rPr lang="en-US" b="1" i="0" dirty="0">
                <a:solidFill>
                  <a:srgbClr val="202122"/>
                </a:solidFill>
                <a:effectLst/>
                <a:latin typeface="Nimbus Roman No9 L"/>
              </a:rPr>
              <a:t>(</a:t>
            </a:r>
            <a:r>
              <a:rPr lang="en-US" b="1" i="1" dirty="0">
                <a:solidFill>
                  <a:srgbClr val="202122"/>
                </a:solidFill>
                <a:latin typeface="Nimbus Roman No9 L"/>
              </a:rPr>
              <a:t>e,</a:t>
            </a:r>
            <a:r>
              <a:rPr lang="el-GR" b="1" i="1" dirty="0">
                <a:solidFill>
                  <a:srgbClr val="202122"/>
                </a:solidFill>
                <a:effectLst/>
                <a:latin typeface="Nimbus Roman No9 L"/>
              </a:rPr>
              <a:t> λ</a:t>
            </a:r>
            <a:r>
              <a:rPr lang="el-GR" b="1" i="0" dirty="0">
                <a:solidFill>
                  <a:srgbClr val="202122"/>
                </a:solidFill>
                <a:effectLst/>
                <a:latin typeface="Nimbus Roman No9 L"/>
              </a:rPr>
              <a:t>(</a:t>
            </a:r>
            <a:r>
              <a:rPr lang="en-US" b="1" i="1" dirty="0">
                <a:solidFill>
                  <a:srgbClr val="202122"/>
                </a:solidFill>
                <a:effectLst/>
                <a:latin typeface="Nimbus Roman No9 L"/>
              </a:rPr>
              <a:t>n</a:t>
            </a:r>
            <a:r>
              <a:rPr lang="en-US" b="1" i="0" dirty="0">
                <a:solidFill>
                  <a:srgbClr val="202122"/>
                </a:solidFill>
                <a:effectLst/>
                <a:latin typeface="Nimbus Roman No9 L"/>
              </a:rPr>
              <a:t>)) 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= 1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Nimbus Roman No9 L"/>
              </a:rPr>
              <a:t>Most people pick 65537, that’s too big for my contrived example, so we’ll use 23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Nimbus Roman No9 L"/>
              </a:rPr>
              <a:t>Now we just need d.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Nimbus Roman No9 L"/>
              </a:rPr>
              <a:t>The math breaks if you violate the bolded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8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54E6-60AE-0D18-561A-306430F5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Generation, finding </a:t>
            </a:r>
            <a:r>
              <a:rPr lang="en-US" i="1" dirty="0"/>
              <a:t>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446A2-04A8-CD20-D2C4-1E85A0866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 ≡ </a:t>
            </a:r>
            <a:r>
              <a:rPr lang="en-US" i="1" dirty="0"/>
              <a:t>e</a:t>
            </a:r>
            <a:r>
              <a:rPr lang="en-US" baseline="30000" dirty="0"/>
              <a:t>−1</a:t>
            </a:r>
            <a:r>
              <a:rPr lang="en-US" baseline="-25000" dirty="0"/>
              <a:t> mod </a:t>
            </a:r>
            <a:r>
              <a:rPr lang="el-GR" b="0" i="1" dirty="0">
                <a:solidFill>
                  <a:srgbClr val="202122"/>
                </a:solidFill>
                <a:effectLst/>
                <a:latin typeface="Nimbus Roman No9 L"/>
              </a:rPr>
              <a:t>λ</a:t>
            </a:r>
            <a:r>
              <a:rPr lang="el-GR" b="0" i="0" dirty="0">
                <a:solidFill>
                  <a:srgbClr val="202122"/>
                </a:solidFill>
                <a:effectLst/>
                <a:latin typeface="Nimbus Roman No9 L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n</a:t>
            </a:r>
            <a:r>
              <a:rPr lang="en-US" b="0" dirty="0">
                <a:solidFill>
                  <a:srgbClr val="202122"/>
                </a:solidFill>
                <a:effectLst/>
                <a:latin typeface="Nimbus Roman No9 L"/>
              </a:rPr>
              <a:t>)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, that is 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de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 ≡ 1 (mod </a:t>
            </a:r>
            <a:r>
              <a:rPr lang="el-GR" b="0" i="1" dirty="0">
                <a:solidFill>
                  <a:srgbClr val="202122"/>
                </a:solidFill>
                <a:effectLst/>
                <a:latin typeface="Nimbus Roman No9 L"/>
              </a:rPr>
              <a:t>λ</a:t>
            </a:r>
            <a:r>
              <a:rPr lang="el-GR" b="0" i="0" dirty="0">
                <a:solidFill>
                  <a:srgbClr val="202122"/>
                </a:solidFill>
                <a:effectLst/>
                <a:latin typeface="Nimbus Roman No9 L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n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))</a:t>
            </a:r>
            <a:endParaRPr lang="en-US" b="0" i="0" baseline="30000" dirty="0">
              <a:solidFill>
                <a:srgbClr val="202122"/>
              </a:solidFill>
              <a:effectLst/>
              <a:latin typeface="Nimbus Roman No9 L"/>
            </a:endParaRPr>
          </a:p>
          <a:p>
            <a:pPr lvl="1"/>
            <a:r>
              <a:rPr lang="en-US" i="1" dirty="0"/>
              <a:t>de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 ≡ 1 mod 30</a:t>
            </a:r>
          </a:p>
          <a:p>
            <a:pPr lvl="1"/>
            <a:r>
              <a:rPr lang="en-US" dirty="0"/>
              <a:t>23d</a:t>
            </a:r>
            <a:r>
              <a:rPr lang="en-US" i="1" dirty="0"/>
              <a:t> 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≡ 1 mod 30</a:t>
            </a:r>
          </a:p>
          <a:p>
            <a:pPr lvl="2"/>
            <a:r>
              <a:rPr lang="en-US" dirty="0">
                <a:solidFill>
                  <a:srgbClr val="202122"/>
                </a:solidFill>
                <a:latin typeface="Nimbus Roman No9 L"/>
              </a:rPr>
              <a:t>Live Demo!</a:t>
            </a:r>
          </a:p>
          <a:p>
            <a:pPr lvl="2"/>
            <a:r>
              <a:rPr lang="en-US" dirty="0">
                <a:solidFill>
                  <a:srgbClr val="202122"/>
                </a:solidFill>
                <a:latin typeface="Nimbus Roman No9 L"/>
              </a:rPr>
              <a:t>d is 17!</a:t>
            </a:r>
            <a:endParaRPr lang="en-US" b="0" i="0" dirty="0">
              <a:solidFill>
                <a:srgbClr val="202122"/>
              </a:solidFill>
              <a:effectLst/>
              <a:latin typeface="Nimbus Roman No9 L"/>
            </a:endParaRPr>
          </a:p>
          <a:p>
            <a:pPr lvl="2"/>
            <a:endParaRPr lang="en-US" dirty="0"/>
          </a:p>
          <a:p>
            <a:pPr lvl="1"/>
            <a:endParaRPr lang="en-US" i="1" dirty="0"/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69548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907B-43A3-9FD6-403A-79ED96C6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66E91-23F8-5680-311E-ED741748C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asymmetric encryption.  We can use the techniques discussed before and let:</a:t>
            </a:r>
          </a:p>
          <a:p>
            <a:pPr lvl="1"/>
            <a:r>
              <a:rPr lang="en-US" i="1" dirty="0"/>
              <a:t>d </a:t>
            </a:r>
            <a:r>
              <a:rPr lang="en-US" dirty="0"/>
              <a:t>be the private key</a:t>
            </a:r>
          </a:p>
          <a:p>
            <a:pPr lvl="2"/>
            <a:r>
              <a:rPr lang="en-US" dirty="0"/>
              <a:t>We’ve already stated it must be hard to find even if you know (m, n, and e).</a:t>
            </a:r>
          </a:p>
          <a:p>
            <a:pPr lvl="1"/>
            <a:r>
              <a:rPr lang="en-US" i="1" dirty="0"/>
              <a:t>(</a:t>
            </a:r>
            <a:r>
              <a:rPr lang="en-US" i="1" dirty="0" err="1"/>
              <a:t>n,e</a:t>
            </a:r>
            <a:r>
              <a:rPr lang="en-US" i="1" dirty="0"/>
              <a:t>) </a:t>
            </a:r>
            <a:r>
              <a:rPr lang="en-US" dirty="0"/>
              <a:t>be the public key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2148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3125</TotalTime>
  <Words>892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Nimbus Roman No9 L</vt:lpstr>
      <vt:lpstr>Office Theme</vt:lpstr>
      <vt:lpstr>RSA Deep Dive</vt:lpstr>
      <vt:lpstr>The Early Days</vt:lpstr>
      <vt:lpstr>Patent 4,405,829</vt:lpstr>
      <vt:lpstr>The Algorithm</vt:lpstr>
      <vt:lpstr>A Key Observation</vt:lpstr>
      <vt:lpstr>Key Generation, finding n. </vt:lpstr>
      <vt:lpstr>Key Generation, finding e.</vt:lpstr>
      <vt:lpstr>Key Generation, finding d.</vt:lpstr>
      <vt:lpstr>Key Distribution</vt:lpstr>
      <vt:lpstr>Encryption</vt:lpstr>
      <vt:lpstr>Decryption</vt:lpstr>
      <vt:lpstr>Live demo</vt:lpstr>
      <vt:lpstr>Cracking RSA, Method 1</vt:lpstr>
      <vt:lpstr>Cracking RSA, Method 2</vt:lpstr>
      <vt:lpstr>Caveat</vt:lpstr>
      <vt:lpstr>Assignment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Deep Dive</dc:title>
  <dc:creator>Chad Mourning</dc:creator>
  <cp:lastModifiedBy>Chad Mourning</cp:lastModifiedBy>
  <cp:revision>24</cp:revision>
  <dcterms:created xsi:type="dcterms:W3CDTF">2022-09-13T18:15:48Z</dcterms:created>
  <dcterms:modified xsi:type="dcterms:W3CDTF">2022-09-15T22:21:30Z</dcterms:modified>
</cp:coreProperties>
</file>