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9" r:id="rId3"/>
    <p:sldId id="315" r:id="rId4"/>
    <p:sldId id="307" r:id="rId5"/>
    <p:sldId id="308" r:id="rId6"/>
    <p:sldId id="316" r:id="rId7"/>
    <p:sldId id="305" r:id="rId8"/>
    <p:sldId id="306" r:id="rId9"/>
    <p:sldId id="313" r:id="rId10"/>
    <p:sldId id="317" r:id="rId11"/>
    <p:sldId id="318" r:id="rId12"/>
    <p:sldId id="323" r:id="rId13"/>
    <p:sldId id="329" r:id="rId14"/>
    <p:sldId id="330" r:id="rId15"/>
    <p:sldId id="331" r:id="rId16"/>
    <p:sldId id="335" r:id="rId17"/>
    <p:sldId id="333" r:id="rId18"/>
    <p:sldId id="324" r:id="rId19"/>
    <p:sldId id="327" r:id="rId20"/>
    <p:sldId id="336" r:id="rId21"/>
    <p:sldId id="288" r:id="rId22"/>
    <p:sldId id="314" r:id="rId23"/>
    <p:sldId id="293" r:id="rId24"/>
    <p:sldId id="295" r:id="rId25"/>
    <p:sldId id="309" r:id="rId26"/>
    <p:sldId id="298" r:id="rId27"/>
    <p:sldId id="311" r:id="rId28"/>
    <p:sldId id="27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69065" autoAdjust="0"/>
  </p:normalViewPr>
  <p:slideViewPr>
    <p:cSldViewPr snapToGrid="0">
      <p:cViewPr varScale="1">
        <p:scale>
          <a:sx n="51" d="100"/>
          <a:sy n="51" d="100"/>
        </p:scale>
        <p:origin x="143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D3B1B-EEED-4334-B440-CD64BABC6249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2B3D8-E021-4B37-8AC9-544006404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%E5%AD%97%E7%AC%A6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ink.springer.com/10.1007/978-3-642-21735-7_7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联结时序分类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357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对于图来说，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考虑一个测试集合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S`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∈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Dx×z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，定义时序分类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的标签错误率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LER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 error rate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点击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：分类结果和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真实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目标的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平均归一化编辑距离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 normalized edit distance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）”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（编辑距离的解释在下一页）</a:t>
            </a:r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对于目标是减少转换错误率的任务（比如语音和手写识别）来说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LER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是最自然的度量方法。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74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编辑距离，简单讲就是：</a:t>
            </a:r>
            <a:endParaRPr lang="en-US" altLang="zh-CN" smtClean="0"/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两个字串之间，由一个转成另一个所需的最少编辑操作次数。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许可的编辑操作包括将一个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字符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替换成另一个字符，插入一个字符，删除一个字符。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一般来说，编辑距离越小，两个串的相似度越大。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编辑距离在自然语言处理也是非常常用。</a:t>
            </a:r>
            <a:endParaRPr lang="zh-CN" altLang="en-US" smtClean="0"/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434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从网络输出到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Labellings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CTC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输出层，该层比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多出一个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单元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多一个单元称为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blank)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。对于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units(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原始的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units)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的触发被解释为在特定的时刻观察到对应的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的概率，对于额外的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unit(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增加的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blank)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的触发被看做观察到空格或者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label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的概率。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对于一个给定的输入序列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，长度为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，定义一个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网络，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个输入，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个输出，权重向量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是一个连续映射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Nw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</a:t>
            </a:r>
            <a:r>
              <a:rPr lang="en-US" altLang="zh-CN" sz="1200" kern="1200" baseline="30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)^T -&gt; (R^n)^T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047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1200" kern="120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zh-CN" sz="120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设</a:t>
                </a:r>
                <a:r>
                  <a:rPr lang="en-US" altLang="zh-CN"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Y=Nw(x)</a:t>
                </a:r>
                <a:r>
                  <a:rPr lang="zh-CN" altLang="zh-CN"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为网络的输出序列，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200" b="1" i="1" u="sng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en-US" altLang="zh-CN" sz="1200" b="1" i="1" u="sng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𝐲</m:t>
                        </m:r>
                      </m:e>
                      <m:sub>
                        <m:r>
                          <a:rPr lang="en-US" altLang="zh-CN" sz="1200" b="1" i="1" u="sng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𝒌</m:t>
                        </m:r>
                      </m:sub>
                      <m:sup>
                        <m:r>
                          <a:rPr lang="en-US" altLang="zh-CN" sz="1200" b="1" i="1" u="sng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zh-CN" altLang="zh-CN" sz="1200" b="1" u="sng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表示输出单元</a:t>
                </a:r>
                <a:r>
                  <a:rPr lang="en-US" altLang="zh-CN" sz="1200" b="1" i="1" u="sng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zh-CN" altLang="zh-CN" sz="1200" b="1" u="sng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</a:t>
                </a:r>
                <a:r>
                  <a:rPr lang="en-US" altLang="zh-CN" sz="1200" b="1" u="sng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zh-CN" altLang="zh-CN" sz="1200" b="1" u="sng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时刻被触发，被解释为在</a:t>
                </a:r>
                <a:r>
                  <a:rPr lang="en-US" altLang="zh-CN" sz="1200" b="1" u="sng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zh-CN" altLang="zh-CN" sz="1200" b="1" u="sng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时刻观察到</a:t>
                </a:r>
                <a:r>
                  <a:rPr lang="en-US" altLang="zh-CN" sz="1200" b="1" u="sng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label k</a:t>
                </a:r>
                <a:r>
                  <a:rPr lang="zh-CN" altLang="zh-CN" sz="1200" b="1" u="sng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的概率</a:t>
                </a:r>
                <a:r>
                  <a:rPr lang="zh-CN" altLang="zh-CN" sz="1200" b="1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zh-CN" altLang="zh-CN"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这个观察定义了在字符集合</a:t>
                </a:r>
                <a:r>
                  <a:rPr lang="en-US" altLang="zh-CN"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L`=L</a:t>
                </a:r>
                <a:r>
                  <a:rPr lang="zh-CN" altLang="zh-CN"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∪</a:t>
                </a:r>
                <a:r>
                  <a:rPr lang="en-US" altLang="zh-CN"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{blank}</a:t>
                </a:r>
                <a:r>
                  <a:rPr lang="zh-CN" altLang="zh-CN"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的长度为</a:t>
                </a:r>
                <a:r>
                  <a:rPr lang="en-US" altLang="zh-CN"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zh-CN" altLang="zh-CN"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的序列的集合</a:t>
                </a:r>
                <a:r>
                  <a:rPr lang="en-US" altLang="zh-CN"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L`</a:t>
                </a:r>
                <a:r>
                  <a:rPr lang="en-US" altLang="zh-CN" sz="1200" kern="1200" baseline="300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zh-CN" altLang="zh-CN"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的概率分布</a:t>
                </a:r>
                <a:endParaRPr lang="en-US" altLang="zh-CN" sz="1200" kern="120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kern="120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mtClean="0"/>
                  <a:t>此处</a:t>
                </a:r>
                <a:r>
                  <a:rPr lang="en-US" altLang="zh-CN" smtClean="0"/>
                  <a:t>π</a:t>
                </a:r>
                <a:r>
                  <a:rPr lang="zh-CN" altLang="en-US" smtClean="0"/>
                  <a:t>是某一种序列的组合，序列的长度为</a:t>
                </a:r>
                <a:r>
                  <a:rPr lang="en-US" altLang="zh-CN" smtClean="0"/>
                  <a:t>T</a:t>
                </a:r>
                <a:r>
                  <a:rPr lang="zh-CN" altLang="en-US" smtClean="0"/>
                  <a:t>，序列中的每个值都在</a:t>
                </a:r>
                <a:r>
                  <a:rPr lang="en-US" altLang="zh-CN" smtClean="0"/>
                  <a:t>L`</a:t>
                </a:r>
                <a:r>
                  <a:rPr lang="zh-CN" altLang="en-US" smtClean="0"/>
                  <a:t>之中，</a:t>
                </a:r>
                <a:r>
                  <a:rPr lang="en-US" altLang="zh-CN" smtClean="0"/>
                  <a:t>L`=L∪{blank}</a:t>
                </a:r>
                <a:r>
                  <a:rPr lang="zh-CN" altLang="en-US" smtClean="0"/>
                  <a:t>（其中</a:t>
                </a:r>
                <a:r>
                  <a:rPr lang="en-US" altLang="zh-CN" smtClean="0"/>
                  <a:t>L</a:t>
                </a:r>
                <a:r>
                  <a:rPr lang="zh-CN" altLang="en-US" smtClean="0"/>
                  <a:t>在此文章中可以理解为</a:t>
                </a:r>
                <a:r>
                  <a:rPr lang="en-US" altLang="zh-CN" smtClean="0"/>
                  <a:t>26</a:t>
                </a:r>
                <a:r>
                  <a:rPr lang="zh-CN" altLang="en-US" smtClean="0"/>
                  <a:t>个英文字母），</a:t>
                </a:r>
                <a:r>
                  <a:rPr lang="en-US" altLang="zh-CN" smtClean="0"/>
                  <a:t>π∈L`^T,  </a:t>
                </a:r>
                <a:r>
                  <a:rPr lang="zh-CN" altLang="en-US" smtClean="0"/>
                  <a:t>其中假设</a:t>
                </a:r>
                <a:r>
                  <a:rPr lang="en-US" altLang="zh-CN" smtClean="0"/>
                  <a:t>πt</a:t>
                </a:r>
                <a:r>
                  <a:rPr lang="zh-CN" altLang="en-US" smtClean="0"/>
                  <a:t>代表了序列</a:t>
                </a:r>
                <a:r>
                  <a:rPr lang="en-US" altLang="zh-CN" smtClean="0"/>
                  <a:t>π</a:t>
                </a:r>
                <a:r>
                  <a:rPr lang="zh-CN" altLang="en-US" smtClean="0"/>
                  <a:t>的第</a:t>
                </a:r>
                <a:r>
                  <a:rPr lang="en-US" altLang="zh-CN" smtClean="0"/>
                  <a:t>t</a:t>
                </a:r>
                <a:r>
                  <a:rPr lang="zh-CN" altLang="en-US" smtClean="0"/>
                  <a:t>个值，</a:t>
                </a:r>
                <a:r>
                  <a:rPr lang="en-US" altLang="zh-CN" smtClean="0"/>
                  <a:t>πt</a:t>
                </a:r>
                <a:r>
                  <a:rPr lang="zh-CN" altLang="en-US" smtClean="0"/>
                  <a:t>也表示第</a:t>
                </a:r>
                <a:r>
                  <a:rPr lang="en-US" altLang="zh-CN" smtClean="0"/>
                  <a:t>t</a:t>
                </a:r>
                <a:r>
                  <a:rPr lang="zh-CN" altLang="en-US" smtClean="0"/>
                  <a:t>个时间序列的预测结果</a:t>
                </a:r>
                <a:endParaRPr lang="zh-CN" altLang="en-US"/>
              </a:p>
              <a:p>
                <a:endParaRPr lang="en-US" altLang="zh-CN" smtClean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1200" kern="120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zh-CN" sz="120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设</a:t>
                </a:r>
                <a:r>
                  <a:rPr lang="en-US" altLang="zh-CN"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Y=Nw(x)</a:t>
                </a:r>
                <a:r>
                  <a:rPr lang="zh-CN" altLang="zh-CN"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为网络的输出序列，</a:t>
                </a:r>
                <a:r>
                  <a:rPr lang="en-US" altLang="zh-CN" sz="1200" b="1" i="0" u="sng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𝐲</a:t>
                </a:r>
                <a:r>
                  <a:rPr lang="zh-CN" altLang="zh-CN" sz="1200" b="1" i="0" u="sng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altLang="zh-CN" sz="1200" b="1" i="0" u="sng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𝒌^𝒕</a:t>
                </a:r>
                <a:r>
                  <a:rPr lang="zh-CN" altLang="zh-CN" sz="1200" b="1" u="sng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表示输出单元</a:t>
                </a:r>
                <a:r>
                  <a:rPr lang="en-US" altLang="zh-CN" sz="1200" b="1" i="1" u="sng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zh-CN" altLang="zh-CN" sz="1200" b="1" u="sng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</a:t>
                </a:r>
                <a:r>
                  <a:rPr lang="en-US" altLang="zh-CN" sz="1200" b="1" u="sng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zh-CN" altLang="zh-CN" sz="1200" b="1" u="sng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时刻被触发，被解释为在</a:t>
                </a:r>
                <a:r>
                  <a:rPr lang="en-US" altLang="zh-CN" sz="1200" b="1" u="sng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zh-CN" altLang="zh-CN" sz="1200" b="1" u="sng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时刻观察到</a:t>
                </a:r>
                <a:r>
                  <a:rPr lang="en-US" altLang="zh-CN" sz="1200" b="1" u="sng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label k</a:t>
                </a:r>
                <a:r>
                  <a:rPr lang="zh-CN" altLang="zh-CN" sz="1200" b="1" u="sng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的概率</a:t>
                </a:r>
                <a:r>
                  <a:rPr lang="zh-CN" altLang="zh-CN" sz="1200" b="1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zh-CN" altLang="zh-CN"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这个观察定义了在字符集合</a:t>
                </a:r>
                <a:r>
                  <a:rPr lang="en-US" altLang="zh-CN"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L`=L</a:t>
                </a:r>
                <a:r>
                  <a:rPr lang="zh-CN" altLang="zh-CN"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∪</a:t>
                </a:r>
                <a:r>
                  <a:rPr lang="en-US" altLang="zh-CN"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{blank}</a:t>
                </a:r>
                <a:r>
                  <a:rPr lang="zh-CN" altLang="zh-CN"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的长度为</a:t>
                </a:r>
                <a:r>
                  <a:rPr lang="en-US" altLang="zh-CN"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zh-CN" altLang="zh-CN"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的序列的集合</a:t>
                </a:r>
                <a:r>
                  <a:rPr lang="en-US" altLang="zh-CN"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L`</a:t>
                </a:r>
                <a:r>
                  <a:rPr lang="en-US" altLang="zh-CN" sz="1200" kern="1200" baseline="300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zh-CN" altLang="zh-CN"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的概率分布</a:t>
                </a:r>
                <a:endParaRPr lang="en-US" altLang="zh-CN" sz="1200" kern="120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kern="120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mtClean="0"/>
                  <a:t>此处</a:t>
                </a:r>
                <a:r>
                  <a:rPr lang="en-US" altLang="zh-CN" smtClean="0"/>
                  <a:t>π</a:t>
                </a:r>
                <a:r>
                  <a:rPr lang="zh-CN" altLang="en-US" smtClean="0"/>
                  <a:t>是某一种序列的组合，序列的长度为</a:t>
                </a:r>
                <a:r>
                  <a:rPr lang="en-US" altLang="zh-CN" smtClean="0"/>
                  <a:t>T</a:t>
                </a:r>
                <a:r>
                  <a:rPr lang="zh-CN" altLang="en-US" smtClean="0"/>
                  <a:t>，序列中的每个值都在</a:t>
                </a:r>
                <a:r>
                  <a:rPr lang="en-US" altLang="zh-CN" smtClean="0"/>
                  <a:t>L`</a:t>
                </a:r>
                <a:r>
                  <a:rPr lang="zh-CN" altLang="en-US" smtClean="0"/>
                  <a:t>之中，</a:t>
                </a:r>
                <a:r>
                  <a:rPr lang="en-US" altLang="zh-CN" smtClean="0"/>
                  <a:t>L`=L∪{blank}</a:t>
                </a:r>
                <a:r>
                  <a:rPr lang="zh-CN" altLang="en-US" smtClean="0"/>
                  <a:t>（其中</a:t>
                </a:r>
                <a:r>
                  <a:rPr lang="en-US" altLang="zh-CN" smtClean="0"/>
                  <a:t>L</a:t>
                </a:r>
                <a:r>
                  <a:rPr lang="zh-CN" altLang="en-US" smtClean="0"/>
                  <a:t>在此文章中可以理解为</a:t>
                </a:r>
                <a:r>
                  <a:rPr lang="en-US" altLang="zh-CN" smtClean="0"/>
                  <a:t>26</a:t>
                </a:r>
                <a:r>
                  <a:rPr lang="zh-CN" altLang="en-US" smtClean="0"/>
                  <a:t>个英文字母），</a:t>
                </a:r>
                <a:r>
                  <a:rPr lang="en-US" altLang="zh-CN" smtClean="0"/>
                  <a:t>π∈L`^T,  </a:t>
                </a:r>
                <a:r>
                  <a:rPr lang="zh-CN" altLang="en-US" smtClean="0"/>
                  <a:t>其中假设</a:t>
                </a:r>
                <a:r>
                  <a:rPr lang="en-US" altLang="zh-CN" smtClean="0"/>
                  <a:t>πt</a:t>
                </a:r>
                <a:r>
                  <a:rPr lang="zh-CN" altLang="en-US" smtClean="0"/>
                  <a:t>代表了序列</a:t>
                </a:r>
                <a:r>
                  <a:rPr lang="en-US" altLang="zh-CN" smtClean="0"/>
                  <a:t>π</a:t>
                </a:r>
                <a:r>
                  <a:rPr lang="zh-CN" altLang="en-US" smtClean="0"/>
                  <a:t>的第</a:t>
                </a:r>
                <a:r>
                  <a:rPr lang="en-US" altLang="zh-CN" smtClean="0"/>
                  <a:t>t</a:t>
                </a:r>
                <a:r>
                  <a:rPr lang="zh-CN" altLang="en-US" smtClean="0"/>
                  <a:t>个值，</a:t>
                </a:r>
                <a:r>
                  <a:rPr lang="en-US" altLang="zh-CN" smtClean="0"/>
                  <a:t>πt</a:t>
                </a:r>
                <a:r>
                  <a:rPr lang="zh-CN" altLang="en-US" smtClean="0"/>
                  <a:t>也表示第</a:t>
                </a:r>
                <a:r>
                  <a:rPr lang="en-US" altLang="zh-CN" smtClean="0"/>
                  <a:t>t</a:t>
                </a:r>
                <a:r>
                  <a:rPr lang="zh-CN" altLang="en-US" smtClean="0"/>
                  <a:t>个时间序列的预测结果</a:t>
                </a:r>
                <a:endParaRPr lang="zh-CN" altLang="en-US"/>
              </a:p>
              <a:p>
                <a:endParaRPr lang="en-US" altLang="zh-CN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14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更加直观的理解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80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β(a-ab-)=β(-aa—abb)=aab</a:t>
            </a:r>
            <a:endParaRPr lang="zh-CN" altLang="en-US" smtClean="0"/>
          </a:p>
          <a:p>
            <a:endParaRPr lang="en-US" altLang="zh-CN" smtClean="0"/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定义一个多对一的映射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L`^T -&gt; L^≤T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，其中后者是可能的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序列的集合。我们可以简单通过删除全部的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blank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和重复路径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来实现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41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20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最终，我们用映射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来定义给定一个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∈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L^≤T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的条件概率：与它对应的全部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paths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的概率和（多度一过程是一对一过程后接一个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映射，概率并未变化）</a:t>
            </a:r>
            <a:endParaRPr lang="zh-C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81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沿用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HMM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的术语，发现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序列的任务被称为解码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Decoding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。很遗憾，对于我们的系统，找不到一个通用的、易处理的解码算法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下面的两个近似算法在实际工作中取得了不错的效果。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523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只要给足够的时间，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prefix search decoding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方法总能找到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probable labelling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如果输出概率分布在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周围足够的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，这个方法会在合理的时间内收敛。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在本文的实验中，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一个启发式方法来保证这个方法可以应用。</a:t>
            </a:r>
            <a:endParaRPr lang="zh-C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09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强大的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深度神经网络的功能之一就是语音识别，简单来说，就是通过输入一句语音信息，来预测它的转录文字。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业界一般都会使用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神经网络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来做语音识别，或者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OCR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18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观察到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CTC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网络的输出倾向于被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峰值所表示的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blank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分隔开，我们根据以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blank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开始和结束，将输出序列分割成片段。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通过选择边界点（观察到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blank label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的概率大于一定的阈值）来实现上面的分割。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之后，我们为每个片段，独立的计算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probable labelling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，并且将它们串联在一起得到最后的分类结果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在实际中，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prefix search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方法与这个启发式方法配合的比较好，通常效果超过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 path decoding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但是在一些情况下，它确实会失败，例如当同样的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在边界点两边出现时。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70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上图展示了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计算输出序列（“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CAT”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）概率的过程，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是对可能映射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 “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CAT”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所有可能输入序列对齐的和。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这一过程考虑了标签会被复制的可能性，因为标签有可能在输入数据的几个时间步（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steps)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时被拉伸 （请见上图底部的声谱图）。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由于涉及到了组合学，计算所有可能概率的和的成本会很高，但是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运用了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动态规划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以大幅降低计算的复杂性。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作为一个可微函数，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可以被用于深度神经网络的标准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SGD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14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迭代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165K</a:t>
            </a:r>
            <a:r>
              <a:rPr lang="zh-CN" altLang="en-US" baseline="0" smtClean="0"/>
              <a:t> 次 </a:t>
            </a:r>
            <a:r>
              <a:rPr lang="en-US" altLang="zh-CN" baseline="0" smtClean="0"/>
              <a:t>= 16.5W </a:t>
            </a:r>
            <a:r>
              <a:rPr lang="zh-CN" altLang="en-US" baseline="0" smtClean="0"/>
              <a:t>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485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迭代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465K</a:t>
            </a:r>
            <a:r>
              <a:rPr lang="zh-CN" altLang="en-US" baseline="0" smtClean="0"/>
              <a:t> 次 </a:t>
            </a:r>
            <a:r>
              <a:rPr lang="en-US" altLang="zh-CN" baseline="0" smtClean="0"/>
              <a:t>= 46.5W </a:t>
            </a:r>
            <a:r>
              <a:rPr lang="zh-CN" altLang="en-US" baseline="0" smtClean="0"/>
              <a:t>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1426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神经网络输出的例子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70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现实中，对抗网络代表是的在函数</a:t>
            </a:r>
            <a:r>
              <a:rPr lang="en-US" altLang="zh-CN" smtClean="0"/>
              <a:t>G</a:t>
            </a:r>
            <a:r>
              <a:rPr lang="zh-CN" altLang="en-US" smtClean="0"/>
              <a:t>（</a:t>
            </a:r>
            <a:r>
              <a:rPr lang="en-US" altLang="zh-CN" smtClean="0"/>
              <a:t>z;Θg</a:t>
            </a:r>
            <a:r>
              <a:rPr lang="zh-CN" altLang="en-US" smtClean="0"/>
              <a:t>）限制下的一簇分布</a:t>
            </a:r>
            <a:r>
              <a:rPr lang="en-US" altLang="zh-CN" smtClean="0"/>
              <a:t>pg</a:t>
            </a:r>
            <a:r>
              <a:rPr lang="zh-CN" altLang="en-US" smtClean="0"/>
              <a:t>，在求解中，我们往往同归求</a:t>
            </a:r>
            <a:r>
              <a:rPr lang="en-US" altLang="zh-CN" smtClean="0"/>
              <a:t>G</a:t>
            </a:r>
            <a:r>
              <a:rPr lang="zh-CN" altLang="en-US" smtClean="0"/>
              <a:t>的参数</a:t>
            </a:r>
            <a:r>
              <a:rPr lang="en-US" altLang="zh-CN" smtClean="0"/>
              <a:t>Θg</a:t>
            </a:r>
            <a:r>
              <a:rPr lang="zh-CN" altLang="en-US" smtClean="0"/>
              <a:t>获得</a:t>
            </a:r>
            <a:r>
              <a:rPr lang="en-US" altLang="zh-CN" smtClean="0"/>
              <a:t>pg</a:t>
            </a:r>
            <a:r>
              <a:rPr lang="zh-CN" altLang="en-US" smtClean="0"/>
              <a:t>，而非求解</a:t>
            </a:r>
            <a:r>
              <a:rPr lang="en-US" altLang="zh-CN" smtClean="0"/>
              <a:t>pg</a:t>
            </a:r>
            <a:r>
              <a:rPr lang="zh-CN" altLang="en-US" smtClean="0"/>
              <a:t>本身。并且在实际的应用中，</a:t>
            </a:r>
            <a:r>
              <a:rPr lang="en-US" altLang="zh-CN" smtClean="0"/>
              <a:t>G</a:t>
            </a:r>
            <a:r>
              <a:rPr lang="zh-CN" altLang="en-US" smtClean="0"/>
              <a:t>选择</a:t>
            </a:r>
            <a:r>
              <a:rPr lang="zh-CN" altLang="en-US" baseline="0" smtClean="0"/>
              <a:t> </a:t>
            </a:r>
            <a:r>
              <a:rPr lang="en-US" altLang="zh-CN" smtClean="0"/>
              <a:t>MLP</a:t>
            </a:r>
            <a:r>
              <a:rPr lang="zh-CN" altLang="en-US" smtClean="0"/>
              <a:t>虽然解释性不强，但表现很好。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Stacked convolutional auto-encoders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00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虽然强大，却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只能被用来处理一系列独立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分类任务。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这意味着，训练数据必须是预先分割的，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比如上面的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 Sat ,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网络输出必须经过后处理来给出最终的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但真实情况下，我们需要从噪声和未格式化的数据中预测结果，所以不能知道输入的语音和输出文字间的对应关系。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无法把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直接应用到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连续样本的预测上来。</a:t>
            </a:r>
            <a:endParaRPr lang="zh-CN" alt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320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对于这种类型的训练，由于无法确定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，所以机器学习中的标准损失函数，比如（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均方根误差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MSE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squared error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MSE=1n∑i=1/n ∑ (Yi’−Yi)^2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），或者对数似然函数取负值，就不合适了。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2006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405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瑞士的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Dalle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Molle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人工智能研究所（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IDSIA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J¨urgen Schmidhuber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（杰姆根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施密德伯）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研发了一种方法解决这个问题。</a:t>
            </a:r>
            <a:endParaRPr lang="en-US" altLang="zh-CN" sz="120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也就是本文所介绍的 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(CTC) Connectionist Temporal Classification 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（联结时序分类器）</a:t>
            </a:r>
            <a:endParaRPr lang="en-US" altLang="zh-CN" sz="120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965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常用声学模型。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目前，序列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任务里最有效的使用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的方法，是与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HMM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结合在一起，构成所谓的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Hybrid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Hybrid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系统使用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HMM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来建模数据中的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long-range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序列结构，使用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nets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来提供局部分类能力。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HMM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部分可以在训练过程中自动的分割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序列，将网络分类转换成标签序列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 sequence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但是，同样继承了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HMM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的缺点，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hybrid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系统没有充分利用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在序列模型上的潜力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。仍然需要对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训练数据预先分隔以及输出后处理的要求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248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CTC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未分割的序列上预测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CTC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目前是端到端的深度学习中，最非常重要的一环。</a:t>
            </a:r>
            <a:endParaRPr lang="en-US" altLang="zh-CN" sz="120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CTC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了对训练数据预先分隔以及输出后处理的要求，最基本的思路是将网络输出解释为，在给定输入下，所有可能对应的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序列上的一个概率分布。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如右图，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给定这个分布，目标函数可以是直接最大化正确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的概率。因为目标函数是可导的，网络可以通过标准的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方法来训练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下面我们将讲解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CTC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Connectionist Tempral Classification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48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讲解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CTC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Connectionist Tempral Classification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，就要先理解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Connectionist Tempral Classification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识别技术都有一个共同的基本思想，那就是先把语音或者字符串分割成为一个个独立的小部分，然后再单独对这些小部分进行识别。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字符、语音分割一般包括两种方式：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显性分割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隐性分割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显性分割技术需要把字符串切分成标准的字符，明确对应到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隐性分割技术只需要把字符串切分成一个个间隔大小相同的“片”，这个“片”通常情况下不是一个标准完整的字符，有可能只是一段笔画，甚至可能仅仅是一个采样点，这要看具体的任务而定，显然，这种分割要比显性分割要容易实现，在实际应用中也更为常见。</a:t>
            </a:r>
            <a:endParaRPr lang="en-US" altLang="zh-CN" sz="120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隐私分割的分类任务，称为</a:t>
            </a:r>
            <a:r>
              <a:rPr lang="zh-CN" altLang="zh-CN" sz="1200" b="1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时序分类</a:t>
            </a:r>
            <a:r>
              <a:rPr lang="en-US" altLang="zh-CN" sz="1200" b="1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temporal classification</a:t>
            </a:r>
            <a:r>
              <a:rPr lang="zh-CN" altLang="zh-CN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Kadous</a:t>
            </a:r>
            <a:r>
              <a:rPr lang="zh-CN" altLang="zh-CN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2002</a:t>
            </a:r>
            <a:r>
              <a:rPr lang="zh-CN" altLang="zh-CN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），把</a:t>
            </a:r>
            <a:r>
              <a:rPr lang="en-US" altLang="zh-CN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zh-CN" altLang="zh-CN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的使用称为</a:t>
            </a:r>
            <a:r>
              <a:rPr lang="en-US" altLang="zh-CN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CTC</a:t>
            </a:r>
            <a:r>
              <a:rPr lang="zh-CN" altLang="zh-CN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connectionist temporal classification</a:t>
            </a:r>
            <a:r>
              <a:rPr lang="zh-CN" altLang="zh-CN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zh-CN" altLang="zh-CN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输入序列</a:t>
            </a:r>
            <a:r>
              <a:rPr lang="en-US" altLang="zh-CN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</a:t>
            </a:r>
            <a:r>
              <a:rPr lang="zh-CN" altLang="zh-CN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的独立</a:t>
            </a:r>
            <a:r>
              <a:rPr lang="en-US" altLang="zh-CN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zh-CN" altLang="zh-CN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任务，称为</a:t>
            </a:r>
            <a:r>
              <a:rPr lang="en-US" altLang="zh-CN" sz="1200" b="1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framewise classification</a:t>
            </a:r>
          </a:p>
          <a:p>
            <a:endParaRPr lang="en-US" altLang="zh-CN" sz="1200" b="1" u="sng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349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我们的目的是利用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训练集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来训练一个时序分类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h:X-&gt;Z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对未知的输入序列分类，最小化一些任务对应的误差量化指标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错误率的度量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非常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B3D8-E021-4B37-8AC9-54400640445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31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638299"/>
            <a:ext cx="10680700" cy="1871663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6807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B7B7-78F5-4340-8B8F-1A4E8A9CCF6B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4571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FBE-F66E-4629-99BB-985F1D4465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副标题 2"/>
          <p:cNvSpPr txBox="1">
            <a:spLocks/>
          </p:cNvSpPr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4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66700" y="6536809"/>
            <a:ext cx="1068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smtClean="0">
                <a:solidFill>
                  <a:srgbClr val="FFFFFF"/>
                </a:solidFill>
                <a:latin typeface="ArialMT"/>
              </a:rPr>
              <a:t>2014 NIPS Workshop on Perturbations, Optimization, and Statistics --- Ian Goodfellow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25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B7B7-78F5-4340-8B8F-1A4E8A9CCF6B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FBE-F66E-4629-99BB-985F1D4465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4268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5740400"/>
            <a:ext cx="12192000" cy="11096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46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B7B7-78F5-4340-8B8F-1A4E8A9CCF6B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FBE-F66E-4629-99BB-985F1D4465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32639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23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B7B7-78F5-4340-8B8F-1A4E8A9CCF6B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FBE-F66E-4629-99BB-985F1D446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92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B7B7-78F5-4340-8B8F-1A4E8A9CCF6B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FBE-F66E-4629-99BB-985F1D446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49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B7B7-78F5-4340-8B8F-1A4E8A9CCF6B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FBE-F66E-4629-99BB-985F1D446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812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B7B7-78F5-4340-8B8F-1A4E8A9CCF6B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FBE-F66E-4629-99BB-985F1D446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406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B7B7-78F5-4340-8B8F-1A4E8A9CCF6B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FBE-F66E-4629-99BB-985F1D446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335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B7B7-78F5-4340-8B8F-1A4E8A9CCF6B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FBE-F66E-4629-99BB-985F1D446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703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B7B7-78F5-4340-8B8F-1A4E8A9CCF6B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FBE-F66E-4629-99BB-985F1D446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72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B7B7-78F5-4340-8B8F-1A4E8A9CCF6B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FBE-F66E-4629-99BB-985F1D446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0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 txBox="1">
            <a:spLocks/>
          </p:cNvSpPr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4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572250"/>
            <a:ext cx="12192000" cy="277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9182" y="0"/>
            <a:ext cx="8161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Background</a:t>
            </a:r>
            <a:endParaRPr lang="zh-CN" altLang="en-US" sz="5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55650" y="1430338"/>
            <a:ext cx="10680700" cy="4576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9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B7B7-78F5-4340-8B8F-1A4E8A9CCF6B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FBE-F66E-4629-99BB-985F1D446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02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 txBox="1">
            <a:spLocks/>
          </p:cNvSpPr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4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572250"/>
            <a:ext cx="12192000" cy="277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9182" y="0"/>
            <a:ext cx="8161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Introduction</a:t>
            </a:r>
            <a:endParaRPr lang="zh-CN" altLang="en-US" sz="5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55650" y="1430338"/>
            <a:ext cx="10680700" cy="4576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303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 txBox="1">
            <a:spLocks/>
          </p:cNvSpPr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4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572250"/>
            <a:ext cx="12192000" cy="277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9182" y="0"/>
            <a:ext cx="8161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Temporal</a:t>
            </a:r>
            <a:r>
              <a:rPr lang="en-US" altLang="zh-CN" sz="5400" baseline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</a:t>
            </a:r>
            <a:endParaRPr lang="zh-CN" altLang="en-US" sz="5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755650" y="1430338"/>
            <a:ext cx="10680700" cy="4576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24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 txBox="1">
            <a:spLocks/>
          </p:cNvSpPr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4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572250"/>
            <a:ext cx="12192000" cy="277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9182" y="0"/>
            <a:ext cx="11892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Connectionist Temporal</a:t>
            </a:r>
            <a:r>
              <a:rPr lang="en-US" altLang="zh-CN" sz="5400" baseline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</a:t>
            </a:r>
            <a:endParaRPr lang="zh-CN" altLang="en-US" sz="5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755650" y="1430338"/>
            <a:ext cx="10680700" cy="4576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85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638299"/>
            <a:ext cx="10680700" cy="4828581"/>
          </a:xfrm>
        </p:spPr>
        <p:txBody>
          <a:bodyPr anchor="t">
            <a:normAutofit/>
          </a:bodyPr>
          <a:lstStyle>
            <a:lvl1pPr algn="ctr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 txBox="1">
            <a:spLocks/>
          </p:cNvSpPr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4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572250"/>
            <a:ext cx="12192000" cy="277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9182" y="1"/>
            <a:ext cx="11905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5400" baseline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5400" kern="1200" baseline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Train the Network</a:t>
            </a:r>
            <a:endParaRPr lang="zh-CN" altLang="en-US" sz="5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00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638299"/>
            <a:ext cx="10680700" cy="4828581"/>
          </a:xfrm>
        </p:spPr>
        <p:txBody>
          <a:bodyPr anchor="t">
            <a:normAutofit/>
          </a:bodyPr>
          <a:lstStyle>
            <a:lvl1pPr algn="ctr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 txBox="1">
            <a:spLocks/>
          </p:cNvSpPr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4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572250"/>
            <a:ext cx="12192000" cy="277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9182" y="0"/>
            <a:ext cx="8161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5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CN" altLang="en-US" sz="5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093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638299"/>
            <a:ext cx="10680700" cy="4828581"/>
          </a:xfrm>
        </p:spPr>
        <p:txBody>
          <a:bodyPr anchor="t">
            <a:normAutofit/>
          </a:bodyPr>
          <a:lstStyle>
            <a:lvl1pPr algn="ctr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 txBox="1">
            <a:spLocks/>
          </p:cNvSpPr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4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572250"/>
            <a:ext cx="12192000" cy="277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6482" y="129629"/>
            <a:ext cx="11803418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</a:t>
            </a:r>
            <a:r>
              <a:rPr lang="en-US" altLang="zh-CN" sz="4400" baseline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kern="120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CTC Forward-Backward Algorithm </a:t>
            </a:r>
            <a:r>
              <a:rPr lang="en-US" altLang="zh-CN" sz="4400" smtClean="0"/>
              <a:t/>
            </a:r>
            <a:br>
              <a:rPr lang="en-US" altLang="zh-CN" sz="4400" smtClean="0"/>
            </a:br>
            <a:endParaRPr lang="zh-CN" altLang="en-US" sz="4400" baseline="-25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504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638299"/>
            <a:ext cx="10680700" cy="4828581"/>
          </a:xfrm>
        </p:spPr>
        <p:txBody>
          <a:bodyPr anchor="t">
            <a:normAutofit/>
          </a:bodyPr>
          <a:lstStyle>
            <a:lvl1pPr algn="ctr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 txBox="1">
            <a:spLocks/>
          </p:cNvSpPr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4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572250"/>
            <a:ext cx="12192000" cy="277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6482" y="129629"/>
            <a:ext cx="11803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120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4.2 Maximum Likelihood Training </a:t>
            </a:r>
            <a:endParaRPr lang="zh-CN" altLang="en-US" sz="4400" baseline="-25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974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CB7B7-78F5-4340-8B8F-1A4E8A9CCF6B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03FBE-F66E-4629-99BB-985F1D446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44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2" r:id="rId3"/>
    <p:sldLayoutId id="2147483660" r:id="rId4"/>
    <p:sldLayoutId id="2147483661" r:id="rId5"/>
    <p:sldLayoutId id="2147483663" r:id="rId6"/>
    <p:sldLayoutId id="2147483666" r:id="rId7"/>
    <p:sldLayoutId id="2147483667" r:id="rId8"/>
    <p:sldLayoutId id="2147483664" r:id="rId9"/>
    <p:sldLayoutId id="2147483650" r:id="rId10"/>
    <p:sldLayoutId id="2147483665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37031"/>
            <a:ext cx="12192000" cy="2199617"/>
          </a:xfrm>
        </p:spPr>
        <p:txBody>
          <a:bodyPr>
            <a:noAutofit/>
          </a:bodyPr>
          <a:lstStyle/>
          <a:p>
            <a:pPr algn="ctr"/>
            <a:r>
              <a:rPr lang="en-US" altLang="zh-CN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5400">
                <a:latin typeface="Times New Roman" panose="02020603050405020304" pitchFamily="18" charset="0"/>
                <a:cs typeface="Times New Roman" panose="02020603050405020304" pitchFamily="18" charset="0"/>
              </a:rPr>
              <a:t>onnectionist </a:t>
            </a:r>
            <a:r>
              <a:rPr lang="en-US" altLang="zh-CN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5400">
                <a:latin typeface="Times New Roman" panose="02020603050405020304" pitchFamily="18" charset="0"/>
                <a:cs typeface="Times New Roman" panose="02020603050405020304" pitchFamily="18" charset="0"/>
              </a:rPr>
              <a:t>emporal </a:t>
            </a:r>
            <a:r>
              <a:rPr lang="en-US" altLang="zh-CN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5400">
                <a:latin typeface="Times New Roman" panose="02020603050405020304" pitchFamily="18" charset="0"/>
                <a:cs typeface="Times New Roman" panose="02020603050405020304" pitchFamily="18" charset="0"/>
              </a:rPr>
              <a:t>lassification</a:t>
            </a:r>
            <a:r>
              <a:rPr lang="en-US" altLang="zh-CN" sz="5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Labelling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Unsegmented Sequence Data with Recurrent  Neural Networks 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57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6" y="1334670"/>
            <a:ext cx="3467100" cy="42804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636466" y="5051011"/>
            <a:ext cx="16129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i="1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∈</a:t>
            </a:r>
            <a:r>
              <a:rPr lang="en-US" altLang="zh-CN" sz="5400" b="0" i="1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zh-CN" altLang="en-US" sz="5400" b="0" i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76098" y="2391975"/>
            <a:ext cx="5336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i="1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zh-CN" altLang="en-US" sz="5400" b="0" i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4442936" y="3319192"/>
            <a:ext cx="1" cy="164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64909" y="3315305"/>
            <a:ext cx="5336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zh-CN" altLang="en-US" sz="5400" b="0" i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直接箭头连接符 32"/>
          <p:cNvCxnSpPr>
            <a:stCxn id="22" idx="1"/>
          </p:cNvCxnSpPr>
          <p:nvPr/>
        </p:nvCxnSpPr>
        <p:spPr>
          <a:xfrm flipH="1">
            <a:off x="1350311" y="3773734"/>
            <a:ext cx="368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718457" y="2496457"/>
            <a:ext cx="2293257" cy="2554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133600" y="1151504"/>
            <a:ext cx="2995824" cy="1254985"/>
            <a:chOff x="2133600" y="1151504"/>
            <a:chExt cx="2995824" cy="1254985"/>
          </a:xfrm>
        </p:grpSpPr>
        <p:sp>
          <p:nvSpPr>
            <p:cNvPr id="17" name="矩形 16"/>
            <p:cNvSpPr/>
            <p:nvPr/>
          </p:nvSpPr>
          <p:spPr>
            <a:xfrm>
              <a:off x="3771634" y="1151504"/>
              <a:ext cx="1357790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3600" b="0" i="1" cap="none" spc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LER</a:t>
              </a:r>
              <a:endParaRPr lang="zh-CN" altLang="en-US" sz="3600" b="0" i="1" cap="none" spc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2133600" y="1698871"/>
              <a:ext cx="1393371" cy="7076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>
              <a:stCxn id="2" idx="7"/>
            </p:cNvCxnSpPr>
            <p:nvPr/>
          </p:nvCxnSpPr>
          <p:spPr>
            <a:xfrm flipV="1">
              <a:off x="3322917" y="1561755"/>
              <a:ext cx="676440" cy="2407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647" y="1894598"/>
            <a:ext cx="5883809" cy="267020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723" y="4678601"/>
            <a:ext cx="5431213" cy="100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3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编辑距离，简单讲就是：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93604" y="1151697"/>
            <a:ext cx="6786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 Distance:</a:t>
            </a:r>
            <a:r>
              <a:rPr lang="zh-CN" altLang="en-US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编辑距离</a:t>
            </a:r>
            <a:endParaRPr lang="zh-CN" alt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264" y="2269371"/>
            <a:ext cx="5741410" cy="12357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264" y="3699508"/>
            <a:ext cx="5084307" cy="241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39608" y="1516152"/>
            <a:ext cx="10680700" cy="4576762"/>
          </a:xfrm>
        </p:spPr>
        <p:txBody>
          <a:bodyPr/>
          <a:lstStyle/>
          <a:p>
            <a:pPr algn="l"/>
            <a:r>
              <a:rPr lang="en-US" altLang="zh-CN" b="1"/>
              <a:t>3.1. From Network Outputs to Labellings</a:t>
            </a:r>
            <a:r>
              <a:rPr lang="en-US" altLang="zh-CN"/>
              <a:t> 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129" y="2654068"/>
            <a:ext cx="3861179" cy="17034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38" y="3258638"/>
            <a:ext cx="6600216" cy="15761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332" y="2706953"/>
            <a:ext cx="5659222" cy="55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14" y="3421573"/>
            <a:ext cx="6600216" cy="15761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49" y="2869888"/>
            <a:ext cx="5659222" cy="5516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3015" y="1476327"/>
            <a:ext cx="3642235" cy="449831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07995" y="1716883"/>
            <a:ext cx="64282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to 1 </a:t>
            </a:r>
            <a:r>
              <a:rPr lang="zh-CN" altLang="en-US" sz="3200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3200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timestep to one label</a:t>
            </a:r>
            <a:r>
              <a:rPr lang="zh-CN" altLang="en-US" sz="3200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 sz="32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54717" y="5532884"/>
            <a:ext cx="64282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to 1 </a:t>
            </a:r>
            <a:r>
              <a:rPr lang="zh-CN" altLang="en-US" sz="3200" b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3200" b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timestep to one label</a:t>
            </a:r>
            <a:r>
              <a:rPr lang="zh-CN" altLang="en-US" sz="3200" b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 sz="3200" b="1" cap="none" spc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409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39558" y="1095526"/>
            <a:ext cx="479715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to 1 </a:t>
            </a:r>
          </a:p>
          <a:p>
            <a:pPr algn="ctr"/>
            <a:r>
              <a:rPr lang="zh-CN" altLang="en-US" sz="2800" b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800" b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timestep to one label</a:t>
            </a:r>
            <a:r>
              <a:rPr lang="zh-CN" altLang="en-US" sz="2800" b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 sz="2800" b="1" cap="none" spc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08" y="2049633"/>
            <a:ext cx="5077169" cy="371279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382650" y="1033970"/>
            <a:ext cx="537275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many to 1 </a:t>
            </a:r>
          </a:p>
          <a:p>
            <a:pPr algn="ctr"/>
            <a:r>
              <a:rPr lang="zh-CN" altLang="en-US" sz="3200" b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3200" b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timestep to one label</a:t>
            </a:r>
            <a:r>
              <a:rPr lang="zh-CN" altLang="en-US" sz="3200" b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 sz="3200" b="1" cap="none" spc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403" y="2191738"/>
            <a:ext cx="5950476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3970" y="1148001"/>
            <a:ext cx="537275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many to 1 </a:t>
            </a:r>
          </a:p>
          <a:p>
            <a:pPr algn="ctr"/>
            <a:r>
              <a:rPr lang="zh-CN" altLang="en-US" sz="3200" b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3200" b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timestep to one label</a:t>
            </a:r>
            <a:r>
              <a:rPr lang="zh-CN" altLang="en-US" sz="3200" b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 sz="3200" b="1" cap="none" spc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485" y="2356024"/>
            <a:ext cx="5920836" cy="324374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33243" y="5730573"/>
            <a:ext cx="45913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>
                <a:solidFill>
                  <a:srgbClr val="2F2F2F"/>
                </a:solidFill>
                <a:latin typeface="Times New Roman" panose="02020603050405020304" pitchFamily="18" charset="0"/>
              </a:rPr>
              <a:t>β(-</a:t>
            </a:r>
            <a:r>
              <a:rPr lang="en-US" altLang="zh-CN" sz="2800" b="1" kern="0">
                <a:solidFill>
                  <a:srgbClr val="2F2F2F"/>
                </a:solidFill>
                <a:latin typeface="Times New Roman" panose="02020603050405020304" pitchFamily="18" charset="0"/>
              </a:rPr>
              <a:t>aa—abb</a:t>
            </a:r>
            <a:r>
              <a:rPr lang="en-US" altLang="zh-CN" sz="2800" b="1" kern="0" smtClean="0">
                <a:solidFill>
                  <a:srgbClr val="2F2F2F"/>
                </a:solidFill>
                <a:latin typeface="Times New Roman" panose="02020603050405020304" pitchFamily="18" charset="0"/>
              </a:rPr>
              <a:t>) = β(a-ab-) = aab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200917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Picture 2" descr="DSCT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7" y="1430338"/>
            <a:ext cx="7362825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41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4091" y="1381918"/>
            <a:ext cx="537275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many to 1 </a:t>
            </a:r>
          </a:p>
          <a:p>
            <a:pPr algn="ctr"/>
            <a:r>
              <a:rPr lang="zh-CN" altLang="en-US" sz="3200" b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3200" b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timestep to one label</a:t>
            </a:r>
            <a:r>
              <a:rPr lang="zh-CN" altLang="en-US" sz="3200" b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 sz="3200" b="1" cap="none" spc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3586436" y="2459136"/>
            <a:ext cx="5274310" cy="15220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126" y="4341548"/>
            <a:ext cx="4142857" cy="1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303" y="1153811"/>
            <a:ext cx="10680700" cy="4576762"/>
          </a:xfrm>
        </p:spPr>
        <p:txBody>
          <a:bodyPr/>
          <a:lstStyle/>
          <a:p>
            <a:pPr algn="l"/>
            <a:r>
              <a:rPr lang="en-US" altLang="zh-CN" b="1"/>
              <a:t>3.2. Constructing the Classifier</a:t>
            </a:r>
            <a:r>
              <a:rPr lang="en-US" altLang="zh-CN"/>
              <a:t> 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685" y="1906288"/>
            <a:ext cx="7619051" cy="20844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685" y="3980414"/>
            <a:ext cx="7619051" cy="198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5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303" y="1153811"/>
            <a:ext cx="10680700" cy="4576762"/>
          </a:xfrm>
        </p:spPr>
        <p:txBody>
          <a:bodyPr/>
          <a:lstStyle/>
          <a:p>
            <a:pPr algn="l"/>
            <a:r>
              <a:rPr lang="en-US" altLang="zh-CN" smtClean="0"/>
              <a:t>3.2 </a:t>
            </a:r>
            <a:r>
              <a:rPr lang="en-US" altLang="zh-CN" b="1" smtClean="0"/>
              <a:t>Prefix </a:t>
            </a:r>
            <a:r>
              <a:rPr lang="en-US" altLang="zh-CN" b="1"/>
              <a:t>search decoding</a:t>
            </a:r>
            <a:endParaRPr lang="zh-CN" altLang="zh-CN" b="1"/>
          </a:p>
          <a:p>
            <a:pPr algn="l"/>
            <a:endParaRPr lang="zh-CN" altLang="zh-CN"/>
          </a:p>
          <a:p>
            <a:pPr algn="l"/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92320" y="1910094"/>
            <a:ext cx="10330683" cy="4256789"/>
            <a:chOff x="1492722" y="2309520"/>
            <a:chExt cx="8885714" cy="336190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2722" y="2309520"/>
              <a:ext cx="8885714" cy="3361905"/>
            </a:xfrm>
            <a:prstGeom prst="rect">
              <a:avLst/>
            </a:prstGeom>
          </p:spPr>
        </p:pic>
        <p:sp>
          <p:nvSpPr>
            <p:cNvPr id="13" name="椭圆 12"/>
            <p:cNvSpPr/>
            <p:nvPr/>
          </p:nvSpPr>
          <p:spPr>
            <a:xfrm>
              <a:off x="2374900" y="4241800"/>
              <a:ext cx="431800" cy="8255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381500" y="4241800"/>
              <a:ext cx="431800" cy="8255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629400" y="4241800"/>
              <a:ext cx="431800" cy="8255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9029700" y="4241800"/>
              <a:ext cx="431800" cy="8255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572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525" y="1571625"/>
            <a:ext cx="3971925" cy="4400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500" y="4163787"/>
            <a:ext cx="4552950" cy="66947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3633787" y="2929241"/>
            <a:ext cx="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357312" y="1968709"/>
            <a:ext cx="4552949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   Sat</a:t>
            </a:r>
            <a:endParaRPr lang="zh-CN" altLang="en-US" sz="4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05500" y="5121912"/>
            <a:ext cx="4504761" cy="634482"/>
            <a:chOff x="1405500" y="5426362"/>
            <a:chExt cx="4504761" cy="634482"/>
          </a:xfrm>
        </p:grpSpPr>
        <p:grpSp>
          <p:nvGrpSpPr>
            <p:cNvPr id="5" name="组合 4"/>
            <p:cNvGrpSpPr/>
            <p:nvPr/>
          </p:nvGrpSpPr>
          <p:grpSpPr>
            <a:xfrm>
              <a:off x="2188974" y="5515032"/>
              <a:ext cx="2493001" cy="457143"/>
              <a:chOff x="2188974" y="5515032"/>
              <a:chExt cx="2493001" cy="457143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8974" y="5515032"/>
                <a:ext cx="1133333" cy="457143"/>
              </a:xfrm>
              <a:prstGeom prst="rect">
                <a:avLst/>
              </a:prstGeom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81975" y="5534080"/>
                <a:ext cx="1000000" cy="438095"/>
              </a:xfrm>
              <a:prstGeom prst="rect">
                <a:avLst/>
              </a:prstGeom>
            </p:spPr>
          </p:pic>
        </p:grpSp>
        <p:sp>
          <p:nvSpPr>
            <p:cNvPr id="6" name="矩形 5"/>
            <p:cNvSpPr/>
            <p:nvPr/>
          </p:nvSpPr>
          <p:spPr>
            <a:xfrm>
              <a:off x="1405500" y="5426362"/>
              <a:ext cx="4504761" cy="6344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455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303" y="1153811"/>
            <a:ext cx="10680700" cy="4576762"/>
          </a:xfrm>
        </p:spPr>
        <p:txBody>
          <a:bodyPr/>
          <a:lstStyle/>
          <a:p>
            <a:pPr algn="l"/>
            <a:r>
              <a:rPr lang="en-US" altLang="zh-CN" smtClean="0"/>
              <a:t>3.2 </a:t>
            </a:r>
            <a:r>
              <a:rPr lang="en-US" altLang="zh-CN" b="1" smtClean="0"/>
              <a:t>Prefix </a:t>
            </a:r>
            <a:r>
              <a:rPr lang="en-US" altLang="zh-CN" b="1"/>
              <a:t>search decoding</a:t>
            </a:r>
            <a:endParaRPr lang="zh-CN" altLang="zh-CN" b="1"/>
          </a:p>
          <a:p>
            <a:pPr algn="l"/>
            <a:endParaRPr lang="zh-CN" altLang="zh-CN"/>
          </a:p>
          <a:p>
            <a:pPr algn="l"/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92320" y="1910094"/>
            <a:ext cx="10330683" cy="4256789"/>
            <a:chOff x="1492722" y="2309520"/>
            <a:chExt cx="8885714" cy="336190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2722" y="2309520"/>
              <a:ext cx="8885714" cy="3361905"/>
            </a:xfrm>
            <a:prstGeom prst="rect">
              <a:avLst/>
            </a:prstGeom>
          </p:spPr>
        </p:pic>
        <p:sp>
          <p:nvSpPr>
            <p:cNvPr id="6" name="椭圆 5"/>
            <p:cNvSpPr/>
            <p:nvPr/>
          </p:nvSpPr>
          <p:spPr>
            <a:xfrm>
              <a:off x="2374900" y="4241800"/>
              <a:ext cx="431800" cy="8255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381500" y="4241800"/>
              <a:ext cx="431800" cy="8255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629400" y="4241800"/>
              <a:ext cx="431800" cy="8255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029700" y="4241800"/>
              <a:ext cx="431800" cy="8255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288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blog.csdn.net/201603101655587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638299"/>
            <a:ext cx="90392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4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251" y="1531973"/>
            <a:ext cx="7833839" cy="435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91" y="1202469"/>
            <a:ext cx="5144202" cy="36707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715" y="1202469"/>
            <a:ext cx="5243185" cy="33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99" y="1784052"/>
            <a:ext cx="5342007" cy="380431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852" y="1638299"/>
            <a:ext cx="5947849" cy="409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905" y="1425203"/>
            <a:ext cx="9612087" cy="48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1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423" y="1213842"/>
            <a:ext cx="7354253" cy="525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4717142"/>
            <a:ext cx="8523514" cy="129979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/>
              <a:t>[1] Connectionist Temporal Classification: Labelling Unsegmented Sequence Data with Recurrent Neural Networks </a:t>
            </a:r>
            <a:br>
              <a:rPr lang="en-US" altLang="zh-CN"/>
            </a:br>
            <a:r>
              <a:rPr lang="en-US" altLang="zh-CN"/>
              <a:t>[2] First-Pass Large Vocabulary Continuous Speech Recognition using Bi-Directional Recurrent DNNs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74" y="1214532"/>
            <a:ext cx="5504762" cy="3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7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65904"/>
          </a:xfrm>
        </p:spPr>
        <p:txBody>
          <a:bodyPr anchor="b">
            <a:noAutofit/>
          </a:bodyPr>
          <a:lstStyle/>
          <a:p>
            <a:pPr algn="ctr"/>
            <a:r>
              <a:rPr lang="en-US" altLang="zh-CN" sz="115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endParaRPr lang="zh-CN" altLang="en-US" sz="9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05201"/>
            <a:ext cx="10515600" cy="284593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altLang="zh-CN" sz="9600" b="1" smtClean="0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  <a:cs typeface="Times New Roman" panose="02020603050405020304" pitchFamily="18" charset="0"/>
              </a:rPr>
              <a:t>You</a:t>
            </a:r>
            <a:endParaRPr lang="zh-CN" altLang="en-US" sz="9600" b="1">
              <a:solidFill>
                <a:schemeClr val="accent4">
                  <a:lumMod val="50000"/>
                </a:schemeClr>
              </a:solidFill>
              <a:latin typeface="Bradley Hand ITC" panose="03070402050302030203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54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8"/>
          <p:cNvCxnSpPr/>
          <p:nvPr/>
        </p:nvCxnSpPr>
        <p:spPr>
          <a:xfrm flipV="1">
            <a:off x="4048894" y="3107041"/>
            <a:ext cx="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357312" y="2146509"/>
            <a:ext cx="4552949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a    t    S     a    t</a:t>
            </a:r>
            <a:endParaRPr lang="zh-CN" altLang="en-US" sz="4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57312" y="4175122"/>
            <a:ext cx="4552949" cy="1190628"/>
            <a:chOff x="1357312" y="4175122"/>
            <a:chExt cx="4552949" cy="119062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/>
            <a:srcRect r="85181"/>
            <a:stretch/>
          </p:blipFill>
          <p:spPr>
            <a:xfrm>
              <a:off x="1357312" y="4175125"/>
              <a:ext cx="674688" cy="119062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/>
            <a:srcRect l="33627" r="52665"/>
            <a:stretch/>
          </p:blipFill>
          <p:spPr>
            <a:xfrm>
              <a:off x="2952204" y="4175124"/>
              <a:ext cx="624115" cy="119062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/>
            <a:srcRect l="17369" r="69561"/>
            <a:stretch/>
          </p:blipFill>
          <p:spPr>
            <a:xfrm>
              <a:off x="2194559" y="4175124"/>
              <a:ext cx="595086" cy="119062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/>
            <a:srcRect l="86227"/>
            <a:stretch/>
          </p:blipFill>
          <p:spPr>
            <a:xfrm>
              <a:off x="5283199" y="4175122"/>
              <a:ext cx="627062" cy="119062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/>
            <a:srcRect l="48819" r="38110"/>
            <a:stretch/>
          </p:blipFill>
          <p:spPr>
            <a:xfrm>
              <a:off x="3738878" y="4175123"/>
              <a:ext cx="595087" cy="119062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/>
            <a:srcRect l="65506" r="20786"/>
            <a:stretch/>
          </p:blipFill>
          <p:spPr>
            <a:xfrm>
              <a:off x="4496524" y="4175122"/>
              <a:ext cx="624116" cy="1190625"/>
            </a:xfrm>
            <a:prstGeom prst="rect">
              <a:avLst/>
            </a:prstGeom>
          </p:spPr>
        </p:pic>
      </p:grpSp>
      <p:cxnSp>
        <p:nvCxnSpPr>
          <p:cNvPr id="14" name="直接箭头连接符 13"/>
          <p:cNvCxnSpPr/>
          <p:nvPr/>
        </p:nvCxnSpPr>
        <p:spPr>
          <a:xfrm flipV="1">
            <a:off x="1694656" y="3121555"/>
            <a:ext cx="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492102" y="3107041"/>
            <a:ext cx="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264261" y="3107041"/>
            <a:ext cx="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799284" y="3121555"/>
            <a:ext cx="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5596730" y="3107041"/>
            <a:ext cx="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912" y="1506841"/>
            <a:ext cx="38195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670452" y="1513221"/>
            <a:ext cx="5620929" cy="4586115"/>
            <a:chOff x="5594252" y="1386221"/>
            <a:chExt cx="5620929" cy="458611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9582" y="1386221"/>
              <a:ext cx="3655599" cy="4586115"/>
            </a:xfrm>
            <a:prstGeom prst="rect">
              <a:avLst/>
            </a:prstGeom>
          </p:spPr>
        </p:pic>
        <p:sp>
          <p:nvSpPr>
            <p:cNvPr id="7" name="右箭头 6"/>
            <p:cNvSpPr/>
            <p:nvPr/>
          </p:nvSpPr>
          <p:spPr>
            <a:xfrm>
              <a:off x="5594252" y="3397176"/>
              <a:ext cx="836579" cy="5642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351" y="1168326"/>
            <a:ext cx="38195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6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854" y="1162406"/>
            <a:ext cx="5551118" cy="185483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402" y="1162406"/>
            <a:ext cx="3205767" cy="1860435"/>
          </a:xfrm>
          <a:prstGeom prst="rect">
            <a:avLst/>
          </a:prstGeom>
        </p:spPr>
      </p:pic>
      <p:pic>
        <p:nvPicPr>
          <p:cNvPr id="1026" name="Picture 2" descr="https://ss0.bdstatic.com/94oJfD_bAAcT8t7mm9GUKT-xh_/timg?image&amp;quality=100&amp;size=b4000_4000&amp;sec=1490926672&amp;di=048ef4bb068428b52a819164688eecea&amp;src=http://image.sowm.cn/qqQnm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9" y="1181244"/>
            <a:ext cx="1790919" cy="179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61" y="3571692"/>
            <a:ext cx="2895914" cy="25658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2285" y="3430185"/>
            <a:ext cx="7039247" cy="270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999" y="1291866"/>
            <a:ext cx="4200000" cy="515238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30352" y="1541253"/>
            <a:ext cx="762609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）混合声学模型</a:t>
            </a:r>
            <a:b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GMM-HMM </a:t>
            </a:r>
            <a:r>
              <a:rPr lang="zh-CN" altLang="en-US" sz="20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混合高斯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隐马尔科夫模型   </a:t>
            </a:r>
            <a:endParaRPr lang="en-US" altLang="zh-CN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GMM-HMM  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深度神经网络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隐马尔科夫模型   </a:t>
            </a:r>
            <a:endParaRPr lang="en-US" altLang="zh-CN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RNN-HMM  (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Hybrid</a:t>
            </a:r>
            <a:r>
              <a:rPr lang="zh-CN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深度循环神经网络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隐马尔科夫模型  </a:t>
            </a:r>
            <a:endParaRPr lang="en-US" altLang="zh-CN" sz="200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）端到端的声学模型</a:t>
            </a:r>
          </a:p>
          <a:p>
            <a:endParaRPr lang="en-US" altLang="zh-CN" sz="240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LSTM-CTC  </a:t>
            </a:r>
            <a:r>
              <a:rPr lang="zh-CN" altLang="en-US" sz="20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时序分类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长短时记忆</a:t>
            </a:r>
            <a:r>
              <a:rPr lang="zh-CN" altLang="en-US" sz="20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  <a:endParaRPr lang="en-US" altLang="zh-CN" sz="200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0" i="0" smtClean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b="0" i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445462" y="1509713"/>
            <a:ext cx="4915306" cy="4280443"/>
            <a:chOff x="5445462" y="1509713"/>
            <a:chExt cx="4915306" cy="428044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3668" y="1509713"/>
              <a:ext cx="3467100" cy="4280443"/>
            </a:xfrm>
            <a:prstGeom prst="rect">
              <a:avLst/>
            </a:prstGeom>
          </p:spPr>
        </p:pic>
        <p:sp>
          <p:nvSpPr>
            <p:cNvPr id="2" name="右箭头 1"/>
            <p:cNvSpPr/>
            <p:nvPr/>
          </p:nvSpPr>
          <p:spPr>
            <a:xfrm>
              <a:off x="5445462" y="3367832"/>
              <a:ext cx="836579" cy="5642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236" y="1580613"/>
            <a:ext cx="3655599" cy="458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爆炸形 2 59"/>
          <p:cNvSpPr/>
          <p:nvPr/>
        </p:nvSpPr>
        <p:spPr>
          <a:xfrm>
            <a:off x="358603" y="5023850"/>
            <a:ext cx="5654933" cy="1525858"/>
          </a:xfrm>
          <a:prstGeom prst="irregularSeal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520" y="1189164"/>
            <a:ext cx="3664032" cy="95816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108030" y="1306807"/>
            <a:ext cx="1865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/>
              <a:t>原始样本</a:t>
            </a:r>
            <a:endParaRPr lang="zh-CN" altLang="en-US" sz="3200"/>
          </a:p>
        </p:txBody>
      </p:sp>
      <p:grpSp>
        <p:nvGrpSpPr>
          <p:cNvPr id="23" name="组合 22"/>
          <p:cNvGrpSpPr/>
          <p:nvPr/>
        </p:nvGrpSpPr>
        <p:grpSpPr>
          <a:xfrm>
            <a:off x="6964278" y="3434204"/>
            <a:ext cx="4655214" cy="1190629"/>
            <a:chOff x="1357311" y="4175121"/>
            <a:chExt cx="4655214" cy="1190629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 rotWithShape="1">
            <a:blip r:embed="rId3"/>
            <a:srcRect r="85181"/>
            <a:stretch/>
          </p:blipFill>
          <p:spPr>
            <a:xfrm>
              <a:off x="1357311" y="4175125"/>
              <a:ext cx="892715" cy="1190625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3"/>
            <a:srcRect l="33627" r="52665"/>
            <a:stretch/>
          </p:blipFill>
          <p:spPr>
            <a:xfrm>
              <a:off x="2743283" y="4175124"/>
              <a:ext cx="852425" cy="1190625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3"/>
            <a:srcRect l="17369" r="69561"/>
            <a:stretch/>
          </p:blipFill>
          <p:spPr>
            <a:xfrm>
              <a:off x="2296000" y="4175121"/>
              <a:ext cx="396447" cy="1190625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3"/>
            <a:srcRect l="86227"/>
            <a:stretch/>
          </p:blipFill>
          <p:spPr>
            <a:xfrm>
              <a:off x="4940498" y="4175122"/>
              <a:ext cx="1072027" cy="1190625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3"/>
            <a:srcRect l="48819" r="38110"/>
            <a:stretch/>
          </p:blipFill>
          <p:spPr>
            <a:xfrm>
              <a:off x="3641682" y="4175123"/>
              <a:ext cx="892408" cy="119062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3"/>
            <a:srcRect l="65506" r="20786"/>
            <a:stretch/>
          </p:blipFill>
          <p:spPr>
            <a:xfrm>
              <a:off x="4587884" y="4175122"/>
              <a:ext cx="298820" cy="1190625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816357" y="3452493"/>
            <a:ext cx="4552949" cy="1190628"/>
            <a:chOff x="7076186" y="4079102"/>
            <a:chExt cx="4552949" cy="1190628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/>
            <a:srcRect r="85181"/>
            <a:stretch/>
          </p:blipFill>
          <p:spPr>
            <a:xfrm>
              <a:off x="7076186" y="4079105"/>
              <a:ext cx="383998" cy="119062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/>
            <a:srcRect l="33627" r="52665"/>
            <a:stretch/>
          </p:blipFill>
          <p:spPr>
            <a:xfrm>
              <a:off x="8025151" y="4079104"/>
              <a:ext cx="355214" cy="119062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/>
            <a:srcRect l="17369" r="69561"/>
            <a:stretch/>
          </p:blipFill>
          <p:spPr>
            <a:xfrm>
              <a:off x="7573321" y="4079104"/>
              <a:ext cx="338693" cy="1190625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/>
            <a:srcRect l="86227"/>
            <a:stretch/>
          </p:blipFill>
          <p:spPr>
            <a:xfrm>
              <a:off x="9413684" y="4079102"/>
              <a:ext cx="356892" cy="1190625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3"/>
            <a:srcRect l="48819" r="38110"/>
            <a:stretch/>
          </p:blipFill>
          <p:spPr>
            <a:xfrm>
              <a:off x="8493502" y="4079103"/>
              <a:ext cx="338693" cy="1190625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/>
            <a:srcRect l="65506" r="20786"/>
            <a:stretch/>
          </p:blipFill>
          <p:spPr>
            <a:xfrm>
              <a:off x="8945332" y="4079102"/>
              <a:ext cx="355215" cy="1190625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3"/>
            <a:srcRect l="33627" r="52665"/>
            <a:stretch/>
          </p:blipFill>
          <p:spPr>
            <a:xfrm>
              <a:off x="9883713" y="4079104"/>
              <a:ext cx="355214" cy="1190625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3"/>
            <a:srcRect l="86227"/>
            <a:stretch/>
          </p:blipFill>
          <p:spPr>
            <a:xfrm>
              <a:off x="11272243" y="4079102"/>
              <a:ext cx="356892" cy="1190625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3"/>
            <a:srcRect l="48819" r="38110"/>
            <a:stretch/>
          </p:blipFill>
          <p:spPr>
            <a:xfrm>
              <a:off x="10352064" y="4079103"/>
              <a:ext cx="338693" cy="1190625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3"/>
            <a:srcRect l="65506" r="20786"/>
            <a:stretch/>
          </p:blipFill>
          <p:spPr>
            <a:xfrm>
              <a:off x="10803894" y="4079102"/>
              <a:ext cx="355215" cy="1190625"/>
            </a:xfrm>
            <a:prstGeom prst="rect">
              <a:avLst/>
            </a:prstGeom>
          </p:spPr>
        </p:pic>
      </p:grpSp>
      <p:cxnSp>
        <p:nvCxnSpPr>
          <p:cNvPr id="38" name="直接箭头连接符 37"/>
          <p:cNvCxnSpPr/>
          <p:nvPr/>
        </p:nvCxnSpPr>
        <p:spPr>
          <a:xfrm flipH="1">
            <a:off x="3383552" y="2251777"/>
            <a:ext cx="1722169" cy="103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964279" y="2313974"/>
            <a:ext cx="1924400" cy="97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74172" y="2528146"/>
            <a:ext cx="4050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隐</a:t>
            </a:r>
            <a:r>
              <a:rPr lang="zh-CN" altLang="en-US" sz="2000" smtClean="0"/>
              <a:t>式分割：</a:t>
            </a:r>
            <a:r>
              <a:rPr lang="en-US" altLang="zh-CN" sz="2000" smtClean="0"/>
              <a:t>Temporal</a:t>
            </a:r>
          </a:p>
          <a:p>
            <a:r>
              <a:rPr lang="zh-CN" altLang="en-US" sz="2000"/>
              <a:t>无</a:t>
            </a:r>
            <a:r>
              <a:rPr lang="zh-CN" altLang="en-US" sz="2000" smtClean="0"/>
              <a:t>明确意义</a:t>
            </a:r>
            <a:r>
              <a:rPr lang="en-US" altLang="zh-CN" sz="2000" smtClean="0"/>
              <a:t>(</a:t>
            </a:r>
            <a:r>
              <a:rPr lang="zh-CN" altLang="en-US" sz="2000" smtClean="0"/>
              <a:t>比如时间</a:t>
            </a:r>
            <a:r>
              <a:rPr lang="en-US" altLang="zh-CN" sz="2000" smtClean="0"/>
              <a:t>)</a:t>
            </a:r>
            <a:r>
              <a:rPr lang="zh-CN" altLang="en-US" sz="2000" smtClean="0"/>
              <a:t>的采样</a:t>
            </a:r>
            <a:endParaRPr lang="zh-CN" altLang="en-US" sz="2000"/>
          </a:p>
        </p:txBody>
      </p:sp>
      <p:sp>
        <p:nvSpPr>
          <p:cNvPr id="45" name="文本框 44"/>
          <p:cNvSpPr txBox="1"/>
          <p:nvPr/>
        </p:nvSpPr>
        <p:spPr>
          <a:xfrm>
            <a:off x="8682238" y="2519544"/>
            <a:ext cx="4050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显示</a:t>
            </a:r>
            <a:r>
              <a:rPr lang="zh-CN" altLang="en-US" sz="2000" smtClean="0"/>
              <a:t>分割：</a:t>
            </a:r>
            <a:r>
              <a:rPr lang="en-US" altLang="zh-CN" sz="2000" smtClean="0"/>
              <a:t>FrameWise</a:t>
            </a:r>
          </a:p>
          <a:p>
            <a:r>
              <a:rPr lang="zh-CN" altLang="en-US" sz="2000" smtClean="0"/>
              <a:t>对应</a:t>
            </a:r>
            <a:r>
              <a:rPr lang="en-US" altLang="zh-CN" sz="2000" smtClean="0"/>
              <a:t>label</a:t>
            </a:r>
            <a:r>
              <a:rPr lang="zh-CN" altLang="en-US" sz="2000" smtClean="0"/>
              <a:t>的准确分割</a:t>
            </a:r>
            <a:endParaRPr lang="en-US" altLang="zh-CN" sz="2000" smtClean="0"/>
          </a:p>
          <a:p>
            <a:endParaRPr lang="en-US" altLang="zh-CN" sz="2000" smtClean="0"/>
          </a:p>
        </p:txBody>
      </p:sp>
      <p:sp>
        <p:nvSpPr>
          <p:cNvPr id="46" name="文本框 45"/>
          <p:cNvSpPr txBox="1"/>
          <p:nvPr/>
        </p:nvSpPr>
        <p:spPr>
          <a:xfrm>
            <a:off x="771643" y="4596157"/>
            <a:ext cx="497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 C     C     A    A     T    S     A    A    T    T </a:t>
            </a:r>
            <a:endParaRPr lang="zh-CN" altLang="en-US" sz="2400"/>
          </a:p>
        </p:txBody>
      </p:sp>
      <p:sp>
        <p:nvSpPr>
          <p:cNvPr id="47" name="文本框 46"/>
          <p:cNvSpPr txBox="1"/>
          <p:nvPr/>
        </p:nvSpPr>
        <p:spPr>
          <a:xfrm>
            <a:off x="7040141" y="4596157"/>
            <a:ext cx="497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    C       A        T          S       A          T </a:t>
            </a:r>
            <a:endParaRPr lang="zh-CN" altLang="en-US" sz="2400"/>
          </a:p>
        </p:txBody>
      </p:sp>
      <p:cxnSp>
        <p:nvCxnSpPr>
          <p:cNvPr id="52" name="直接箭头连接符 51"/>
          <p:cNvCxnSpPr>
            <a:stCxn id="46" idx="2"/>
          </p:cNvCxnSpPr>
          <p:nvPr/>
        </p:nvCxnSpPr>
        <p:spPr>
          <a:xfrm>
            <a:off x="3260394" y="5057822"/>
            <a:ext cx="0" cy="414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9183286" y="4964611"/>
            <a:ext cx="0" cy="414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498746" y="5577136"/>
            <a:ext cx="4050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Temporal  Classification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7915870" y="5525615"/>
            <a:ext cx="4050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FrameWise 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8337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6" y="1320156"/>
            <a:ext cx="3467100" cy="4280443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864910" y="2354901"/>
            <a:ext cx="4384499" cy="3582366"/>
            <a:chOff x="835881" y="2275861"/>
            <a:chExt cx="4384499" cy="3582366"/>
          </a:xfrm>
        </p:grpSpPr>
        <p:grpSp>
          <p:nvGrpSpPr>
            <p:cNvPr id="21" name="组合 20"/>
            <p:cNvGrpSpPr/>
            <p:nvPr/>
          </p:nvGrpSpPr>
          <p:grpSpPr>
            <a:xfrm>
              <a:off x="835881" y="2275861"/>
              <a:ext cx="4384499" cy="3582366"/>
              <a:chOff x="835881" y="2275861"/>
              <a:chExt cx="4384499" cy="3582366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3607438" y="4934897"/>
                <a:ext cx="1612942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5400" b="0" i="1" cap="none" spc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5400" b="0" cap="none" spc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∈</a:t>
                </a:r>
                <a:r>
                  <a:rPr lang="en-US" altLang="zh-CN" sz="5400" b="0" i="1" cap="none" spc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</a:t>
                </a:r>
                <a:endParaRPr lang="zh-CN" altLang="en-US" sz="5400" b="0" i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147070" y="2275861"/>
                <a:ext cx="533676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5400" b="0" i="1" cap="none" spc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Z</a:t>
                </a:r>
                <a:endParaRPr lang="zh-CN" altLang="en-US" sz="5400" b="0" i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 flipH="1" flipV="1">
                <a:off x="4413908" y="3203078"/>
                <a:ext cx="1" cy="1644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835881" y="3199191"/>
                <a:ext cx="533676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5400" i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</a:t>
                </a:r>
                <a:endParaRPr lang="zh-CN" altLang="en-US" sz="5400" b="0" i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33" name="直接箭头连接符 32"/>
              <p:cNvCxnSpPr>
                <a:stCxn id="22" idx="1"/>
              </p:cNvCxnSpPr>
              <p:nvPr/>
            </p:nvCxnSpPr>
            <p:spPr>
              <a:xfrm flipH="1">
                <a:off x="1321283" y="3657620"/>
                <a:ext cx="36814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矩形 21"/>
            <p:cNvSpPr/>
            <p:nvPr/>
          </p:nvSpPr>
          <p:spPr>
            <a:xfrm>
              <a:off x="1689429" y="2380343"/>
              <a:ext cx="2293257" cy="2554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895" y="3094494"/>
            <a:ext cx="6026476" cy="12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6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6418</TotalTime>
  <Words>1757</Words>
  <Application>Microsoft Office PowerPoint</Application>
  <PresentationFormat>宽屏</PresentationFormat>
  <Paragraphs>189</Paragraphs>
  <Slides>28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ArialMT</vt:lpstr>
      <vt:lpstr>黑体</vt:lpstr>
      <vt:lpstr>宋体</vt:lpstr>
      <vt:lpstr>Arial</vt:lpstr>
      <vt:lpstr>Bradley Hand ITC</vt:lpstr>
      <vt:lpstr>Calibri</vt:lpstr>
      <vt:lpstr>Calibri Light</vt:lpstr>
      <vt:lpstr>Cambria Math</vt:lpstr>
      <vt:lpstr>Times New Roman</vt:lpstr>
      <vt:lpstr>Office 主题</vt:lpstr>
      <vt:lpstr>Connectionist Temporal Classification:  Labelling Unsegmented Sequence Data with Recurrent  Neural Networks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[1] Connectionist Temporal Classification: Labelling Unsegmented Sequence Data with Recurrent Neural Networks  [2] First-Pass Large Vocabulary Continuous Speech Recognition using Bi-Directional Recurrent DNNs</vt:lpstr>
      <vt:lpstr>Thank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Adversarial Net</dc:title>
  <dc:creator>royalli(李力)</dc:creator>
  <cp:lastModifiedBy>royal li</cp:lastModifiedBy>
  <cp:revision>593</cp:revision>
  <dcterms:created xsi:type="dcterms:W3CDTF">2017-02-21T11:23:59Z</dcterms:created>
  <dcterms:modified xsi:type="dcterms:W3CDTF">2017-03-31T02:56:34Z</dcterms:modified>
</cp:coreProperties>
</file>