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1" r:id="rId4"/>
    <p:sldId id="286" r:id="rId5"/>
    <p:sldId id="285" r:id="rId6"/>
    <p:sldId id="257" r:id="rId7"/>
    <p:sldId id="258" r:id="rId8"/>
    <p:sldId id="267" r:id="rId9"/>
    <p:sldId id="268" r:id="rId10"/>
    <p:sldId id="269" r:id="rId11"/>
    <p:sldId id="272" r:id="rId12"/>
    <p:sldId id="271" r:id="rId13"/>
    <p:sldId id="270" r:id="rId14"/>
    <p:sldId id="273" r:id="rId15"/>
    <p:sldId id="274" r:id="rId16"/>
    <p:sldId id="287" r:id="rId17"/>
    <p:sldId id="275" r:id="rId18"/>
    <p:sldId id="279" r:id="rId19"/>
    <p:sldId id="281" r:id="rId20"/>
    <p:sldId id="276" r:id="rId21"/>
    <p:sldId id="283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0072" autoAdjust="0"/>
  </p:normalViewPr>
  <p:slideViewPr>
    <p:cSldViewPr snapToGrid="0">
      <p:cViewPr varScale="1">
        <p:scale>
          <a:sx n="44" d="100"/>
          <a:sy n="44" d="100"/>
        </p:scale>
        <p:origin x="1716" y="48"/>
      </p:cViewPr>
      <p:guideLst/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3B1B-EEED-4334-B440-CD64BABC6249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B3D8-E021-4B37-8AC9-544006404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10.1007/978-3-642-21735-7_7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5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图一是相对来说并不特别规范，但解释型很强。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（图片解释环节：）</a:t>
            </a:r>
            <a:endParaRPr lang="en-US" altLang="zh-CN" smtClean="0"/>
          </a:p>
          <a:p>
            <a:r>
              <a:rPr lang="zh-CN" altLang="en-US" smtClean="0"/>
              <a:t>（点击，出现黑色框）我们首先看黑色的点，代表的是训练样本的分布情况，用</a:t>
            </a:r>
            <a:r>
              <a:rPr lang="en-US" altLang="zh-CN" smtClean="0"/>
              <a:t>px</a:t>
            </a:r>
            <a:r>
              <a:rPr lang="zh-CN" altLang="en-US" smtClean="0"/>
              <a:t>表示，可以看到是高斯分布。</a:t>
            </a:r>
            <a:endParaRPr lang="en-US" altLang="zh-CN" smtClean="0"/>
          </a:p>
          <a:p>
            <a:r>
              <a:rPr lang="zh-CN" altLang="en-US" smtClean="0"/>
              <a:t>（点击，出现绿框）然后，绿色的实现，代表了生成样本的分布情况，用</a:t>
            </a:r>
            <a:r>
              <a:rPr lang="en-US" altLang="zh-CN" smtClean="0"/>
              <a:t>pg</a:t>
            </a:r>
            <a:r>
              <a:rPr lang="zh-CN" altLang="en-US" smtClean="0"/>
              <a:t>表示。</a:t>
            </a:r>
            <a:endParaRPr lang="en-US" altLang="zh-CN" smtClean="0"/>
          </a:p>
          <a:p>
            <a:r>
              <a:rPr lang="zh-CN" altLang="en-US" smtClean="0"/>
              <a:t>（点击，弹出蓝色框</a:t>
            </a:r>
            <a:r>
              <a:rPr lang="en-US" altLang="zh-CN" baseline="0" smtClean="0"/>
              <a:t> </a:t>
            </a:r>
            <a:r>
              <a:rPr lang="zh-CN" altLang="en-US" smtClean="0"/>
              <a:t>）最后一条的，蓝色曲线，代表判别模型</a:t>
            </a:r>
            <a:r>
              <a:rPr lang="en-US" altLang="zh-CN" smtClean="0"/>
              <a:t>D</a:t>
            </a:r>
            <a:r>
              <a:rPr lang="zh-CN" altLang="en-US" smtClean="0"/>
              <a:t>，曲线位置越高，就代表了，判别</a:t>
            </a:r>
            <a:r>
              <a:rPr lang="en-US" altLang="zh-CN" smtClean="0"/>
              <a:t>D</a:t>
            </a:r>
            <a:r>
              <a:rPr lang="zh-CN" altLang="en-US" smtClean="0"/>
              <a:t>认为生成样本</a:t>
            </a:r>
            <a:r>
              <a:rPr lang="en-US" altLang="zh-CN" smtClean="0"/>
              <a:t>G(z)</a:t>
            </a:r>
            <a:r>
              <a:rPr lang="zh-CN" altLang="en-US" smtClean="0"/>
              <a:t>来自于训练样本的概率越高，曲线位置越低，也就代表</a:t>
            </a:r>
            <a:r>
              <a:rPr lang="en-US" altLang="zh-CN" smtClean="0"/>
              <a:t>D</a:t>
            </a:r>
            <a:r>
              <a:rPr lang="zh-CN" altLang="en-US" smtClean="0"/>
              <a:t>认为样本越可能是伪造的，蓝色曲线也可以理解为判别</a:t>
            </a:r>
            <a:r>
              <a:rPr lang="en-US" altLang="zh-CN" smtClean="0"/>
              <a:t>D</a:t>
            </a:r>
            <a:r>
              <a:rPr lang="zh-CN" altLang="en-US" smtClean="0"/>
              <a:t>给生成样本</a:t>
            </a:r>
            <a:r>
              <a:rPr lang="en-US" altLang="zh-CN" smtClean="0"/>
              <a:t>G(z)</a:t>
            </a:r>
            <a:r>
              <a:rPr lang="zh-CN" altLang="en-US" smtClean="0"/>
              <a:t>的一个打分情况。</a:t>
            </a:r>
            <a:endParaRPr lang="en-US" altLang="zh-CN" smtClean="0"/>
          </a:p>
          <a:p>
            <a:r>
              <a:rPr lang="zh-CN" altLang="en-US" smtClean="0"/>
              <a:t>（点击，右下角框出现）我们看到，下面这条水平线</a:t>
            </a:r>
            <a:r>
              <a:rPr lang="en-US" altLang="zh-CN" smtClean="0"/>
              <a:t>z</a:t>
            </a:r>
            <a:r>
              <a:rPr lang="zh-CN" altLang="en-US" smtClean="0"/>
              <a:t>代表了对生成样本</a:t>
            </a:r>
            <a:r>
              <a:rPr lang="en-US" altLang="zh-CN" smtClean="0"/>
              <a:t>z</a:t>
            </a:r>
            <a:r>
              <a:rPr lang="zh-CN" altLang="en-US" smtClean="0"/>
              <a:t>的样本空间，在这四幅图中采样均匀的覆盖了整个区域。</a:t>
            </a:r>
            <a:endParaRPr lang="en-US" altLang="zh-CN" smtClean="0"/>
          </a:p>
          <a:p>
            <a:r>
              <a:rPr lang="zh-CN" altLang="en-US" smtClean="0"/>
              <a:t>（点击，右下角二图）上面这条图</a:t>
            </a:r>
            <a:r>
              <a:rPr lang="en-US" altLang="zh-CN" smtClean="0"/>
              <a:t>x</a:t>
            </a:r>
            <a:r>
              <a:rPr lang="zh-CN" altLang="en-US" smtClean="0"/>
              <a:t>，代表了训练样本的整个空间。</a:t>
            </a:r>
            <a:endParaRPr lang="en-US" altLang="zh-CN" smtClean="0"/>
          </a:p>
          <a:p>
            <a:r>
              <a:rPr lang="zh-CN" altLang="en-US" smtClean="0"/>
              <a:t>（点击，）整个向上的箭头，代表</a:t>
            </a:r>
            <a:r>
              <a:rPr lang="en-US" altLang="zh-CN" smtClean="0"/>
              <a:t>x=G</a:t>
            </a:r>
            <a:r>
              <a:rPr lang="zh-CN" altLang="en-US" smtClean="0"/>
              <a:t>（</a:t>
            </a:r>
            <a:r>
              <a:rPr lang="en-US" altLang="zh-CN" smtClean="0"/>
              <a:t>z</a:t>
            </a:r>
            <a:r>
              <a:rPr lang="zh-CN" altLang="en-US" smtClean="0"/>
              <a:t>）映射映射关系，由于采样</a:t>
            </a:r>
            <a:r>
              <a:rPr lang="en-US" altLang="zh-CN" smtClean="0"/>
              <a:t>z</a:t>
            </a:r>
            <a:r>
              <a:rPr lang="zh-CN" altLang="en-US" smtClean="0"/>
              <a:t>没有均匀映射到</a:t>
            </a:r>
            <a:r>
              <a:rPr lang="en-US" altLang="zh-CN" smtClean="0"/>
              <a:t>x</a:t>
            </a:r>
            <a:r>
              <a:rPr lang="zh-CN" altLang="en-US" smtClean="0"/>
              <a:t>上，所以导致了在样本空间</a:t>
            </a:r>
            <a:r>
              <a:rPr lang="en-US" altLang="zh-CN" smtClean="0"/>
              <a:t>x</a:t>
            </a:r>
            <a:r>
              <a:rPr lang="zh-CN" altLang="en-US" smtClean="0"/>
              <a:t>下，生成样本</a:t>
            </a:r>
            <a:r>
              <a:rPr lang="en-US" altLang="zh-CN" smtClean="0"/>
              <a:t>gz</a:t>
            </a:r>
            <a:r>
              <a:rPr lang="zh-CN" altLang="en-US" smtClean="0"/>
              <a:t>发生了畸变。</a:t>
            </a:r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GAN</a:t>
            </a:r>
            <a:r>
              <a:rPr lang="zh-CN" altLang="en-US" smtClean="0"/>
              <a:t>（进）的训练，是需要在更新判别模型同时，也通过</a:t>
            </a:r>
            <a:r>
              <a:rPr lang="en-US" altLang="zh-CN" smtClean="0"/>
              <a:t>D</a:t>
            </a:r>
            <a:r>
              <a:rPr lang="zh-CN" altLang="en-US" smtClean="0"/>
              <a:t>对，绿色曲线所表示的，生成模型样本分布</a:t>
            </a:r>
            <a:r>
              <a:rPr lang="en-US" altLang="zh-CN" smtClean="0"/>
              <a:t>Pg</a:t>
            </a:r>
            <a:r>
              <a:rPr lang="zh-CN" altLang="en-US" smtClean="0"/>
              <a:t>，和黑点所表示的，真实的训练样本</a:t>
            </a:r>
            <a:r>
              <a:rPr lang="en-US" altLang="zh-CN" smtClean="0"/>
              <a:t>Px</a:t>
            </a:r>
            <a:r>
              <a:rPr lang="zh-CN" altLang="en-US" smtClean="0"/>
              <a:t>，加以判别，蓝色虚线位置越高，代表判别模型认可绿色所表示的生成模型样本来自于真实样本，而蓝色虚线越低，则代表越不认可生成模型来自于黑色的训练集。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( </a:t>
            </a:r>
            <a:r>
              <a:rPr lang="zh-CN" altLang="en-US" smtClean="0"/>
              <a:t>四幅图的对比 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（</a:t>
            </a:r>
            <a:r>
              <a:rPr lang="en-US" altLang="zh-CN" smtClean="0"/>
              <a:t>a</a:t>
            </a:r>
            <a:r>
              <a:rPr lang="zh-CN" altLang="en-US" smtClean="0"/>
              <a:t>） 可以看到</a:t>
            </a:r>
            <a:r>
              <a:rPr lang="zh-CN" altLang="en-US" baseline="0" smtClean="0"/>
              <a:t> 在</a:t>
            </a:r>
            <a:r>
              <a:rPr lang="zh-CN" altLang="en-US" smtClean="0"/>
              <a:t>：</a:t>
            </a:r>
            <a:r>
              <a:rPr lang="en-US" altLang="zh-CN" smtClean="0"/>
              <a:t>pg</a:t>
            </a:r>
            <a:r>
              <a:rPr lang="zh-CN" altLang="en-US" smtClean="0"/>
              <a:t>类似于</a:t>
            </a:r>
            <a:r>
              <a:rPr lang="en-US" altLang="zh-CN" smtClean="0"/>
              <a:t>pdata</a:t>
            </a:r>
            <a:r>
              <a:rPr lang="zh-CN" altLang="en-US" smtClean="0"/>
              <a:t>，并且是部分准确的分类器。</a:t>
            </a:r>
          </a:p>
          <a:p>
            <a:r>
              <a:rPr lang="zh-CN" altLang="en-US" smtClean="0"/>
              <a:t>（</a:t>
            </a:r>
            <a:r>
              <a:rPr lang="en-US" altLang="zh-CN" smtClean="0"/>
              <a:t>b</a:t>
            </a:r>
            <a:r>
              <a:rPr lang="zh-CN" altLang="en-US" smtClean="0"/>
              <a:t>）在训练的算法的内循环中，从数据中区分样本，收敛到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我们看到，下面这条水平线代表了对生成样本</a:t>
            </a:r>
            <a:r>
              <a:rPr lang="en-US" altLang="zh-CN" smtClean="0"/>
              <a:t>z</a:t>
            </a:r>
            <a:r>
              <a:rPr lang="zh-CN" altLang="en-US" smtClean="0"/>
              <a:t>所采样的区域，在这四幅图中都是均匀的。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上面这条水平线代表了</a:t>
            </a:r>
            <a:r>
              <a:rPr lang="en-US" altLang="zh-CN" baseline="0" smtClean="0"/>
              <a:t>x</a:t>
            </a:r>
            <a:r>
              <a:rPr lang="zh-CN" altLang="en-US" baseline="0" smtClean="0"/>
              <a:t>的整个领域，而向上的箭头则表示了表示了</a:t>
            </a:r>
            <a:r>
              <a:rPr lang="en-US" altLang="zh-CN" baseline="0" smtClean="0"/>
              <a:t>X=G</a:t>
            </a:r>
            <a:r>
              <a:rPr lang="zh-CN" altLang="en-US" baseline="0" smtClean="0"/>
              <a:t>（</a:t>
            </a:r>
            <a:r>
              <a:rPr lang="en-US" altLang="zh-CN" baseline="0" smtClean="0"/>
              <a:t>x</a:t>
            </a:r>
            <a:r>
              <a:rPr lang="zh-CN" altLang="en-US" baseline="0" smtClean="0"/>
              <a:t>），也就是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0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( </a:t>
            </a:r>
            <a:r>
              <a:rPr lang="zh-CN" altLang="en-US" smtClean="0"/>
              <a:t>四幅图的对比 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（点击） 图</a:t>
            </a:r>
            <a:r>
              <a:rPr lang="en-US" altLang="zh-CN" smtClean="0"/>
              <a:t>a</a:t>
            </a:r>
            <a:r>
              <a:rPr lang="zh-CN" altLang="en-US" smtClean="0"/>
              <a:t> 可以看到</a:t>
            </a:r>
            <a:r>
              <a:rPr lang="zh-CN" altLang="en-US" baseline="0" smtClean="0"/>
              <a:t> </a:t>
            </a:r>
            <a:r>
              <a:rPr lang="zh-CN" altLang="en-US" smtClean="0"/>
              <a:t>：在 </a:t>
            </a:r>
            <a:r>
              <a:rPr lang="en-US" altLang="zh-CN" smtClean="0"/>
              <a:t>pg</a:t>
            </a:r>
            <a:r>
              <a:rPr lang="zh-CN" altLang="en-US" smtClean="0"/>
              <a:t>类似于</a:t>
            </a:r>
            <a:r>
              <a:rPr lang="en-US" altLang="zh-CN" smtClean="0"/>
              <a:t>pdata</a:t>
            </a:r>
            <a:r>
              <a:rPr lang="zh-CN" altLang="en-US" smtClean="0"/>
              <a:t>，并且是部分准确的分类器 ，此时</a:t>
            </a:r>
            <a:r>
              <a:rPr lang="en-US" altLang="zh-CN" smtClean="0"/>
              <a:t>D</a:t>
            </a:r>
            <a:r>
              <a:rPr lang="zh-CN" altLang="en-US" baseline="0" smtClean="0"/>
              <a:t>还未能完全收敛，仍有一定幅度的波动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（点击） 图</a:t>
            </a:r>
            <a:r>
              <a:rPr lang="en-US" altLang="zh-CN" smtClean="0"/>
              <a:t>b </a:t>
            </a:r>
            <a:r>
              <a:rPr lang="zh-CN" altLang="en-US" smtClean="0"/>
              <a:t>显示了，在判别模型</a:t>
            </a:r>
            <a:r>
              <a:rPr lang="en-US" altLang="zh-CN" smtClean="0"/>
              <a:t>D</a:t>
            </a:r>
            <a:r>
              <a:rPr lang="zh-CN" altLang="en-US" smtClean="0"/>
              <a:t>的训练算法中，最优解</a:t>
            </a:r>
            <a:r>
              <a:rPr lang="en-US" altLang="zh-CN" smtClean="0"/>
              <a:t>D</a:t>
            </a:r>
            <a:r>
              <a:rPr lang="zh-CN" altLang="en-US" smtClean="0"/>
              <a:t>*最终收敛于</a:t>
            </a:r>
            <a:r>
              <a:rPr lang="zh-CN" altLang="en-US" baseline="0" smtClean="0"/>
              <a:t>  </a:t>
            </a:r>
            <a:r>
              <a:rPr lang="en-US" altLang="zh-CN" baseline="0" smtClean="0"/>
              <a:t>Pdata(x)/ Pdata(x)+Pg(x) </a:t>
            </a:r>
            <a:r>
              <a:rPr lang="zh-CN" altLang="en-US" baseline="0" smtClean="0"/>
              <a:t>， 算法后在后面讲解。</a:t>
            </a:r>
            <a:endParaRPr lang="en-US" altLang="zh-CN" baseline="0" smtClean="0"/>
          </a:p>
          <a:p>
            <a:r>
              <a:rPr lang="zh-CN" altLang="en-US" baseline="0" smtClean="0"/>
              <a:t>（点击） 图</a:t>
            </a:r>
            <a:r>
              <a:rPr lang="en-US" altLang="zh-CN" baseline="0" smtClean="0"/>
              <a:t>c </a:t>
            </a:r>
            <a:r>
              <a:rPr lang="zh-CN" altLang="en-US" baseline="0" smtClean="0"/>
              <a:t>显示了，通过不断的跟新生成模型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，并且在判别模型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的引导之下，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生成的样本慢慢与训练样本</a:t>
            </a:r>
            <a:r>
              <a:rPr lang="en-US" altLang="zh-CN" baseline="0" smtClean="0"/>
              <a:t>X</a:t>
            </a:r>
            <a:r>
              <a:rPr lang="zh-CN" altLang="en-US" baseline="0" smtClean="0"/>
              <a:t>相吻合。</a:t>
            </a:r>
            <a:endParaRPr lang="en-US" altLang="zh-CN" baseline="0" smtClean="0"/>
          </a:p>
          <a:p>
            <a:r>
              <a:rPr lang="zh-CN" altLang="en-US" baseline="0" smtClean="0"/>
              <a:t>（点击） 图</a:t>
            </a:r>
            <a:r>
              <a:rPr lang="en-US" altLang="zh-CN" baseline="0" smtClean="0"/>
              <a:t>d </a:t>
            </a:r>
            <a:r>
              <a:rPr lang="zh-CN" altLang="en-US" baseline="0" smtClean="0"/>
              <a:t>的结果，代表了，在多步训练之后，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都有足够的能力进行样本生成及判别，那么他们俩就会达到一个平衡点，在这个点上，两个模型都不能有所提升了，因为</a:t>
            </a:r>
            <a:r>
              <a:rPr lang="en-US" altLang="zh-CN" baseline="0" smtClean="0"/>
              <a:t>Pg</a:t>
            </a:r>
            <a:r>
              <a:rPr lang="zh-CN" altLang="en-US" baseline="0" smtClean="0"/>
              <a:t>完全等于</a:t>
            </a:r>
            <a:r>
              <a:rPr lang="en-US" altLang="zh-CN" baseline="0" smtClean="0"/>
              <a:t>Pdata</a:t>
            </a:r>
            <a:r>
              <a:rPr lang="zh-CN" altLang="en-US" baseline="0" smtClean="0"/>
              <a:t>，判别模型也难辨真假，此时对于任意样本来说，其判别模型的计算结果</a:t>
            </a:r>
            <a:r>
              <a:rPr lang="en-US" altLang="zh-CN" baseline="0" smtClean="0"/>
              <a:t>D(x)=1/2.</a:t>
            </a:r>
          </a:p>
          <a:p>
            <a:endParaRPr lang="en-US" altLang="zh-CN" smtClean="0"/>
          </a:p>
          <a:p>
            <a:r>
              <a:rPr lang="zh-CN" altLang="en-US" smtClean="0"/>
              <a:t>我们看到，下面这条水平线代表了对生成样本</a:t>
            </a:r>
            <a:r>
              <a:rPr lang="en-US" altLang="zh-CN" smtClean="0"/>
              <a:t>z</a:t>
            </a:r>
            <a:r>
              <a:rPr lang="zh-CN" altLang="en-US" smtClean="0"/>
              <a:t>所采样的区域，在这四幅图中都是均匀的。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上面这条水平线代表了</a:t>
            </a:r>
            <a:r>
              <a:rPr lang="en-US" altLang="zh-CN" baseline="0" smtClean="0"/>
              <a:t>x</a:t>
            </a:r>
            <a:r>
              <a:rPr lang="zh-CN" altLang="en-US" baseline="0" smtClean="0"/>
              <a:t>的整个领域，而向上的箭头则表示了表示了</a:t>
            </a:r>
            <a:r>
              <a:rPr lang="en-US" altLang="zh-CN" baseline="0" smtClean="0"/>
              <a:t>X=G</a:t>
            </a:r>
            <a:r>
              <a:rPr lang="zh-CN" altLang="en-US" baseline="0" smtClean="0"/>
              <a:t>（</a:t>
            </a:r>
            <a:r>
              <a:rPr lang="en-US" altLang="zh-CN" baseline="0" smtClean="0"/>
              <a:t>x</a:t>
            </a:r>
            <a:r>
              <a:rPr lang="zh-CN" altLang="en-US" baseline="0" smtClean="0"/>
              <a:t>），也就是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8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在训练过程中，我们选择进行</a:t>
            </a:r>
            <a:r>
              <a:rPr lang="en-US" altLang="zh-CN" smtClean="0"/>
              <a:t>k</a:t>
            </a:r>
            <a:r>
              <a:rPr lang="zh-CN" altLang="en-US" smtClean="0"/>
              <a:t>步判别模型</a:t>
            </a:r>
            <a:r>
              <a:rPr lang="en-US" altLang="zh-CN" smtClean="0"/>
              <a:t>D</a:t>
            </a:r>
            <a:r>
              <a:rPr lang="zh-CN" altLang="en-US" smtClean="0"/>
              <a:t>的优化</a:t>
            </a:r>
            <a:r>
              <a:rPr lang="zh-CN" altLang="en-US" baseline="0" smtClean="0"/>
              <a:t> 再 进行</a:t>
            </a:r>
            <a:r>
              <a:rPr lang="en-US" altLang="zh-CN" baseline="0" smtClean="0"/>
              <a:t>1</a:t>
            </a:r>
            <a:r>
              <a:rPr lang="zh-CN" altLang="en-US" baseline="0" smtClean="0"/>
              <a:t>步生成模型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的优化。这样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更新不至于过快，也不至于过慢，可以维持在训练集和生成集之间的最优解，同时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可以做相对缓慢的更新。整个过程在算法</a:t>
            </a:r>
            <a:r>
              <a:rPr lang="en-US" altLang="zh-CN" baseline="0" smtClean="0"/>
              <a:t>1</a:t>
            </a:r>
            <a:r>
              <a:rPr lang="zh-CN" altLang="en-US" baseline="0" smtClean="0"/>
              <a:t>中进行了表达。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（算法解释阶段）</a:t>
            </a:r>
            <a:endParaRPr lang="en-US" altLang="zh-CN" baseline="0" smtClean="0"/>
          </a:p>
          <a:p>
            <a:r>
              <a:rPr lang="zh-CN" altLang="en-US" baseline="0" smtClean="0"/>
              <a:t>我们来研究一下这个算法</a:t>
            </a:r>
            <a:r>
              <a:rPr lang="en-US" altLang="zh-CN" baseline="0" smtClean="0"/>
              <a:t>1</a:t>
            </a:r>
            <a:r>
              <a:rPr lang="zh-CN" altLang="en-US" baseline="0" smtClean="0"/>
              <a:t>：</a:t>
            </a:r>
            <a:endParaRPr lang="en-US" altLang="zh-CN" baseline="0" smtClean="0"/>
          </a:p>
          <a:p>
            <a:r>
              <a:rPr lang="en-US" altLang="zh-CN" baseline="0" smtClean="0"/>
              <a:t>GAN</a:t>
            </a:r>
            <a:r>
              <a:rPr lang="zh-CN" altLang="en-US" baseline="0" smtClean="0"/>
              <a:t>（生成式对抗网络）的训练算法使用了</a:t>
            </a:r>
            <a:r>
              <a:rPr lang="en-US" altLang="zh-CN" baseline="0" smtClean="0"/>
              <a:t>SGD</a:t>
            </a:r>
            <a:r>
              <a:rPr lang="zh-CN" altLang="en-US" baseline="0" smtClean="0"/>
              <a:t>（随机梯度下降算法）， 判别模型训练的步幅是超参数</a:t>
            </a:r>
            <a:r>
              <a:rPr lang="en-US" altLang="zh-CN" baseline="0" smtClean="0"/>
              <a:t>k</a:t>
            </a:r>
            <a:r>
              <a:rPr lang="zh-CN" altLang="en-US" baseline="0" smtClean="0"/>
              <a:t>。 在这篇文章的试验中，令 </a:t>
            </a:r>
            <a:r>
              <a:rPr lang="en-US" altLang="zh-CN" baseline="0" smtClean="0"/>
              <a:t>k = 1 </a:t>
            </a:r>
            <a:r>
              <a:rPr lang="zh-CN" altLang="en-US" baseline="0" smtClean="0"/>
              <a:t>。</a:t>
            </a:r>
            <a:endParaRPr lang="en-US" altLang="zh-CN" baseline="0" smtClean="0"/>
          </a:p>
          <a:p>
            <a:r>
              <a:rPr lang="en-US" altLang="zh-CN" baseline="0" smtClean="0"/>
              <a:t>For:</a:t>
            </a:r>
            <a:r>
              <a:rPr lang="zh-CN" altLang="en-US" baseline="0" smtClean="0"/>
              <a:t>在算法中，第一个</a:t>
            </a:r>
            <a:r>
              <a:rPr lang="en-US" altLang="zh-CN" baseline="0" smtClean="0"/>
              <a:t>for</a:t>
            </a:r>
            <a:r>
              <a:rPr lang="zh-CN" altLang="en-US" baseline="0" smtClean="0"/>
              <a:t>，这层循环是总的训练迭代次数，</a:t>
            </a:r>
            <a:endParaRPr lang="en-US" altLang="zh-CN" baseline="0" smtClean="0"/>
          </a:p>
          <a:p>
            <a:r>
              <a:rPr lang="zh-CN" altLang="en-US" baseline="0" smtClean="0"/>
              <a:t>  </a:t>
            </a:r>
            <a:r>
              <a:rPr lang="en-US" altLang="zh-CN" baseline="0" smtClean="0"/>
              <a:t>For:</a:t>
            </a:r>
            <a:r>
              <a:rPr lang="zh-CN" altLang="en-US" baseline="0" smtClean="0"/>
              <a:t>第二个</a:t>
            </a:r>
            <a:r>
              <a:rPr lang="en-US" altLang="zh-CN" baseline="0" smtClean="0"/>
              <a:t>for</a:t>
            </a:r>
            <a:r>
              <a:rPr lang="zh-CN" altLang="en-US" baseline="0" smtClean="0"/>
              <a:t>，内层循环是每轮迭代，对判别模型做</a:t>
            </a:r>
            <a:r>
              <a:rPr lang="en-US" altLang="zh-CN" baseline="0" smtClean="0"/>
              <a:t>k</a:t>
            </a:r>
            <a:r>
              <a:rPr lang="zh-CN" altLang="en-US" baseline="0" smtClean="0"/>
              <a:t>步训练：</a:t>
            </a:r>
            <a:endParaRPr lang="en-US" altLang="zh-CN" baseline="0" smtClean="0"/>
          </a:p>
          <a:p>
            <a:r>
              <a:rPr lang="en-US" altLang="zh-CN" baseline="0" smtClean="0"/>
              <a:t>    </a:t>
            </a:r>
            <a:r>
              <a:rPr lang="zh-CN" altLang="en-US" baseline="0" smtClean="0"/>
              <a:t>在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的训练中，第一步，根据噪声先验分布</a:t>
            </a:r>
            <a:r>
              <a:rPr lang="en-US" altLang="zh-CN" baseline="0" smtClean="0"/>
              <a:t>pg(z)</a:t>
            </a:r>
            <a:r>
              <a:rPr lang="zh-CN" altLang="en-US" baseline="0" smtClean="0"/>
              <a:t>，选取</a:t>
            </a:r>
            <a:r>
              <a:rPr lang="en-US" altLang="zh-CN" baseline="0" smtClean="0"/>
              <a:t>m</a:t>
            </a:r>
            <a:r>
              <a:rPr lang="zh-CN" altLang="en-US" baseline="0" smtClean="0"/>
              <a:t>个噪声样本，</a:t>
            </a:r>
            <a:r>
              <a:rPr lang="en-US" altLang="zh-CN" baseline="0" smtClean="0"/>
              <a:t>{z1</a:t>
            </a:r>
            <a:r>
              <a:rPr lang="zh-CN" altLang="en-US" baseline="0" smtClean="0"/>
              <a:t>到</a:t>
            </a:r>
            <a:r>
              <a:rPr lang="en-US" altLang="zh-CN" baseline="0" smtClean="0"/>
              <a:t>zm}</a:t>
            </a:r>
            <a:r>
              <a:rPr lang="zh-CN" altLang="en-US" baseline="0" smtClean="0"/>
              <a:t>。</a:t>
            </a:r>
            <a:endParaRPr lang="en-US" altLang="zh-CN" baseline="0" smtClean="0"/>
          </a:p>
          <a:p>
            <a:r>
              <a:rPr lang="zh-CN" altLang="en-US" baseline="0" smtClean="0"/>
              <a:t>    第二步，从训练数据的分布</a:t>
            </a:r>
            <a:r>
              <a:rPr lang="en-US" altLang="zh-CN" baseline="0" smtClean="0"/>
              <a:t>p data </a:t>
            </a:r>
            <a:r>
              <a:rPr lang="zh-CN" altLang="en-US" baseline="0" smtClean="0"/>
              <a:t>（</a:t>
            </a:r>
            <a:r>
              <a:rPr lang="en-US" altLang="zh-CN" baseline="0" smtClean="0"/>
              <a:t>x</a:t>
            </a:r>
            <a:r>
              <a:rPr lang="zh-CN" altLang="en-US" baseline="0" smtClean="0"/>
              <a:t>）中，选取</a:t>
            </a:r>
            <a:r>
              <a:rPr lang="en-US" altLang="zh-CN" baseline="0" smtClean="0"/>
              <a:t>m</a:t>
            </a:r>
            <a:r>
              <a:rPr lang="zh-CN" altLang="en-US" baseline="0" smtClean="0"/>
              <a:t>个个样本。</a:t>
            </a:r>
            <a:endParaRPr lang="en-US" altLang="zh-CN" baseline="0" smtClean="0"/>
          </a:p>
          <a:p>
            <a:r>
              <a:rPr lang="en-US" altLang="zh-CN" baseline="0" smtClean="0"/>
              <a:t>    </a:t>
            </a:r>
            <a:r>
              <a:rPr lang="zh-CN" altLang="en-US" baseline="0" smtClean="0"/>
              <a:t>之后通过值函数对判别模型的参数</a:t>
            </a:r>
            <a:r>
              <a:rPr lang="en-US" altLang="zh-CN" baseline="0" smtClean="0"/>
              <a:t>Θd</a:t>
            </a:r>
            <a:r>
              <a:rPr lang="zh-CN" altLang="en-US" baseline="0" smtClean="0"/>
              <a:t>求随机梯度，来更新判别模型的参数</a:t>
            </a:r>
            <a:endParaRPr lang="en-US" altLang="zh-CN" baseline="0" smtClean="0"/>
          </a:p>
          <a:p>
            <a:r>
              <a:rPr lang="en-US" altLang="zh-CN" baseline="0" smtClean="0"/>
              <a:t>  EndFor:</a:t>
            </a:r>
            <a:r>
              <a:rPr lang="zh-CN" altLang="en-US" baseline="0" smtClean="0"/>
              <a:t> 判别模型这一轮的更新结束</a:t>
            </a:r>
            <a:endParaRPr lang="en-US" altLang="zh-CN" baseline="0" smtClean="0"/>
          </a:p>
          <a:p>
            <a:r>
              <a:rPr lang="en-US" altLang="zh-CN" baseline="0" smtClean="0"/>
              <a:t>  </a:t>
            </a:r>
            <a:r>
              <a:rPr lang="zh-CN" altLang="en-US" baseline="0" smtClean="0"/>
              <a:t>再从</a:t>
            </a:r>
            <a:r>
              <a:rPr lang="en-US" altLang="zh-CN" baseline="0" smtClean="0"/>
              <a:t>pg(z)</a:t>
            </a:r>
            <a:r>
              <a:rPr lang="zh-CN" altLang="en-US" baseline="0" smtClean="0"/>
              <a:t>中，获取一个</a:t>
            </a:r>
            <a:r>
              <a:rPr lang="en-US" altLang="zh-CN" baseline="0" smtClean="0"/>
              <a:t>minibatch</a:t>
            </a:r>
            <a:r>
              <a:rPr lang="zh-CN" altLang="en-US" baseline="0" smtClean="0"/>
              <a:t>的生成样本，通过对齐梯度的求解，来对生成模型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进行更新。</a:t>
            </a:r>
            <a:endParaRPr lang="en-US" altLang="zh-CN" baseline="0" smtClean="0"/>
          </a:p>
          <a:p>
            <a:r>
              <a:rPr lang="en-US" altLang="zh-CN" baseline="0" smtClean="0"/>
              <a:t>EndFor</a:t>
            </a:r>
            <a:r>
              <a:rPr lang="zh-CN" altLang="en-US" baseline="0" smtClean="0"/>
              <a:t>：整个算法是基于梯度进行求解的。</a:t>
            </a:r>
            <a:endParaRPr lang="en-US" altLang="zh-CN" baseline="0" smtClean="0"/>
          </a:p>
          <a:p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我们看到对于判别模型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的迭代，是采用值函数对参数</a:t>
            </a:r>
            <a:r>
              <a:rPr lang="en-US" altLang="zh-CN" baseline="0" smtClean="0"/>
              <a:t>Θd</a:t>
            </a:r>
            <a:r>
              <a:rPr lang="zh-CN" altLang="en-US" baseline="0" smtClean="0"/>
              <a:t>的梯度来更新的。生成式模型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的求解，用 </a:t>
            </a:r>
            <a:r>
              <a:rPr lang="en-US" altLang="zh-CN" baseline="0" smtClean="0"/>
              <a:t>log</a:t>
            </a:r>
            <a:r>
              <a:rPr lang="zh-CN" altLang="en-US" baseline="0" smtClean="0"/>
              <a:t>（</a:t>
            </a:r>
            <a:r>
              <a:rPr lang="en-US" altLang="zh-CN" baseline="0" smtClean="0"/>
              <a:t>1-D</a:t>
            </a:r>
            <a:r>
              <a:rPr lang="zh-CN" altLang="en-US" baseline="0" smtClean="0"/>
              <a:t>（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（</a:t>
            </a:r>
            <a:r>
              <a:rPr lang="en-US" altLang="zh-CN" baseline="0" smtClean="0"/>
              <a:t>z</a:t>
            </a:r>
            <a:r>
              <a:rPr lang="zh-CN" altLang="en-US" baseline="0" smtClean="0"/>
              <a:t>）））来获得，但我看到其他资料的一些解释，说道</a:t>
            </a:r>
            <a:endParaRPr lang="en-US" altLang="zh-CN" baseline="0" smtClean="0"/>
          </a:p>
          <a:p>
            <a:r>
              <a:rPr lang="zh-CN" altLang="en-US" baseline="0" smtClean="0"/>
              <a:t>在模型学习的初期，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生成的样本能力比较弱，这时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非常容易就能判别出那些样本来自于训练集，哪些来自于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，所以，</a:t>
            </a:r>
            <a:r>
              <a:rPr lang="en-US" altLang="zh-CN" baseline="0" smtClean="0"/>
              <a:t>D(G(Z))</a:t>
            </a:r>
            <a:r>
              <a:rPr lang="zh-CN" altLang="en-US" baseline="0" smtClean="0"/>
              <a:t>会是一个非常靠近</a:t>
            </a:r>
            <a:r>
              <a:rPr lang="en-US" altLang="zh-CN" baseline="0" smtClean="0"/>
              <a:t>0</a:t>
            </a:r>
            <a:r>
              <a:rPr lang="zh-CN" altLang="en-US" baseline="0" smtClean="0"/>
              <a:t>的值，所以</a:t>
            </a:r>
            <a:r>
              <a:rPr lang="en-US" altLang="zh-CN" baseline="0" smtClean="0"/>
              <a:t>logD(G</a:t>
            </a:r>
            <a:r>
              <a:rPr lang="zh-CN" altLang="en-US" baseline="0" smtClean="0"/>
              <a:t>（</a:t>
            </a:r>
            <a:r>
              <a:rPr lang="en-US" altLang="zh-CN" baseline="0" smtClean="0"/>
              <a:t>z</a:t>
            </a:r>
            <a:r>
              <a:rPr lang="zh-CN" altLang="en-US" baseline="0" smtClean="0"/>
              <a:t>）</a:t>
            </a:r>
            <a:r>
              <a:rPr lang="en-US" altLang="zh-CN" baseline="0" smtClean="0"/>
              <a:t>)</a:t>
            </a:r>
            <a:r>
              <a:rPr lang="zh-CN" altLang="en-US" baseline="0" smtClean="0"/>
              <a:t>是小的一个负数，非常方便求解，而</a:t>
            </a:r>
            <a:r>
              <a:rPr lang="en-US" altLang="zh-CN" baseline="0" smtClean="0"/>
              <a:t> (1-D(G(z)))</a:t>
            </a:r>
            <a:r>
              <a:rPr lang="zh-CN" altLang="en-US" baseline="0" smtClean="0"/>
              <a:t>就趋近于</a:t>
            </a:r>
            <a:r>
              <a:rPr lang="en-US" altLang="zh-CN" baseline="0" smtClean="0"/>
              <a:t>1</a:t>
            </a:r>
            <a:r>
              <a:rPr lang="zh-CN" altLang="en-US" baseline="0" smtClean="0"/>
              <a:t>，因此</a:t>
            </a:r>
            <a:r>
              <a:rPr lang="en-US" altLang="zh-CN" baseline="0" smtClean="0"/>
              <a:t>log(1-D(G(z)))</a:t>
            </a:r>
            <a:r>
              <a:rPr lang="zh-CN" altLang="en-US" baseline="0" smtClean="0"/>
              <a:t>的值就趋近于零，不容易求解梯度，所以在第二阶段，往往采用</a:t>
            </a:r>
            <a:r>
              <a:rPr lang="en-US" altLang="zh-CN" baseline="0" smtClean="0"/>
              <a:t>LogD(G(z))</a:t>
            </a:r>
            <a:r>
              <a:rPr lang="zh-CN" altLang="en-US" baseline="0" smtClean="0"/>
              <a:t>来求解</a:t>
            </a:r>
            <a:r>
              <a:rPr lang="en-US" altLang="zh-CN" baseline="0" smtClean="0"/>
              <a:t>Θg</a:t>
            </a:r>
            <a:r>
              <a:rPr lang="zh-CN" altLang="en-US" baseline="0" smtClean="0"/>
              <a:t>。</a:t>
            </a:r>
            <a:endParaRPr lang="en-US" altLang="zh-CN" baseline="0" smtClean="0"/>
          </a:p>
          <a:p>
            <a:r>
              <a:rPr lang="en-US" altLang="zh-CN" baseline="0" smtClean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7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  </a:t>
            </a:r>
            <a:r>
              <a:rPr lang="zh-CN" altLang="en-US" smtClean="0"/>
              <a:t>理论性质</a:t>
            </a:r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当噪声的分布</a:t>
            </a:r>
            <a:r>
              <a:rPr lang="en-US" altLang="zh-CN" smtClean="0"/>
              <a:t>z</a:t>
            </a:r>
            <a:r>
              <a:rPr lang="zh-CN" altLang="en-US" smtClean="0"/>
              <a:t>服从</a:t>
            </a:r>
            <a:r>
              <a:rPr lang="en-US" altLang="zh-CN" smtClean="0"/>
              <a:t>pg</a:t>
            </a:r>
            <a:r>
              <a:rPr lang="zh-CN" altLang="en-US" smtClean="0"/>
              <a:t>时，生成式模型 </a:t>
            </a:r>
            <a:r>
              <a:rPr lang="en-US" altLang="zh-CN" smtClean="0"/>
              <a:t>G </a:t>
            </a:r>
            <a:r>
              <a:rPr lang="zh-CN" altLang="en-US" smtClean="0"/>
              <a:t>隐式的定义了概率分布 </a:t>
            </a:r>
            <a:r>
              <a:rPr lang="en-US" altLang="zh-CN" smtClean="0"/>
              <a:t>pg </a:t>
            </a:r>
            <a:r>
              <a:rPr lang="zh-CN" altLang="en-US" smtClean="0"/>
              <a:t>作为生成样本 </a:t>
            </a:r>
            <a:r>
              <a:rPr lang="en-US" altLang="zh-CN" smtClean="0"/>
              <a:t>G(z) </a:t>
            </a:r>
            <a:r>
              <a:rPr lang="zh-CN" altLang="en-US" smtClean="0"/>
              <a:t>分布。因此在训练时间充足，且模型具有充足能力情况下，算法</a:t>
            </a:r>
            <a:r>
              <a:rPr lang="en-US" altLang="zh-CN" smtClean="0"/>
              <a:t>1</a:t>
            </a:r>
            <a:r>
              <a:rPr lang="zh-CN" altLang="en-US" smtClean="0"/>
              <a:t>可以很</a:t>
            </a:r>
            <a:r>
              <a:rPr lang="en-US" altLang="zh-CN" smtClean="0"/>
              <a:t>G(z)</a:t>
            </a:r>
            <a:r>
              <a:rPr lang="zh-CN" altLang="en-US" smtClean="0"/>
              <a:t>好使地收敛于</a:t>
            </a:r>
            <a:r>
              <a:rPr lang="en-US" altLang="zh-CN" smtClean="0"/>
              <a:t>pdata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理论性质</a:t>
            </a:r>
          </a:p>
          <a:p>
            <a:r>
              <a:rPr lang="zh-CN" altLang="en-US" smtClean="0"/>
              <a:t>假设无限数据，无限模型能力直接更新发电机的分布）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独特的全局最优。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 由数据分布所决定的最优。</a:t>
            </a:r>
          </a:p>
          <a:p>
            <a:r>
              <a:rPr lang="en-US" altLang="zh-CN" smtClean="0"/>
              <a:t>3. </a:t>
            </a:r>
            <a:r>
              <a:rPr lang="zh-CN" altLang="en-US" smtClean="0"/>
              <a:t>可以收敛到最优保证。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24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smtClean="0"/>
              <a:t>这里给出命题一：  即对于给定的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，最优的判别模型是：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zh-CN" altLang="en-US" baseline="0" smtClean="0"/>
              <a:t>第一步推导</a:t>
            </a:r>
            <a:r>
              <a:rPr lang="zh-CN" altLang="en-US" b="1" u="sng" baseline="0" smtClean="0"/>
              <a:t>（点击）</a:t>
            </a:r>
            <a:endParaRPr lang="en-US" altLang="zh-CN" b="1" u="sng" baseline="0" smtClean="0"/>
          </a:p>
          <a:p>
            <a:r>
              <a:rPr lang="zh-CN" altLang="en-US" b="1" u="sng" baseline="0" smtClean="0"/>
              <a:t>（推导结束后</a:t>
            </a:r>
            <a:r>
              <a:rPr lang="en-US" altLang="zh-CN" b="1" u="sng" baseline="0" smtClean="0"/>
              <a:t>——</a:t>
            </a:r>
            <a:r>
              <a:rPr lang="zh-CN" altLang="en-US" b="1" u="sng" baseline="0" smtClean="0"/>
              <a:t>点击）</a:t>
            </a:r>
            <a:endParaRPr lang="en-US" altLang="zh-CN" b="1" u="sng" baseline="0" smtClean="0"/>
          </a:p>
          <a:p>
            <a:endParaRPr lang="en-US" altLang="zh-CN" baseline="0" smtClean="0"/>
          </a:p>
          <a:p>
            <a:r>
              <a:rPr lang="zh-CN" altLang="en-US" baseline="0" smtClean="0"/>
              <a:t>证明：  对于公式</a:t>
            </a:r>
            <a:r>
              <a:rPr lang="en-US" altLang="zh-CN" baseline="0" smtClean="0"/>
              <a:t>2</a:t>
            </a:r>
            <a:r>
              <a:rPr lang="zh-CN" altLang="en-US" baseline="0" smtClean="0"/>
              <a:t>的证明：在给定任何生成模型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的前提下，</a:t>
            </a:r>
            <a:endParaRPr lang="en-US" altLang="zh-CN" baseline="0" smtClean="0"/>
          </a:p>
          <a:p>
            <a:r>
              <a:rPr lang="zh-CN" altLang="en-US" baseline="0" smtClean="0"/>
              <a:t>判别模型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的训练标准是最大化值函数</a:t>
            </a:r>
            <a:r>
              <a:rPr lang="en-US" altLang="zh-CN" baseline="0" smtClean="0"/>
              <a:t>V</a:t>
            </a:r>
            <a:r>
              <a:rPr lang="zh-CN" altLang="en-US" baseline="0" smtClean="0"/>
              <a:t>（</a:t>
            </a:r>
            <a:r>
              <a:rPr lang="en-US" altLang="zh-CN" baseline="0" smtClean="0"/>
              <a:t>G; D</a:t>
            </a:r>
            <a:r>
              <a:rPr lang="zh-CN" altLang="en-US" baseline="0" smtClean="0"/>
              <a:t>）。我们可以看到。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zh-CN" altLang="en-US" baseline="0" smtClean="0"/>
              <a:t>讲解完</a:t>
            </a:r>
            <a:r>
              <a:rPr lang="zh-CN" altLang="en-US" b="1" u="sng" baseline="0" smtClean="0"/>
              <a:t>（点击）</a:t>
            </a:r>
            <a:endParaRPr lang="en-US" altLang="zh-CN" b="1" u="sng" baseline="0" smtClean="0"/>
          </a:p>
          <a:p>
            <a:r>
              <a:rPr lang="zh-CN" altLang="en-US" baseline="0" smtClean="0"/>
              <a:t>由于   判别模型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*的最优解是    </a:t>
            </a:r>
            <a:r>
              <a:rPr lang="en-US" altLang="zh-CN" baseline="0" smtClean="0"/>
              <a:t>P/Pdata+Pg  </a:t>
            </a:r>
            <a:r>
              <a:rPr lang="zh-CN" altLang="en-US" baseline="0" smtClean="0"/>
              <a:t>，这项最大值是</a:t>
            </a:r>
            <a:r>
              <a:rPr lang="en-US" altLang="zh-CN" baseline="0" smtClean="0"/>
              <a:t>1/2 </a:t>
            </a:r>
            <a:r>
              <a:rPr lang="zh-CN" altLang="en-US" baseline="0" smtClean="0"/>
              <a:t>，所以在这种情况下，</a:t>
            </a:r>
            <a:r>
              <a:rPr lang="en-US" altLang="zh-CN" baseline="0" smtClean="0"/>
              <a:t>pdata(x)= pg(x) </a:t>
            </a:r>
            <a:r>
              <a:rPr lang="zh-CN" altLang="en-US" baseline="0" smtClean="0"/>
              <a:t>是判别模型的最优解。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0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图一是相对来说并不特别规范，但解释型很强。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GAN</a:t>
            </a:r>
            <a:r>
              <a:rPr lang="zh-CN" altLang="en-US" smtClean="0"/>
              <a:t>（进）的训练在同一时间更新判别模型</a:t>
            </a:r>
            <a:r>
              <a:rPr lang="en-US" altLang="zh-CN" smtClean="0"/>
              <a:t>D</a:t>
            </a:r>
            <a:r>
              <a:rPr lang="zh-CN" altLang="en-US" smtClean="0"/>
              <a:t>的分布（在上面图中用蓝线表示），更新</a:t>
            </a:r>
            <a:r>
              <a:rPr lang="en-US" altLang="zh-CN" smtClean="0"/>
              <a:t>D</a:t>
            </a:r>
            <a:r>
              <a:rPr lang="zh-CN" altLang="en-US" smtClean="0"/>
              <a:t>的同时，也通过</a:t>
            </a:r>
            <a:r>
              <a:rPr lang="en-US" altLang="zh-CN" smtClean="0"/>
              <a:t>D</a:t>
            </a:r>
            <a:r>
              <a:rPr lang="zh-CN" altLang="en-US" smtClean="0"/>
              <a:t>对，绿色曲线所表示的，生成模型样本分布</a:t>
            </a:r>
            <a:r>
              <a:rPr lang="en-US" altLang="zh-CN" smtClean="0"/>
              <a:t>Pg</a:t>
            </a:r>
            <a:r>
              <a:rPr lang="zh-CN" altLang="en-US" smtClean="0"/>
              <a:t>，和黑点所表示的，真实的训练样本</a:t>
            </a:r>
            <a:r>
              <a:rPr lang="en-US" altLang="zh-CN" smtClean="0"/>
              <a:t>Px</a:t>
            </a:r>
            <a:r>
              <a:rPr lang="zh-CN" altLang="en-US" smtClean="0"/>
              <a:t>，加以判别，蓝色虚线位置越高，代表判别模型认可绿色所表示的生成模型样本来自于真实样本，而蓝色虚线越低，则代表越不认可生成模型来自于黑色的训练集。</a:t>
            </a:r>
            <a:endParaRPr lang="en-US" altLang="zh-CN" smtClean="0"/>
          </a:p>
          <a:p>
            <a:r>
              <a:rPr lang="en-US" altLang="zh-CN" b="1" u="sng" smtClean="0"/>
              <a:t>{</a:t>
            </a:r>
            <a:r>
              <a:rPr lang="zh-CN" altLang="en-US" b="1" u="sng" smtClean="0"/>
              <a:t>点击</a:t>
            </a:r>
            <a:r>
              <a:rPr lang="en-US" altLang="zh-CN" b="1" u="sng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3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图一是相对来说并不特别规范，但解释型很强。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左侧图，是固定</a:t>
            </a:r>
            <a:r>
              <a:rPr lang="en-US" altLang="zh-CN" smtClean="0"/>
              <a:t>G</a:t>
            </a:r>
            <a:r>
              <a:rPr lang="zh-CN" altLang="en-US" smtClean="0"/>
              <a:t>，通过移动</a:t>
            </a:r>
            <a:r>
              <a:rPr lang="en-US" altLang="zh-CN" smtClean="0"/>
              <a:t>D</a:t>
            </a:r>
            <a:r>
              <a:rPr lang="zh-CN" altLang="en-US" smtClean="0"/>
              <a:t>来使得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V(G,D)</a:t>
            </a:r>
            <a:r>
              <a:rPr lang="zh-CN" altLang="en-US" baseline="0" smtClean="0"/>
              <a:t>移动到全局最优</a:t>
            </a:r>
            <a:r>
              <a:rPr lang="en-US" altLang="zh-CN" baseline="0" smtClean="0"/>
              <a:t>maxV(G,D)</a:t>
            </a:r>
          </a:p>
          <a:p>
            <a:r>
              <a:rPr lang="zh-CN" altLang="en-US" baseline="0" smtClean="0"/>
              <a:t>右侧图，是获得全局最优的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，之后，通过移动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得到</a:t>
            </a:r>
            <a:r>
              <a:rPr lang="en-US" altLang="zh-CN" baseline="0" smtClean="0"/>
              <a:t>min(maxV(G,D))</a:t>
            </a:r>
            <a:endParaRPr lang="en-US" altLang="zh-CN" smtClean="0"/>
          </a:p>
          <a:p>
            <a:r>
              <a:rPr lang="en-US" altLang="zh-CN" b="1" u="sng" smtClean="0"/>
              <a:t>{</a:t>
            </a:r>
            <a:r>
              <a:rPr lang="zh-CN" altLang="en-US" b="1" u="sng" smtClean="0"/>
              <a:t>点击</a:t>
            </a:r>
            <a:r>
              <a:rPr lang="en-US" altLang="zh-CN" b="1" u="sng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1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命题</a:t>
            </a:r>
            <a:r>
              <a:rPr lang="en-US" altLang="zh-CN" smtClean="0"/>
              <a:t>2</a:t>
            </a:r>
            <a:r>
              <a:rPr lang="zh-CN" altLang="en-US" smtClean="0"/>
              <a:t>：  如果</a:t>
            </a:r>
            <a:r>
              <a:rPr lang="en-US" altLang="zh-CN" smtClean="0"/>
              <a:t>G</a:t>
            </a:r>
            <a:r>
              <a:rPr lang="zh-CN" altLang="en-US" smtClean="0"/>
              <a:t>和</a:t>
            </a:r>
            <a:r>
              <a:rPr lang="en-US" altLang="zh-CN" smtClean="0"/>
              <a:t>D</a:t>
            </a:r>
            <a:r>
              <a:rPr lang="zh-CN" altLang="en-US" smtClean="0"/>
              <a:t>具有足够强的能力，并且在算法</a:t>
            </a:r>
            <a:r>
              <a:rPr lang="en-US" altLang="zh-CN" smtClean="0"/>
              <a:t>1</a:t>
            </a:r>
            <a:r>
              <a:rPr lang="zh-CN" altLang="en-US" smtClean="0"/>
              <a:t>的每个步骤中，判别模型可以充分训练，在给定</a:t>
            </a:r>
            <a:r>
              <a:rPr lang="en-US" altLang="zh-CN" smtClean="0"/>
              <a:t>G</a:t>
            </a:r>
            <a:r>
              <a:rPr lang="zh-CN" altLang="en-US" smtClean="0"/>
              <a:t>的前提下达到其最佳，同时提高值函数（下面这个公式）的取值来对</a:t>
            </a:r>
            <a:r>
              <a:rPr lang="en-US" altLang="zh-CN" smtClean="0"/>
              <a:t>pg</a:t>
            </a:r>
            <a:r>
              <a:rPr lang="zh-CN" altLang="en-US" smtClean="0"/>
              <a:t>进行更新，然后</a:t>
            </a:r>
            <a:r>
              <a:rPr lang="en-US" altLang="zh-CN" smtClean="0"/>
              <a:t>Pg</a:t>
            </a:r>
            <a:r>
              <a:rPr lang="zh-CN" altLang="en-US" smtClean="0"/>
              <a:t>收敛到</a:t>
            </a:r>
            <a:r>
              <a:rPr lang="en-US" altLang="zh-CN" smtClean="0"/>
              <a:t>Pdata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5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我们为什么需要生成模型？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这是一种对我们处理高维数据和复杂概率分布的能力很好的检测；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也可以为了未来的规划或模拟型强化学习做好理论准备（所谓的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model-free RL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当然，更多的情况是，我们会面临缺乏数据的情况，我们可以通过生成模型来补足。比如，用在半监督学习中；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可以输出多模（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multimodal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）结果；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以及很多的一些现实的需要生成模型的问题（比如，看到一个美女的背影，猜她正面是否会让你失望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3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接下来的几页幻灯片给出了一些实际的应用，比如预测影片的下一帧、去除马赛克、神笔马良等等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7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smtClean="0"/>
              <a:t>点击</a:t>
            </a:r>
            <a:endParaRPr lang="en-US" altLang="zh-CN" b="1" u="sng" smtClean="0"/>
          </a:p>
          <a:p>
            <a:r>
              <a:rPr lang="zh-CN" altLang="en-US" smtClean="0"/>
              <a:t> 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Ian Goodfellow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大神 ，是神经网络奠基人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 Bengio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的学生</a:t>
            </a:r>
            <a:r>
              <a:rPr lang="zh-CN" altLang="en-US" smtClean="0"/>
              <a:t>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年的一篇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论文也是震惊世界，被认为是带领人类走向机器学习下一个纪元的开创性方法。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在谷歌带完这一波节奏之后，便加入了「硅谷钢铁侠」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Elon Musk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zh-CN" altLang="en-US" smtClean="0"/>
              <a:t> </a:t>
            </a:r>
            <a:endParaRPr lang="en-US" altLang="zh-CN" smtClean="0"/>
          </a:p>
          <a:p>
            <a:endParaRPr lang="en-US" altLang="zh-CN" b="1" i="0" u="sng" smtClean="0"/>
          </a:p>
          <a:p>
            <a:r>
              <a:rPr lang="zh-CN" altLang="en-US" b="1" i="0" u="sng" smtClean="0"/>
              <a:t>点击</a:t>
            </a:r>
            <a:endParaRPr lang="en-US" altLang="zh-CN" b="1" i="0" u="sng" smtClean="0"/>
          </a:p>
          <a:p>
            <a:r>
              <a:rPr lang="en-US" altLang="zh-CN" smtClean="0"/>
              <a:t> Jean Pouget-Abadie    </a:t>
            </a:r>
            <a:r>
              <a:rPr lang="zh-CN" altLang="en-US" smtClean="0"/>
              <a:t>我是哈佛大学计算机科学的第三年博士生，在那里我被</a:t>
            </a:r>
            <a:r>
              <a:rPr lang="en-US" altLang="zh-CN" smtClean="0"/>
              <a:t>Edoardo Airoldi</a:t>
            </a:r>
            <a:r>
              <a:rPr lang="zh-CN" altLang="en-US" smtClean="0"/>
              <a:t>和</a:t>
            </a:r>
            <a:r>
              <a:rPr lang="en-US" altLang="zh-CN" smtClean="0"/>
              <a:t>Salil Vadhan</a:t>
            </a:r>
            <a:r>
              <a:rPr lang="zh-CN" altLang="en-US" smtClean="0"/>
              <a:t>告知。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u="sng" smtClean="0"/>
              <a:t>点击</a:t>
            </a:r>
            <a:endParaRPr lang="en-US" altLang="zh-CN" b="1" i="0" u="sng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Mehdi Mirza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86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在应用上，这套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理论最火的构架是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DCGAN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（深度卷积生成对抗网络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/Deep Convolutional Generative Adversarial Network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）。熟悉卷积神经网络（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）的同学对此应该不会陌生，这其实就是一个反向的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卷积神经网络的原理是用一个叫做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convolutinoal filter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卷积过滤器，类似于滤镜）的东西把图过滤（转化）成各种样式（就好像美图软件里面的滤镜效果）。很多这样的滤镜就可以把图片变成很多种样式。我们假设这些样式是原图片各种不同的特征表达（比如，黑白滤镜可以把图片变黑白，让你可以看出更多彩色世界里关注不到的重点；边缘虚化滤镜是把图片虚化，你也许又能看到不同的端倪。一层层这样跑下去，你就会得到原图片的各种非常详尽的特征表达。注意：这个滤镜也不是人选的，而是被慢慢学习到的，不用你操心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3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相反，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DCGAN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目的是创造图片，其实就类似于把一组特征值慢慢恢复成一张图片。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所以两者的比较就是：在每一个滤镜层，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是把大图片的重要特征提取出来，一步一步地减小图片尺寸。而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DCGAN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是把小图片（小数组）的特征放大，并排列成新图片。这里，作为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DCGAN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的输入的最初的那组小数据就是我们刚刚讲的噪声数据。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38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现实中，对抗网络代表是的在函数</a:t>
            </a:r>
            <a:r>
              <a:rPr lang="en-US" altLang="zh-CN" smtClean="0"/>
              <a:t>G</a:t>
            </a:r>
            <a:r>
              <a:rPr lang="zh-CN" altLang="en-US" smtClean="0"/>
              <a:t>（</a:t>
            </a:r>
            <a:r>
              <a:rPr lang="en-US" altLang="zh-CN" smtClean="0"/>
              <a:t>z;Θg</a:t>
            </a:r>
            <a:r>
              <a:rPr lang="zh-CN" altLang="en-US" smtClean="0"/>
              <a:t>）限制下的一簇分布</a:t>
            </a:r>
            <a:r>
              <a:rPr lang="en-US" altLang="zh-CN" smtClean="0"/>
              <a:t>pg</a:t>
            </a:r>
            <a:r>
              <a:rPr lang="zh-CN" altLang="en-US" smtClean="0"/>
              <a:t>，在求解中，我们往往同归求</a:t>
            </a:r>
            <a:r>
              <a:rPr lang="en-US" altLang="zh-CN" smtClean="0"/>
              <a:t>G</a:t>
            </a:r>
            <a:r>
              <a:rPr lang="zh-CN" altLang="en-US" smtClean="0"/>
              <a:t>的参数</a:t>
            </a:r>
            <a:r>
              <a:rPr lang="en-US" altLang="zh-CN" smtClean="0"/>
              <a:t>Θg</a:t>
            </a:r>
            <a:r>
              <a:rPr lang="zh-CN" altLang="en-US" smtClean="0"/>
              <a:t>获得</a:t>
            </a:r>
            <a:r>
              <a:rPr lang="en-US" altLang="zh-CN" smtClean="0"/>
              <a:t>pg</a:t>
            </a:r>
            <a:r>
              <a:rPr lang="zh-CN" altLang="en-US" smtClean="0"/>
              <a:t>，而非求解</a:t>
            </a:r>
            <a:r>
              <a:rPr lang="en-US" altLang="zh-CN" smtClean="0"/>
              <a:t>pg</a:t>
            </a:r>
            <a:r>
              <a:rPr lang="zh-CN" altLang="en-US" smtClean="0"/>
              <a:t>本身。并且在实际的应用中，</a:t>
            </a:r>
            <a:r>
              <a:rPr lang="en-US" altLang="zh-CN" smtClean="0"/>
              <a:t>G</a:t>
            </a:r>
            <a:r>
              <a:rPr lang="zh-CN" altLang="en-US" smtClean="0"/>
              <a:t>选择</a:t>
            </a:r>
            <a:r>
              <a:rPr lang="zh-CN" altLang="en-US" baseline="0" smtClean="0"/>
              <a:t> </a:t>
            </a:r>
            <a:r>
              <a:rPr lang="en-US" altLang="zh-CN" smtClean="0"/>
              <a:t>MLP</a:t>
            </a:r>
            <a:r>
              <a:rPr lang="zh-CN" altLang="en-US" smtClean="0"/>
              <a:t>虽然解释性不强，但表现很好。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Stacked convolutional auto-encoders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战略： 何种情况下，你的判断应该如何</a:t>
            </a:r>
            <a:r>
              <a:rPr lang="en-US" altLang="zh-CN" smtClean="0"/>
              <a:t>?</a:t>
            </a: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平衡：在得知对手策略的情况下，球员的选择的策略必然是最优的。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示例：剪刀石头布：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- </a:t>
            </a:r>
            <a:r>
              <a:rPr lang="zh-CN" altLang="en-US" smtClean="0"/>
              <a:t>混合策略均衡 ， 对手策略和本身策略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随机选择您的行动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点击 </a:t>
            </a:r>
            <a:r>
              <a:rPr lang="en-US" altLang="zh-CN" smtClean="0"/>
              <a:t>- </a:t>
            </a:r>
            <a:r>
              <a:rPr lang="zh-CN" altLang="en-US" smtClean="0"/>
              <a:t>我们可以设计一个混合策略平衡的游戏，强制一个玩家学习从数据分布中生成？？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6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讲解完</a:t>
            </a:r>
            <a:r>
              <a:rPr lang="zh-CN" altLang="en-US" baseline="0" smtClean="0"/>
              <a:t>  井字棋：</a:t>
            </a:r>
            <a:r>
              <a:rPr lang="en-US" altLang="zh-CN" baseline="0" smtClean="0"/>
              <a:t/>
            </a:r>
            <a:br>
              <a:rPr lang="en-US" altLang="zh-CN" baseline="0" smtClean="0"/>
            </a:b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baseline="0" smtClean="0"/>
              <a:t>(</a:t>
            </a:r>
            <a:r>
              <a:rPr lang="zh-CN" altLang="en-US" b="1" baseline="0" smtClean="0"/>
              <a:t>点击</a:t>
            </a:r>
            <a:r>
              <a:rPr lang="en-US" altLang="zh-CN" b="1" baseline="0" smtClean="0"/>
              <a:t>)</a:t>
            </a:r>
            <a:endParaRPr lang="en-US" altLang="zh-CN" b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3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看内容解释一下，然后说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“所以就进入今天这篇</a:t>
            </a:r>
            <a:r>
              <a:rPr lang="en-US" altLang="zh-CN" smtClean="0"/>
              <a:t>paper</a:t>
            </a:r>
            <a:r>
              <a:rPr lang="zh-CN" altLang="en-US" smtClean="0"/>
              <a:t>的主题”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点击</a:t>
            </a:r>
            <a:r>
              <a:rPr lang="en-US" altLang="zh-CN" smtClean="0"/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6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基本概念：</a:t>
            </a:r>
            <a:endParaRPr lang="en-US" altLang="zh-CN" smtClean="0"/>
          </a:p>
          <a:p>
            <a:r>
              <a:rPr lang="en-US" altLang="zh-CN" baseline="0" smtClean="0"/>
              <a:t>1.</a:t>
            </a:r>
            <a:r>
              <a:rPr lang="zh-CN" altLang="en-US" baseline="0" smtClean="0"/>
              <a:t>这篇文章提出了一种新的网络模型生成方法，通过一个对抗的过程同时训练两个模型。</a:t>
            </a:r>
            <a:endParaRPr lang="en-US" altLang="zh-CN" baseline="0" smtClean="0"/>
          </a:p>
          <a:p>
            <a:r>
              <a:rPr lang="en-US" altLang="zh-CN" baseline="0" smtClean="0"/>
              <a:t>2.</a:t>
            </a:r>
            <a:r>
              <a:rPr lang="zh-CN" altLang="en-US" baseline="0" smtClean="0"/>
              <a:t>第一个模型成为</a:t>
            </a:r>
            <a:r>
              <a:rPr lang="en-US" altLang="zh-CN" baseline="0" smtClean="0"/>
              <a:t>:</a:t>
            </a:r>
            <a:r>
              <a:rPr lang="zh-CN" altLang="en-US" baseline="0" smtClean="0"/>
              <a:t>：</a:t>
            </a:r>
            <a:r>
              <a:rPr lang="en-US" altLang="zh-CN" baseline="0" smtClean="0"/>
              <a:t>generative model</a:t>
            </a:r>
            <a:r>
              <a:rPr lang="zh-CN" altLang="en-US" baseline="0" smtClean="0"/>
              <a:t>：生成模型，表达为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，用来生成与训练数据近似的数据。</a:t>
            </a:r>
            <a:endParaRPr lang="en-US" altLang="zh-CN" baseline="0" smtClean="0"/>
          </a:p>
          <a:p>
            <a:r>
              <a:rPr lang="en-US" altLang="zh-CN" baseline="0" smtClean="0"/>
              <a:t>   </a:t>
            </a:r>
            <a:r>
              <a:rPr lang="zh-CN" altLang="en-US" baseline="0" smtClean="0"/>
              <a:t>第二个模型称为：</a:t>
            </a:r>
            <a:r>
              <a:rPr lang="en-US" altLang="zh-CN" baseline="0" smtClean="0"/>
              <a:t>discriminative model</a:t>
            </a:r>
            <a:r>
              <a:rPr lang="zh-CN" altLang="en-US" baseline="0" smtClean="0"/>
              <a:t>：判别模型，表示为</a:t>
            </a:r>
            <a:r>
              <a:rPr lang="en-US" altLang="zh-CN" baseline="0" smtClean="0"/>
              <a:t>D</a:t>
            </a:r>
            <a:r>
              <a:rPr lang="zh-CN" altLang="en-US" baseline="0" smtClean="0"/>
              <a:t>，用于评估一个样本来自于训练集的概率，概率越高，越可能来自于真实集合，越低则越可能来自于生成模型。</a:t>
            </a:r>
            <a:endParaRPr lang="en-US" altLang="zh-CN" baseline="0" smtClean="0"/>
          </a:p>
          <a:p>
            <a:r>
              <a:rPr lang="en-US" altLang="zh-CN" baseline="0" smtClean="0"/>
              <a:t>【</a:t>
            </a:r>
            <a:r>
              <a:rPr lang="zh-CN" altLang="en-US" baseline="0" smtClean="0"/>
              <a:t>红框</a:t>
            </a:r>
            <a:r>
              <a:rPr lang="en-US" altLang="zh-CN" baseline="0" smtClean="0"/>
              <a:t>】</a:t>
            </a:r>
            <a:r>
              <a:rPr lang="zh-CN" altLang="en-US" baseline="0" smtClean="0"/>
              <a:t>有一点需要注意 </a:t>
            </a:r>
            <a:r>
              <a:rPr lang="zh-CN" altLang="en-US" b="1" u="sng" smtClean="0"/>
              <a:t>（点击），</a:t>
            </a:r>
            <a:endParaRPr lang="en-US" altLang="zh-CN" baseline="0" smtClean="0"/>
          </a:p>
          <a:p>
            <a:r>
              <a:rPr lang="en-US" altLang="zh-CN" baseline="0" smtClean="0"/>
              <a:t>3.</a:t>
            </a:r>
            <a:r>
              <a:rPr lang="zh-CN" altLang="en-US" smtClean="0"/>
              <a:t>在生成模型</a:t>
            </a:r>
            <a:r>
              <a:rPr lang="en-US" altLang="zh-CN" smtClean="0"/>
              <a:t>G</a:t>
            </a:r>
            <a:r>
              <a:rPr lang="zh-CN" altLang="en-US" smtClean="0"/>
              <a:t>和判别模型</a:t>
            </a:r>
            <a:r>
              <a:rPr lang="en-US" altLang="zh-CN" smtClean="0"/>
              <a:t>D</a:t>
            </a:r>
            <a:r>
              <a:rPr lang="zh-CN" altLang="en-US" smtClean="0"/>
              <a:t>所在的任意函数空间中，存在一个唯一的解，使得生成模型</a:t>
            </a:r>
            <a:r>
              <a:rPr lang="en-US" altLang="zh-CN" smtClean="0"/>
              <a:t>G</a:t>
            </a:r>
            <a:r>
              <a:rPr lang="zh-CN" altLang="en-US" smtClean="0"/>
              <a:t>能够完全拟合训练样本的分布空间，同时，判别模型</a:t>
            </a:r>
            <a:r>
              <a:rPr lang="en-US" altLang="zh-CN" smtClean="0"/>
              <a:t>D</a:t>
            </a:r>
            <a:r>
              <a:rPr lang="zh-CN" altLang="en-US" smtClean="0"/>
              <a:t>在对于生成模型</a:t>
            </a:r>
            <a:r>
              <a:rPr lang="en-US" altLang="zh-CN" smtClean="0"/>
              <a:t>G</a:t>
            </a:r>
            <a:r>
              <a:rPr lang="zh-CN" altLang="en-US" smtClean="0"/>
              <a:t>产生的所有样本的辨识率都为</a:t>
            </a:r>
            <a:r>
              <a:rPr lang="en-US" altLang="zh-CN" smtClean="0"/>
              <a:t>1/2</a:t>
            </a:r>
            <a:r>
              <a:rPr lang="zh-CN" altLang="en-US" smtClean="0"/>
              <a:t>即</a:t>
            </a:r>
            <a:r>
              <a:rPr lang="en-US" altLang="zh-CN" smtClean="0"/>
              <a:t>50%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文章做了一个比喻：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mtClean="0"/>
              <a:t>生成模型，视为</a:t>
            </a:r>
            <a:r>
              <a:rPr lang="en-US" altLang="zh-CN" smtClean="0"/>
              <a:t>【</a:t>
            </a:r>
            <a:r>
              <a:rPr lang="zh-CN" altLang="en-US" smtClean="0"/>
              <a:t>印刷假钞的犯罪分子</a:t>
            </a:r>
            <a:r>
              <a:rPr lang="en-US" altLang="zh-CN" smtClean="0"/>
              <a:t>】</a:t>
            </a:r>
            <a:r>
              <a:rPr lang="zh-CN" altLang="en-US" smtClean="0"/>
              <a:t> </a:t>
            </a:r>
            <a:r>
              <a:rPr lang="zh-CN" altLang="en-US" b="1" u="sng" smtClean="0"/>
              <a:t>（点击），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生成的样本，就是</a:t>
            </a:r>
            <a:r>
              <a:rPr lang="en-US" altLang="zh-CN" smtClean="0"/>
              <a:t>【</a:t>
            </a:r>
            <a:r>
              <a:rPr lang="zh-CN" altLang="en-US" smtClean="0"/>
              <a:t>假钞</a:t>
            </a:r>
            <a:r>
              <a:rPr lang="en-US" altLang="zh-CN" smtClean="0"/>
              <a:t>】</a:t>
            </a:r>
            <a:r>
              <a:rPr lang="zh-CN" altLang="en-US" b="1" u="sng" smtClean="0"/>
              <a:t>（点击），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而判别模型，就是</a:t>
            </a:r>
            <a:r>
              <a:rPr lang="en-US" altLang="zh-CN" smtClean="0"/>
              <a:t>【</a:t>
            </a:r>
            <a:r>
              <a:rPr lang="zh-CN" altLang="en-US" smtClean="0"/>
              <a:t>警察</a:t>
            </a:r>
            <a:r>
              <a:rPr lang="en-US" altLang="zh-CN" smtClean="0"/>
              <a:t>】 </a:t>
            </a:r>
            <a:r>
              <a:rPr lang="zh-CN" altLang="en-US" b="1" u="sng" smtClean="0"/>
              <a:t>（点击），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所以犯罪分子的目标，就是使劲印假钞，同时尽量不被</a:t>
            </a:r>
            <a:r>
              <a:rPr lang="en-US" altLang="zh-CN" smtClean="0"/>
              <a:t>【</a:t>
            </a:r>
            <a:r>
              <a:rPr lang="zh-CN" altLang="en-US" smtClean="0"/>
              <a:t>判别模型，也就是警察</a:t>
            </a:r>
            <a:r>
              <a:rPr lang="en-US" altLang="zh-CN" smtClean="0"/>
              <a:t>】</a:t>
            </a:r>
            <a:r>
              <a:rPr lang="zh-CN" altLang="en-US" smtClean="0"/>
              <a:t>给识破，努力把钱花出去。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而</a:t>
            </a:r>
            <a:r>
              <a:rPr lang="en-US" altLang="zh-CN" smtClean="0"/>
              <a:t>【</a:t>
            </a:r>
            <a:r>
              <a:rPr lang="zh-CN" altLang="en-US" smtClean="0"/>
              <a:t>警察</a:t>
            </a:r>
            <a:r>
              <a:rPr lang="en-US" altLang="zh-CN" smtClean="0"/>
              <a:t>】</a:t>
            </a:r>
            <a:r>
              <a:rPr lang="zh-CN" altLang="en-US" smtClean="0"/>
              <a:t>的目标呢，就是努力学习本领，做到火眼金睛，够准确的识别真钞和假钞。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mtClean="0"/>
              <a:t>但跟真事情况不同的是，</a:t>
            </a:r>
            <a:r>
              <a:rPr lang="en-US" altLang="zh-CN" smtClean="0"/>
              <a:t>【</a:t>
            </a:r>
            <a:r>
              <a:rPr lang="zh-CN" altLang="en-US" smtClean="0"/>
              <a:t>警察</a:t>
            </a:r>
            <a:r>
              <a:rPr lang="en-US" altLang="zh-CN" smtClean="0"/>
              <a:t>】</a:t>
            </a:r>
            <a:r>
              <a:rPr lang="zh-CN" altLang="en-US" smtClean="0"/>
              <a:t>发现</a:t>
            </a:r>
            <a:r>
              <a:rPr lang="en-US" altLang="zh-CN" smtClean="0"/>
              <a:t>【</a:t>
            </a:r>
            <a:r>
              <a:rPr lang="zh-CN" altLang="en-US" smtClean="0"/>
              <a:t>犯罪分子</a:t>
            </a:r>
            <a:r>
              <a:rPr lang="en-US" altLang="zh-CN" smtClean="0"/>
              <a:t>】</a:t>
            </a:r>
            <a:r>
              <a:rPr lang="zh-CN" altLang="en-US" smtClean="0"/>
              <a:t>给他的钞票是假钞之后呢，没有把这个犯罪分子给抓起来，而是告诉他：</a:t>
            </a:r>
            <a:r>
              <a:rPr lang="en-US" altLang="zh-CN" smtClean="0"/>
              <a:t>【</a:t>
            </a:r>
            <a:r>
              <a:rPr lang="zh-CN" altLang="en-US" smtClean="0"/>
              <a:t>哥们，你印的钞票被我识破了，好好回去研究那就吧</a:t>
            </a:r>
            <a:r>
              <a:rPr lang="en-US" altLang="zh-CN" smtClean="0"/>
              <a:t>】</a:t>
            </a:r>
            <a:r>
              <a:rPr lang="zh-CN" altLang="en-US" smtClean="0"/>
              <a:t>，所以这个</a:t>
            </a:r>
            <a:r>
              <a:rPr lang="en-US" altLang="zh-CN" smtClean="0"/>
              <a:t>【</a:t>
            </a:r>
            <a:r>
              <a:rPr lang="zh-CN" altLang="en-US" smtClean="0"/>
              <a:t>犯罪分子</a:t>
            </a:r>
            <a:r>
              <a:rPr lang="en-US" altLang="zh-CN" smtClean="0"/>
              <a:t>】</a:t>
            </a:r>
            <a:r>
              <a:rPr lang="zh-CN" altLang="en-US" smtClean="0"/>
              <a:t>就印钱的本事就越来越高超，当然</a:t>
            </a:r>
            <a:r>
              <a:rPr lang="en-US" altLang="zh-CN" smtClean="0"/>
              <a:t>【</a:t>
            </a:r>
            <a:r>
              <a:rPr lang="zh-CN" altLang="en-US" smtClean="0"/>
              <a:t>警察</a:t>
            </a:r>
            <a:r>
              <a:rPr lang="en-US" altLang="zh-CN" smtClean="0"/>
              <a:t>】</a:t>
            </a:r>
            <a:r>
              <a:rPr lang="zh-CN" altLang="en-US" smtClean="0"/>
              <a:t>的本事也有提升，但最终的结果，就可想而知，两个人努力学习本领，最后</a:t>
            </a:r>
            <a:r>
              <a:rPr lang="en-US" altLang="zh-CN" smtClean="0"/>
              <a:t>【</a:t>
            </a:r>
            <a:r>
              <a:rPr lang="zh-CN" altLang="en-US" smtClean="0"/>
              <a:t>犯罪分子，也就是生成模型</a:t>
            </a:r>
            <a:r>
              <a:rPr lang="en-US" altLang="zh-CN" smtClean="0"/>
              <a:t>】</a:t>
            </a:r>
            <a:r>
              <a:rPr lang="zh-CN" altLang="en-US" smtClean="0"/>
              <a:t>把假钞做的和真钞一模一样，</a:t>
            </a:r>
            <a:r>
              <a:rPr lang="en-US" altLang="zh-CN" smtClean="0"/>
              <a:t>【</a:t>
            </a:r>
            <a:r>
              <a:rPr lang="zh-CN" altLang="en-US" smtClean="0"/>
              <a:t>警察</a:t>
            </a:r>
            <a:r>
              <a:rPr lang="en-US" altLang="zh-CN" smtClean="0"/>
              <a:t>】</a:t>
            </a:r>
            <a:r>
              <a:rPr lang="zh-CN" altLang="en-US" smtClean="0"/>
              <a:t>最后虽然火眼金睛，但仍然无法分辨真钞和伪钞。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mtClean="0"/>
              <a:t>按道理说，警察，发现犯罪分子印假钞，应该把它们，绳之以法</a:t>
            </a:r>
            <a:r>
              <a:rPr lang="zh-CN" altLang="en-US" b="1" u="sng" smtClean="0"/>
              <a:t>（点击）</a:t>
            </a:r>
            <a:r>
              <a:rPr lang="zh-CN" altLang="en-US" b="1" i="1" u="none" smtClean="0"/>
              <a:t>，</a:t>
            </a:r>
            <a:r>
              <a:rPr lang="zh-CN" altLang="en-US" b="0" i="0" u="none" smtClean="0"/>
              <a:t>但是这个生成模型和判别模型非常友好。</a:t>
            </a:r>
            <a:endParaRPr lang="en-US" altLang="zh-CN" b="0" i="1" u="none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mtClean="0"/>
              <a:t>所以呢，我觉得这个判别模型，不应该叫</a:t>
            </a:r>
            <a:r>
              <a:rPr lang="en-US" altLang="zh-CN" smtClean="0"/>
              <a:t>【</a:t>
            </a:r>
            <a:r>
              <a:rPr lang="zh-CN" altLang="en-US" smtClean="0"/>
              <a:t>警察</a:t>
            </a:r>
            <a:r>
              <a:rPr lang="en-US" altLang="zh-CN" smtClean="0"/>
              <a:t>】</a:t>
            </a:r>
            <a:r>
              <a:rPr lang="zh-CN" altLang="en-US" smtClean="0"/>
              <a:t>，应该叫</a:t>
            </a:r>
            <a:r>
              <a:rPr lang="en-US" altLang="zh-CN" smtClean="0"/>
              <a:t>【</a:t>
            </a:r>
            <a:r>
              <a:rPr lang="zh-CN" altLang="en-US" smtClean="0"/>
              <a:t>质检员</a:t>
            </a:r>
            <a:r>
              <a:rPr lang="en-US" altLang="zh-CN" smtClean="0"/>
              <a:t>】</a:t>
            </a:r>
            <a:r>
              <a:rPr lang="zh-CN" altLang="en-US" b="1" u="sng" smtClean="0"/>
              <a:t>（点击），</a:t>
            </a:r>
            <a:r>
              <a:rPr lang="zh-CN" altLang="en-US" smtClean="0"/>
              <a:t>更贴切。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8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这篇文章中，生成模型和判别模型，都选择了多层感知器（</a:t>
            </a:r>
            <a:r>
              <a:rPr lang="en-US" altLang="zh-CN" smtClean="0"/>
              <a:t>MLP</a:t>
            </a:r>
            <a:r>
              <a:rPr lang="zh-CN" altLang="en-US" smtClean="0"/>
              <a:t>），生成模型的输入是随机噪声，其输出就是相应的生成样本。。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在这种情况下，我们可以仅使用非常有效并成功的</a:t>
            </a:r>
            <a:r>
              <a:rPr lang="zh-CN" altLang="en-US" b="1" smtClean="0"/>
              <a:t>反向传播</a:t>
            </a:r>
            <a:r>
              <a:rPr lang="zh-CN" altLang="en-US" smtClean="0"/>
              <a:t>和</a:t>
            </a:r>
            <a:r>
              <a:rPr lang="en-US" altLang="zh-CN" b="1" smtClean="0"/>
              <a:t>dropout</a:t>
            </a:r>
            <a:r>
              <a:rPr lang="zh-CN" altLang="en-US" b="1" smtClean="0"/>
              <a:t>算法</a:t>
            </a:r>
            <a:r>
              <a:rPr lang="zh-CN" altLang="en-US" smtClean="0"/>
              <a:t>训练两个模型，并且仅使用前向传播的生成模型的样本。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1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为学习生成式模型在样本</a:t>
            </a:r>
            <a:r>
              <a:rPr lang="en-US" altLang="zh-CN" b="1" i="1" smtClean="0"/>
              <a:t>x </a:t>
            </a:r>
            <a:r>
              <a:rPr lang="zh-CN" altLang="en-US" smtClean="0"/>
              <a:t>的之上的分布</a:t>
            </a:r>
            <a:r>
              <a:rPr lang="en-US" altLang="zh-CN" b="1" i="1" smtClean="0"/>
              <a:t>P</a:t>
            </a:r>
            <a:r>
              <a:rPr lang="en-US" altLang="zh-CN" b="1" i="1" baseline="0" smtClean="0"/>
              <a:t>g </a:t>
            </a:r>
            <a:r>
              <a:rPr lang="en-US" altLang="zh-CN" b="1" i="0" u="sng" baseline="0" smtClean="0"/>
              <a:t>(</a:t>
            </a:r>
            <a:r>
              <a:rPr lang="zh-CN" altLang="en-US" b="1" i="0" u="sng" baseline="0" smtClean="0"/>
              <a:t>点击</a:t>
            </a:r>
            <a:r>
              <a:rPr lang="en-US" altLang="zh-CN" b="1" i="0" u="sng" baseline="0" smtClean="0"/>
              <a:t>)</a:t>
            </a:r>
            <a:r>
              <a:rPr lang="zh-CN" altLang="en-US" smtClean="0"/>
              <a:t>，我们首先定义一个输入噪声变量</a:t>
            </a:r>
            <a:r>
              <a:rPr lang="en-US" altLang="zh-CN" smtClean="0"/>
              <a:t>pz(Z)</a:t>
            </a:r>
            <a:r>
              <a:rPr lang="zh-CN" altLang="en-US" smtClean="0"/>
              <a:t> </a:t>
            </a:r>
            <a:r>
              <a:rPr lang="en-US" altLang="zh-CN" b="1" i="0" u="sng" baseline="0" smtClean="0"/>
              <a:t>(</a:t>
            </a:r>
            <a:r>
              <a:rPr lang="zh-CN" altLang="en-US" b="1" i="0" u="sng" baseline="0" smtClean="0"/>
              <a:t>点击</a:t>
            </a:r>
            <a:r>
              <a:rPr lang="en-US" altLang="zh-CN" b="1" i="0" u="sng" baseline="0" smtClean="0"/>
              <a:t>)</a:t>
            </a:r>
            <a:r>
              <a:rPr lang="zh-CN" altLang="en-US" smtClean="0"/>
              <a:t>作为先验，</a:t>
            </a:r>
            <a:endParaRPr lang="en-US" altLang="zh-CN" smtClean="0"/>
          </a:p>
          <a:p>
            <a:r>
              <a:rPr lang="zh-CN" altLang="en-US" smtClean="0"/>
              <a:t>然后用</a:t>
            </a:r>
            <a:r>
              <a:rPr lang="en-US" altLang="zh-CN" smtClean="0"/>
              <a:t>G(z;Θg)</a:t>
            </a:r>
            <a:r>
              <a:rPr lang="en-US" altLang="zh-CN" b="1" i="0" u="sng" baseline="0" smtClean="0"/>
              <a:t> (</a:t>
            </a:r>
            <a:r>
              <a:rPr lang="zh-CN" altLang="en-US" b="1" i="0" u="sng" baseline="0" smtClean="0"/>
              <a:t>点击</a:t>
            </a:r>
            <a:r>
              <a:rPr lang="en-US" altLang="zh-CN" b="1" i="0" u="sng" baseline="0" smtClean="0"/>
              <a:t>)</a:t>
            </a:r>
            <a:r>
              <a:rPr lang="zh-CN" altLang="en-US" smtClean="0"/>
              <a:t>来表示先验到数据空间的映射，其中</a:t>
            </a:r>
            <a:r>
              <a:rPr lang="en-US" altLang="zh-CN" smtClean="0"/>
              <a:t>G</a:t>
            </a:r>
            <a:r>
              <a:rPr lang="en-US" altLang="zh-CN" b="1" i="0" u="sng" baseline="0" smtClean="0"/>
              <a:t>(</a:t>
            </a:r>
            <a:r>
              <a:rPr lang="zh-CN" altLang="en-US" b="1" i="0" u="sng" baseline="0" smtClean="0"/>
              <a:t>点击</a:t>
            </a:r>
            <a:r>
              <a:rPr lang="en-US" altLang="zh-CN" b="1" i="0" u="sng" baseline="0" smtClean="0"/>
              <a:t>)</a:t>
            </a:r>
            <a:r>
              <a:rPr lang="zh-CN" altLang="en-US" smtClean="0"/>
              <a:t>是一个依赖于多层感知机模型参数的可微分的方程。</a:t>
            </a:r>
            <a:endParaRPr lang="en-US" altLang="zh-CN" smtClean="0"/>
          </a:p>
          <a:p>
            <a:r>
              <a:rPr lang="zh-CN" altLang="en-US" smtClean="0"/>
              <a:t>然后我们定义了第二个多层感知机</a:t>
            </a:r>
            <a:r>
              <a:rPr lang="en-US" altLang="zh-CN" smtClean="0"/>
              <a:t>D(x;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d</a:t>
            </a:r>
            <a:r>
              <a:rPr lang="en-US" altLang="zh-CN" smtClean="0"/>
              <a:t>)</a:t>
            </a:r>
            <a:r>
              <a:rPr lang="en-US" altLang="zh-CN" b="1" i="0" u="sng" baseline="0" smtClean="0"/>
              <a:t> (</a:t>
            </a:r>
            <a:r>
              <a:rPr lang="zh-CN" altLang="en-US" b="1" i="0" u="sng" baseline="0" smtClean="0"/>
              <a:t>点击</a:t>
            </a:r>
            <a:r>
              <a:rPr lang="en-US" altLang="zh-CN" b="1" i="0" u="sng" baseline="0" smtClean="0"/>
              <a:t>)</a:t>
            </a:r>
            <a:r>
              <a:rPr lang="zh-CN" altLang="en-US" smtClean="0"/>
              <a:t>，其输出为单个标量值；</a:t>
            </a:r>
            <a:endParaRPr lang="en-US" altLang="zh-CN" smtClean="0"/>
          </a:p>
          <a:p>
            <a:r>
              <a:rPr lang="zh-CN" altLang="en-US" smtClean="0"/>
              <a:t>这里</a:t>
            </a:r>
            <a:r>
              <a:rPr lang="en-US" altLang="zh-CN" smtClean="0"/>
              <a:t>D(x)</a:t>
            </a:r>
            <a:r>
              <a:rPr lang="zh-CN" altLang="en-US" smtClean="0"/>
              <a:t>输出代表了</a:t>
            </a:r>
            <a:r>
              <a:rPr lang="en-US" altLang="zh-CN" i="1" smtClean="0"/>
              <a:t>x </a:t>
            </a:r>
            <a:r>
              <a:rPr lang="zh-CN" altLang="en-US" smtClean="0"/>
              <a:t>来自于真实的训练集的概率（而非生成集合</a:t>
            </a:r>
            <a:r>
              <a:rPr lang="en-US" altLang="zh-CN" smtClean="0"/>
              <a:t>pg</a:t>
            </a:r>
            <a:r>
              <a:rPr lang="zh-CN" altLang="en-US" smtClean="0"/>
              <a:t>的概率）。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1&gt; </a:t>
            </a:r>
            <a:r>
              <a:rPr lang="zh-CN" altLang="en-US" smtClean="0"/>
              <a:t>我们训练</a:t>
            </a:r>
            <a:r>
              <a:rPr lang="en-US" altLang="zh-CN" smtClean="0"/>
              <a:t>D</a:t>
            </a:r>
            <a:r>
              <a:rPr lang="zh-CN" altLang="en-US" smtClean="0"/>
              <a:t>，来最大化 </a:t>
            </a:r>
            <a:r>
              <a:rPr lang="en-US" altLang="zh-CN" smtClean="0"/>
              <a:t>_ </a:t>
            </a:r>
            <a:r>
              <a:rPr lang="zh-CN" altLang="en-US" smtClean="0"/>
              <a:t>训练集合和生成集合都被分配到正确标签的概率。</a:t>
            </a:r>
            <a:endParaRPr lang="en-US" altLang="zh-CN" smtClean="0"/>
          </a:p>
          <a:p>
            <a:r>
              <a:rPr lang="en-US" altLang="zh-CN" smtClean="0"/>
              <a:t>2&gt;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同时，我们训练</a:t>
            </a:r>
            <a:r>
              <a:rPr lang="en-US" altLang="zh-CN" baseline="0" smtClean="0"/>
              <a:t>G</a:t>
            </a:r>
            <a:r>
              <a:rPr lang="zh-CN" altLang="en-US" baseline="0" smtClean="0"/>
              <a:t>，来最小化</a:t>
            </a:r>
            <a:r>
              <a:rPr lang="en-US" altLang="zh-CN" sz="1200" smtClean="0"/>
              <a:t>log(1-</a:t>
            </a:r>
            <a:r>
              <a:rPr lang="en-US" altLang="zh-CN" sz="1200" i="1" smtClean="0"/>
              <a:t>D</a:t>
            </a:r>
            <a:r>
              <a:rPr lang="en-US" altLang="zh-CN" sz="1200" smtClean="0"/>
              <a:t>(</a:t>
            </a:r>
            <a:r>
              <a:rPr lang="en-US" altLang="zh-CN" sz="1200" i="1" smtClean="0"/>
              <a:t>G</a:t>
            </a:r>
            <a:r>
              <a:rPr lang="en-US" altLang="zh-CN" sz="1200" smtClean="0"/>
              <a:t>(</a:t>
            </a:r>
            <a:r>
              <a:rPr lang="en-US" altLang="zh-CN" sz="1200" i="1" smtClean="0"/>
              <a:t>z</a:t>
            </a:r>
            <a:r>
              <a:rPr lang="en-US" altLang="zh-CN" sz="1200" smtClean="0"/>
              <a:t>))) </a:t>
            </a:r>
            <a:r>
              <a:rPr lang="zh-CN" altLang="en-US" sz="1200" smtClean="0"/>
              <a:t>，我们看，公式里</a:t>
            </a:r>
            <a:r>
              <a:rPr lang="en-US" altLang="zh-CN" sz="1200" smtClean="0"/>
              <a:t>G(z)</a:t>
            </a:r>
            <a:r>
              <a:rPr lang="zh-CN" altLang="en-US" sz="1200" smtClean="0"/>
              <a:t>表示生成式模型</a:t>
            </a:r>
            <a:r>
              <a:rPr lang="en-US" altLang="zh-CN" sz="1200" smtClean="0"/>
              <a:t>G</a:t>
            </a:r>
            <a:r>
              <a:rPr lang="zh-CN" altLang="en-US" sz="1200" smtClean="0"/>
              <a:t>所产生的样本。</a:t>
            </a:r>
            <a:r>
              <a:rPr lang="en-US" altLang="zh-CN" sz="1200" smtClean="0"/>
              <a:t>D(G(z))</a:t>
            </a:r>
            <a:r>
              <a:rPr lang="zh-CN" altLang="en-US" sz="1200" smtClean="0"/>
              <a:t>表示生成样本</a:t>
            </a:r>
            <a:r>
              <a:rPr lang="en-US" altLang="zh-CN" sz="1200" smtClean="0"/>
              <a:t>G(z)</a:t>
            </a:r>
            <a:r>
              <a:rPr lang="zh-CN" altLang="en-US" sz="1200" smtClean="0"/>
              <a:t>被判别模型</a:t>
            </a:r>
            <a:r>
              <a:rPr lang="en-US" altLang="zh-CN" sz="1200" smtClean="0"/>
              <a:t>D</a:t>
            </a:r>
            <a:r>
              <a:rPr lang="zh-CN" altLang="en-US" sz="1200" smtClean="0"/>
              <a:t>判别为来自训练集合的概率，其概率越大，代表</a:t>
            </a:r>
            <a:r>
              <a:rPr lang="en-US" altLang="zh-CN" sz="1200" smtClean="0"/>
              <a:t>G</a:t>
            </a:r>
            <a:r>
              <a:rPr lang="zh-CN" altLang="en-US" sz="1200" smtClean="0"/>
              <a:t>生成的样本与训练集合越越相似，也就是说</a:t>
            </a:r>
            <a:r>
              <a:rPr lang="en-US" altLang="zh-CN" sz="1200" smtClean="0"/>
              <a:t>D(G</a:t>
            </a:r>
            <a:r>
              <a:rPr lang="zh-CN" altLang="en-US" sz="1200" smtClean="0"/>
              <a:t>（</a:t>
            </a:r>
            <a:r>
              <a:rPr lang="en-US" altLang="zh-CN" sz="1200" smtClean="0"/>
              <a:t>Z</a:t>
            </a:r>
            <a:r>
              <a:rPr lang="zh-CN" altLang="en-US" sz="1200" smtClean="0"/>
              <a:t>）</a:t>
            </a:r>
            <a:r>
              <a:rPr lang="en-US" altLang="zh-CN" sz="1200" smtClean="0"/>
              <a:t>)</a:t>
            </a:r>
            <a:r>
              <a:rPr lang="zh-CN" altLang="en-US" sz="1200" smtClean="0"/>
              <a:t>的最大化过程，是</a:t>
            </a:r>
            <a:r>
              <a:rPr lang="en-US" altLang="zh-CN" sz="1200" smtClean="0"/>
              <a:t>G</a:t>
            </a:r>
            <a:r>
              <a:rPr lang="zh-CN" altLang="en-US" sz="1200" smtClean="0"/>
              <a:t>模型趋向于最优的过程，等价于</a:t>
            </a:r>
            <a:r>
              <a:rPr lang="en-US" altLang="zh-CN" sz="1200" smtClean="0"/>
              <a:t>log(1-D</a:t>
            </a:r>
            <a:r>
              <a:rPr lang="zh-CN" altLang="en-US" sz="1200" smtClean="0"/>
              <a:t>（</a:t>
            </a:r>
            <a:r>
              <a:rPr lang="en-US" altLang="zh-CN" sz="1200" smtClean="0"/>
              <a:t>G(z</a:t>
            </a:r>
            <a:r>
              <a:rPr lang="zh-CN" altLang="en-US" sz="1200" smtClean="0"/>
              <a:t>））</a:t>
            </a:r>
            <a:r>
              <a:rPr lang="en-US" altLang="zh-CN" sz="1200" smtClean="0"/>
              <a:t>)</a:t>
            </a:r>
            <a:r>
              <a:rPr lang="zh-CN" altLang="en-US" sz="1200" smtClean="0"/>
              <a:t>的最小化。</a:t>
            </a:r>
            <a:endParaRPr lang="en-US" altLang="zh-CN" sz="1200" smtClean="0"/>
          </a:p>
          <a:p>
            <a:r>
              <a:rPr lang="en-US" altLang="zh-CN" b="1" i="0" u="sng" baseline="0" smtClean="0"/>
              <a:t>(</a:t>
            </a:r>
            <a:r>
              <a:rPr lang="zh-CN" altLang="en-US" b="1" i="0" u="sng" baseline="0" smtClean="0"/>
              <a:t>点击</a:t>
            </a:r>
            <a:r>
              <a:rPr lang="en-US" altLang="zh-CN" b="1" i="0" u="sng" baseline="0" smtClean="0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4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也可以说，</a:t>
            </a:r>
            <a:r>
              <a:rPr lang="en-US" altLang="zh-CN" smtClean="0"/>
              <a:t>D</a:t>
            </a:r>
            <a:r>
              <a:rPr lang="zh-CN" altLang="en-US" smtClean="0"/>
              <a:t>和</a:t>
            </a:r>
            <a:r>
              <a:rPr lang="en-US" altLang="zh-CN" smtClean="0"/>
              <a:t>G</a:t>
            </a:r>
            <a:r>
              <a:rPr lang="zh-CN" altLang="en-US" smtClean="0"/>
              <a:t>通过上面的价值函数来完成自我提升。</a:t>
            </a:r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整个式子由两项构成。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表示真实样本，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表示输入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网络的噪声，而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G(z)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网络生成的样本。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D(x)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网络判断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真实样本是否真实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的概率（因为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就是真实的，所以对于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来说，这个值越接近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越好）。而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D(G(z))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网络判断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生成的图片的是否真实的概率。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zh-CN" altLang="en-US" smtClean="0"/>
              <a:t>可以看到  价值函数前一项</a:t>
            </a:r>
            <a:r>
              <a:rPr lang="zh-CN" altLang="en-US" baseline="0" smtClean="0"/>
              <a:t> 是</a:t>
            </a:r>
            <a:r>
              <a:rPr lang="zh-CN" altLang="en-US" smtClean="0"/>
              <a:t>来判别模型</a:t>
            </a:r>
            <a:r>
              <a:rPr lang="en-US" altLang="zh-CN" smtClean="0"/>
              <a:t>D</a:t>
            </a:r>
            <a:r>
              <a:rPr lang="zh-CN" altLang="en-US" smtClean="0"/>
              <a:t>对来自训练集的样本</a:t>
            </a:r>
            <a:r>
              <a:rPr lang="en-US" altLang="zh-CN" smtClean="0"/>
              <a:t>x</a:t>
            </a:r>
            <a:r>
              <a:rPr lang="zh-CN" altLang="en-US" smtClean="0"/>
              <a:t>的评分，而后一项，是判别模型</a:t>
            </a:r>
            <a:r>
              <a:rPr lang="en-US" altLang="zh-CN" smtClean="0"/>
              <a:t>D</a:t>
            </a:r>
            <a:r>
              <a:rPr lang="zh-CN" altLang="en-US" smtClean="0"/>
              <a:t>对来自生成模型</a:t>
            </a:r>
            <a:r>
              <a:rPr lang="en-US" altLang="zh-CN" smtClean="0"/>
              <a:t>G</a:t>
            </a:r>
            <a:r>
              <a:rPr lang="zh-CN" altLang="en-US" smtClean="0"/>
              <a:t>（</a:t>
            </a:r>
            <a:r>
              <a:rPr lang="en-US" altLang="zh-CN" smtClean="0"/>
              <a:t>z</a:t>
            </a:r>
            <a:r>
              <a:rPr lang="zh-CN" altLang="en-US" smtClean="0"/>
              <a:t>）的评分。</a:t>
            </a:r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G</a:t>
            </a:r>
            <a:r>
              <a:rPr lang="zh-CN" altLang="en-US" smtClean="0"/>
              <a:t>的目的：上面提到过，</a:t>
            </a:r>
            <a:r>
              <a:rPr lang="en-US" altLang="zh-CN" smtClean="0"/>
              <a:t>D(G(z))</a:t>
            </a:r>
            <a:r>
              <a:rPr lang="zh-CN" altLang="en-US" smtClean="0"/>
              <a:t>是</a:t>
            </a:r>
            <a:r>
              <a:rPr lang="en-US" altLang="zh-CN" b="1" smtClean="0"/>
              <a:t>D</a:t>
            </a:r>
            <a:r>
              <a:rPr lang="zh-CN" altLang="en-US" b="1" smtClean="0"/>
              <a:t>网络判断</a:t>
            </a:r>
            <a:r>
              <a:rPr lang="en-US" altLang="zh-CN" b="1" smtClean="0"/>
              <a:t>G</a:t>
            </a:r>
            <a:r>
              <a:rPr lang="zh-CN" altLang="en-US" b="1" smtClean="0"/>
              <a:t>生成的图片是否真实的概率</a:t>
            </a:r>
            <a:r>
              <a:rPr lang="zh-CN" altLang="en-US" smtClean="0"/>
              <a:t>，</a:t>
            </a:r>
            <a:r>
              <a:rPr lang="en-US" altLang="zh-CN" smtClean="0"/>
              <a:t>G</a:t>
            </a:r>
            <a:r>
              <a:rPr lang="zh-CN" altLang="en-US" smtClean="0"/>
              <a:t>应该希望自己生成的图片“越接近真实越好”。也就是说，</a:t>
            </a:r>
            <a:r>
              <a:rPr lang="en-US" altLang="zh-CN" smtClean="0"/>
              <a:t>G</a:t>
            </a:r>
            <a:r>
              <a:rPr lang="zh-CN" altLang="en-US" smtClean="0"/>
              <a:t>希望</a:t>
            </a:r>
            <a:r>
              <a:rPr lang="en-US" altLang="zh-CN" smtClean="0"/>
              <a:t>D(G(z))</a:t>
            </a:r>
            <a:r>
              <a:rPr lang="zh-CN" altLang="en-US" smtClean="0"/>
              <a:t>尽可能得大，这时</a:t>
            </a:r>
            <a:r>
              <a:rPr lang="en-US" altLang="zh-CN" smtClean="0"/>
              <a:t>V(D, G)</a:t>
            </a:r>
            <a:r>
              <a:rPr lang="zh-CN" altLang="en-US" smtClean="0"/>
              <a:t>会变小。因此我们看到式子的最前面的记号是</a:t>
            </a:r>
            <a:r>
              <a:rPr lang="en-US" altLang="zh-CN" smtClean="0"/>
              <a:t>min_G</a:t>
            </a:r>
            <a:r>
              <a:rPr lang="zh-CN" altLang="en-US" smtClean="0"/>
              <a:t>。</a:t>
            </a:r>
            <a:r>
              <a:rPr lang="en-US" altLang="zh-CN" smtClean="0"/>
              <a:t>D</a:t>
            </a:r>
            <a:r>
              <a:rPr lang="zh-CN" altLang="en-US" smtClean="0"/>
              <a:t>的目的：</a:t>
            </a:r>
            <a:r>
              <a:rPr lang="en-US" altLang="zh-CN" smtClean="0"/>
              <a:t>D</a:t>
            </a:r>
            <a:r>
              <a:rPr lang="zh-CN" altLang="en-US" smtClean="0"/>
              <a:t>的能力越强，</a:t>
            </a:r>
            <a:r>
              <a:rPr lang="en-US" altLang="zh-CN" smtClean="0"/>
              <a:t>D(x)</a:t>
            </a:r>
            <a:r>
              <a:rPr lang="zh-CN" altLang="en-US" smtClean="0"/>
              <a:t>应该越大，</a:t>
            </a:r>
            <a:r>
              <a:rPr lang="en-US" altLang="zh-CN" smtClean="0"/>
              <a:t>D(G(x))</a:t>
            </a:r>
            <a:r>
              <a:rPr lang="zh-CN" altLang="en-US" smtClean="0"/>
              <a:t>应该越小。这时</a:t>
            </a:r>
            <a:r>
              <a:rPr lang="en-US" altLang="zh-CN" smtClean="0"/>
              <a:t>V(D,G)</a:t>
            </a:r>
            <a:r>
              <a:rPr lang="zh-CN" altLang="en-US" smtClean="0"/>
              <a:t>会变大。因此式子对于</a:t>
            </a:r>
            <a:r>
              <a:rPr lang="en-US" altLang="zh-CN" smtClean="0"/>
              <a:t>D</a:t>
            </a:r>
            <a:r>
              <a:rPr lang="zh-CN" altLang="en-US" smtClean="0"/>
              <a:t>来说是求最大</a:t>
            </a:r>
            <a:r>
              <a:rPr lang="en-US" altLang="zh-CN" smtClean="0"/>
              <a:t>(max_D)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作者：何之源</a:t>
            </a:r>
            <a:br>
              <a:rPr lang="zh-CN" altLang="en-US" smtClean="0"/>
            </a:br>
            <a:r>
              <a:rPr lang="zh-CN" altLang="en-US" smtClean="0"/>
              <a:t>链接：</a:t>
            </a:r>
            <a:r>
              <a:rPr lang="en-US" altLang="zh-CN" smtClean="0"/>
              <a:t>https://zhuanlan.zhihu.com/p/24767059</a:t>
            </a:r>
            <a:br>
              <a:rPr lang="en-US" altLang="zh-CN" smtClean="0"/>
            </a:br>
            <a:r>
              <a:rPr lang="zh-CN" altLang="en-US" smtClean="0"/>
              <a:t>来源：知乎</a:t>
            </a:r>
            <a:br>
              <a:rPr lang="zh-CN" altLang="en-US" smtClean="0"/>
            </a:br>
            <a:r>
              <a:rPr lang="zh-CN" altLang="en-US" smtClean="0"/>
              <a:t>著作权归作者所有。商业转载请联系作者获得授权，非商业转载请注明出处。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后面会给了一个对抗网络的理论推演，证明</a:t>
            </a:r>
            <a:r>
              <a:rPr lang="en-US" altLang="zh-CN" smtClean="0"/>
              <a:t>G</a:t>
            </a:r>
            <a:r>
              <a:rPr lang="zh-CN" altLang="en-US" smtClean="0"/>
              <a:t>和</a:t>
            </a:r>
            <a:r>
              <a:rPr lang="en-US" altLang="zh-CN" smtClean="0"/>
              <a:t>D</a:t>
            </a:r>
            <a:r>
              <a:rPr lang="zh-CN" altLang="en-US" smtClean="0"/>
              <a:t>有足够的能力可以使生成样本覆盖所有的训练数据分布空间。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0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38299"/>
            <a:ext cx="10680700" cy="1871663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6807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4571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66700" y="6536809"/>
            <a:ext cx="1068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smtClean="0">
                <a:solidFill>
                  <a:srgbClr val="FFFFFF"/>
                </a:solidFill>
                <a:latin typeface="ArialMT"/>
              </a:rPr>
              <a:t>2014 NIPS Workshop on Perturbations, Optimization, and Statistics --- Ian Goodfellow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2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9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1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0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35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7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7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0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0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Introduction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755650" y="1430338"/>
            <a:ext cx="10680700" cy="4576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66700" y="6536809"/>
            <a:ext cx="1068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smtClean="0">
                <a:solidFill>
                  <a:srgbClr val="FFFFFF"/>
                </a:solidFill>
                <a:latin typeface="ArialMT"/>
              </a:rPr>
              <a:t>2014 NIPS Workshop on Perturbations, Optimization, and Statistics --- Ian Goodfellow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4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Related work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755650" y="1430338"/>
            <a:ext cx="10680700" cy="4576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6700" y="6536809"/>
            <a:ext cx="1068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smtClean="0">
                <a:solidFill>
                  <a:srgbClr val="FFFFFF"/>
                </a:solidFill>
                <a:latin typeface="ArialMT"/>
              </a:rPr>
              <a:t>2014 NIPS Workshop on Perturbations, Optimization, and Statistics --- Ian Goodfellow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8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Related work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55650" y="1430338"/>
            <a:ext cx="10680700" cy="4576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6700" y="6536809"/>
            <a:ext cx="1068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smtClean="0">
                <a:solidFill>
                  <a:srgbClr val="FFFFFF"/>
                </a:solidFill>
                <a:latin typeface="ArialMT"/>
              </a:rPr>
              <a:t>2014 NIPS Workshop on Perturbations, Optimization, and Statistics --- Ian Goodfellow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0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38299"/>
            <a:ext cx="10680700" cy="4828581"/>
          </a:xfrm>
        </p:spPr>
        <p:txBody>
          <a:bodyPr anchor="t">
            <a:normAutofit/>
          </a:bodyPr>
          <a:lstStyle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Theoretical</a:t>
            </a:r>
            <a:r>
              <a:rPr lang="en-US" altLang="zh-CN" sz="5400" baseline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66700" y="6536809"/>
            <a:ext cx="1068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smtClean="0">
                <a:solidFill>
                  <a:srgbClr val="FFFFFF"/>
                </a:solidFill>
                <a:latin typeface="ArialMT"/>
              </a:rPr>
              <a:t>2014 NIPS Workshop on Perturbations, Optimization, and Statistics --- Ian Goodfellow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38299"/>
            <a:ext cx="10680700" cy="4828581"/>
          </a:xfrm>
        </p:spPr>
        <p:txBody>
          <a:bodyPr anchor="t">
            <a:normAutofit/>
          </a:bodyPr>
          <a:lstStyle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482" y="129629"/>
            <a:ext cx="11803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n-US" altLang="zh-CN" sz="4400" baseline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GlobalOptimality of p</a:t>
            </a:r>
            <a:r>
              <a:rPr lang="en-US" altLang="zh-CN" sz="4400" baseline="-25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4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=p</a:t>
            </a:r>
            <a:r>
              <a:rPr lang="en-US" altLang="zh-CN" sz="4400" baseline="-25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4400" baseline="-25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66700" y="6536809"/>
            <a:ext cx="1068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smtClean="0">
                <a:solidFill>
                  <a:srgbClr val="FFFFFF"/>
                </a:solidFill>
                <a:latin typeface="ArialMT"/>
              </a:rPr>
              <a:t>2014 NIPS Workshop on Perturbations, Optimization, and Statistics --- Ian Goodfellow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7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4268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5740400"/>
            <a:ext cx="12192000" cy="11096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92200" y="6081991"/>
            <a:ext cx="106807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i="0" u="none" strike="noStrike" baseline="0" smtClean="0">
                <a:solidFill>
                  <a:srgbClr val="FFFFFF"/>
                </a:solidFill>
                <a:latin typeface="ArialMT"/>
              </a:rPr>
              <a:t>2014 NIPS Workshop on Perturbations, Optimization, and Statistics --- Ian Goodfellow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4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26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3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B7B7-78F5-4340-8B8F-1A4E8A9CCF6B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4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0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4156"/>
            <a:ext cx="10515600" cy="2199617"/>
          </a:xfrm>
        </p:spPr>
        <p:txBody>
          <a:bodyPr>
            <a:noAutofit/>
          </a:bodyPr>
          <a:lstStyle/>
          <a:p>
            <a:pPr algn="ctr"/>
            <a:r>
              <a:rPr lang="en-US" altLang="zh-CN" sz="80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</a:t>
            </a:r>
            <a:r>
              <a:rPr lang="en-US" altLang="zh-C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Nets</a:t>
            </a:r>
            <a:r>
              <a:rPr lang="en-US" altLang="zh-CN" sz="8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95" y="5363338"/>
            <a:ext cx="2261320" cy="4522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896" y="2571564"/>
            <a:ext cx="2485177" cy="32788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890" y="2844792"/>
            <a:ext cx="2601354" cy="30396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242" y="2925714"/>
            <a:ext cx="2518393" cy="300582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007" y="2810519"/>
            <a:ext cx="2142980" cy="2607065"/>
          </a:xfrm>
          <a:prstGeom prst="rect">
            <a:avLst/>
          </a:prstGeom>
        </p:spPr>
      </p:pic>
      <p:sp>
        <p:nvSpPr>
          <p:cNvPr id="11" name="标题 5"/>
          <p:cNvSpPr>
            <a:spLocks noGrp="1"/>
          </p:cNvSpPr>
          <p:nvPr>
            <p:ph type="ctrTitle"/>
          </p:nvPr>
        </p:nvSpPr>
        <p:spPr>
          <a:xfrm>
            <a:off x="0" y="1181100"/>
            <a:ext cx="12082818" cy="5186174"/>
          </a:xfrm>
        </p:spPr>
        <p:txBody>
          <a:bodyPr anchor="t">
            <a:noAutofit/>
          </a:bodyPr>
          <a:lstStyle/>
          <a:p>
            <a:pPr algn="l"/>
            <a:r>
              <a:rPr lang="en-US" altLang="zh-CN" sz="2400"/>
              <a:t>See Figure 1 for a less formal, more </a:t>
            </a:r>
            <a:r>
              <a:rPr lang="en-US" altLang="zh-CN" sz="2400" smtClean="0"/>
              <a:t>pedagogical explanation </a:t>
            </a:r>
            <a:r>
              <a:rPr lang="en-US" altLang="zh-CN" sz="2400"/>
              <a:t>of the approach.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Adversarial Net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2846214" y="1752440"/>
            <a:ext cx="4049886" cy="324738"/>
          </a:xfrm>
          <a:prstGeom prst="borderCallout2">
            <a:avLst>
              <a:gd name="adj1" fmla="val 50037"/>
              <a:gd name="adj2" fmla="val -690"/>
              <a:gd name="adj3" fmla="val 50037"/>
              <a:gd name="adj4" fmla="val -15712"/>
              <a:gd name="adj5" fmla="val 491510"/>
              <a:gd name="adj6" fmla="val 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discriminative </a:t>
            </a:r>
            <a:r>
              <a:rPr lang="en-US" altLang="zh-CN" sz="14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distribution  (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D, blue, dashed line) </a:t>
            </a:r>
            <a:r>
              <a:rPr lang="zh-CN" altLang="en-US" sz="14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4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3904076" y="2574472"/>
            <a:ext cx="2826924" cy="324738"/>
          </a:xfrm>
          <a:prstGeom prst="borderCallout2">
            <a:avLst>
              <a:gd name="adj1" fmla="val 50037"/>
              <a:gd name="adj2" fmla="val -690"/>
              <a:gd name="adj3" fmla="val 50037"/>
              <a:gd name="adj4" fmla="val -15712"/>
              <a:gd name="adj5" fmla="val 264681"/>
              <a:gd name="adj6" fmla="val -927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 Distribution , pg</a:t>
            </a:r>
            <a:endParaRPr lang="zh-CN" altLang="en-US" sz="14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3408776" y="2176878"/>
            <a:ext cx="2293524" cy="324738"/>
          </a:xfrm>
          <a:prstGeom prst="borderCallout2">
            <a:avLst>
              <a:gd name="adj1" fmla="val 50037"/>
              <a:gd name="adj2" fmla="val -690"/>
              <a:gd name="adj3" fmla="val 50037"/>
              <a:gd name="adj4" fmla="val -15712"/>
              <a:gd name="adj5" fmla="val 264746"/>
              <a:gd name="adj6" fmla="val -6311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distribution  px</a:t>
            </a:r>
            <a:endParaRPr lang="zh-CN" altLang="en-US" sz="14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0" y="5185287"/>
            <a:ext cx="1912465" cy="1236416"/>
          </a:xfrm>
          <a:prstGeom prst="borderCallout2">
            <a:avLst>
              <a:gd name="adj1" fmla="val 54146"/>
              <a:gd name="adj2" fmla="val 100912"/>
              <a:gd name="adj3" fmla="val 50331"/>
              <a:gd name="adj4" fmla="val 119758"/>
              <a:gd name="adj5" fmla="val 3431"/>
              <a:gd name="adj6" fmla="val 1375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lower horizontal line </a:t>
            </a:r>
            <a:r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from </a:t>
            </a:r>
            <a:r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zh-CN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sampled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this case uniformly</a:t>
            </a: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0" y="3995901"/>
            <a:ext cx="1745135" cy="677699"/>
          </a:xfrm>
          <a:prstGeom prst="borderCallout2">
            <a:avLst>
              <a:gd name="adj1" fmla="val 21277"/>
              <a:gd name="adj2" fmla="val 101671"/>
              <a:gd name="adj3" fmla="val 24505"/>
              <a:gd name="adj4" fmla="val 117481"/>
              <a:gd name="adj5" fmla="val 60952"/>
              <a:gd name="adj6" fmla="val 1360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horizontal line above is part of the </a:t>
            </a:r>
            <a:r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of x</a:t>
            </a: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5038597" y="5803495"/>
            <a:ext cx="5353632" cy="754923"/>
          </a:xfrm>
          <a:prstGeom prst="borderCallout2">
            <a:avLst>
              <a:gd name="adj1" fmla="val 50624"/>
              <a:gd name="adj2" fmla="val 1492"/>
              <a:gd name="adj3" fmla="val 29201"/>
              <a:gd name="adj4" fmla="val -19885"/>
              <a:gd name="adj5" fmla="val -91489"/>
              <a:gd name="adj6" fmla="val -24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upward arrows show how the mapping x=G(z) imposes the non-uniform distribution pg </a:t>
            </a:r>
            <a:r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transformed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samples.</a:t>
            </a: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6175" y="2087863"/>
            <a:ext cx="85058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ctrTitle"/>
          </p:nvPr>
        </p:nvSpPr>
        <p:spPr>
          <a:xfrm>
            <a:off x="0" y="1181100"/>
            <a:ext cx="12082818" cy="5186174"/>
          </a:xfrm>
        </p:spPr>
        <p:txBody>
          <a:bodyPr anchor="t">
            <a:noAutofit/>
          </a:bodyPr>
          <a:lstStyle/>
          <a:p>
            <a:pPr algn="l"/>
            <a:r>
              <a:rPr lang="en-US" altLang="zh-CN" sz="2400"/>
              <a:t>See Figure 1 for a less formal, more </a:t>
            </a:r>
            <a:r>
              <a:rPr lang="en-US" altLang="zh-CN" sz="2400" smtClean="0"/>
              <a:t>pedagogical explanation </a:t>
            </a:r>
            <a:r>
              <a:rPr lang="en-US" altLang="zh-CN" sz="2400"/>
              <a:t>of the approach.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Adversarial Net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5429" y="1847001"/>
            <a:ext cx="2649668" cy="4599973"/>
            <a:chOff x="435429" y="1847001"/>
            <a:chExt cx="2649668" cy="459997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777" y="5994710"/>
              <a:ext cx="2261320" cy="452264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489" y="3441891"/>
              <a:ext cx="2142980" cy="2607065"/>
            </a:xfrm>
            <a:prstGeom prst="rect">
              <a:avLst/>
            </a:prstGeom>
          </p:spPr>
        </p:pic>
        <p:sp>
          <p:nvSpPr>
            <p:cNvPr id="10" name="线形标注 2 9"/>
            <p:cNvSpPr/>
            <p:nvPr/>
          </p:nvSpPr>
          <p:spPr>
            <a:xfrm>
              <a:off x="435429" y="1847001"/>
              <a:ext cx="1912465" cy="1236416"/>
            </a:xfrm>
            <a:prstGeom prst="borderCallout2">
              <a:avLst>
                <a:gd name="adj1" fmla="val 101102"/>
                <a:gd name="adj2" fmla="val 47787"/>
                <a:gd name="adj3" fmla="val 127809"/>
                <a:gd name="adj4" fmla="val 33999"/>
                <a:gd name="adj5" fmla="val 172473"/>
                <a:gd name="adj6" fmla="val 5029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Consider an adversarial pair </a:t>
              </a:r>
              <a:r>
                <a:rPr lang="en-US" altLang="zh-CN" sz="14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near convergence : pg 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 similar to pdata andDis a partially accurate classifier.</a:t>
              </a: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6618" y="1540525"/>
            <a:ext cx="3066499" cy="5022384"/>
            <a:chOff x="2566618" y="1540525"/>
            <a:chExt cx="3066499" cy="502238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4724" y="3557086"/>
              <a:ext cx="2518393" cy="3005823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566618" y="1540525"/>
              <a:ext cx="2847210" cy="1468741"/>
              <a:chOff x="3640676" y="1614676"/>
              <a:chExt cx="2847210" cy="1468741"/>
            </a:xfrm>
          </p:grpSpPr>
          <p:sp>
            <p:nvSpPr>
              <p:cNvPr id="14" name="线形标注 2 13"/>
              <p:cNvSpPr/>
              <p:nvPr/>
            </p:nvSpPr>
            <p:spPr>
              <a:xfrm>
                <a:off x="3640676" y="1614676"/>
                <a:ext cx="2847210" cy="1468741"/>
              </a:xfrm>
              <a:prstGeom prst="borderCallout2">
                <a:avLst>
                  <a:gd name="adj1" fmla="val 99928"/>
                  <a:gd name="adj2" fmla="val 49305"/>
                  <a:gd name="adj3" fmla="val 133367"/>
                  <a:gd name="adj4" fmla="val 48782"/>
                  <a:gd name="adj5" fmla="val 161351"/>
                  <a:gd name="adj6" fmla="val 6562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inner loop of the </a:t>
                </a:r>
                <a:r>
                  <a:rPr lang="en-US" altLang="zh-CN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D is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trained to discriminate samples from data, converging </a:t>
                </a:r>
                <a:r>
                  <a:rPr lang="en-US" altLang="zh-CN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</a:p>
              <a:p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5067" y="2439703"/>
                <a:ext cx="1671937" cy="509737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1554" y="2533241"/>
                <a:ext cx="1033514" cy="341792"/>
              </a:xfrm>
              <a:prstGeom prst="rect">
                <a:avLst/>
              </a:prstGeom>
            </p:spPr>
          </p:pic>
        </p:grpSp>
      </p:grpSp>
      <p:grpSp>
        <p:nvGrpSpPr>
          <p:cNvPr id="6" name="组合 5"/>
          <p:cNvGrpSpPr/>
          <p:nvPr/>
        </p:nvGrpSpPr>
        <p:grpSpPr>
          <a:xfrm>
            <a:off x="5692372" y="1573278"/>
            <a:ext cx="2601354" cy="4942512"/>
            <a:chOff x="5692372" y="1573278"/>
            <a:chExt cx="2601354" cy="494251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2372" y="3476164"/>
              <a:ext cx="2601354" cy="3039626"/>
            </a:xfrm>
            <a:prstGeom prst="rect">
              <a:avLst/>
            </a:prstGeom>
          </p:spPr>
        </p:pic>
        <p:sp>
          <p:nvSpPr>
            <p:cNvPr id="26" name="线形标注 2 25"/>
            <p:cNvSpPr/>
            <p:nvPr/>
          </p:nvSpPr>
          <p:spPr>
            <a:xfrm>
              <a:off x="5698142" y="1573278"/>
              <a:ext cx="2016935" cy="1403234"/>
            </a:xfrm>
            <a:prstGeom prst="borderCallout2">
              <a:avLst>
                <a:gd name="adj1" fmla="val 99928"/>
                <a:gd name="adj2" fmla="val 49305"/>
                <a:gd name="adj3" fmla="val 133367"/>
                <a:gd name="adj4" fmla="val 48782"/>
                <a:gd name="adj5" fmla="val 151008"/>
                <a:gd name="adj6" fmla="val 555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an update to G, gradient of </a:t>
              </a:r>
              <a:r>
                <a:rPr lang="en-US" altLang="zh-CN" sz="14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has guided G(z) to 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to regions that are more likely</a:t>
              </a:r>
            </a:p>
            <a:p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be classified as data</a:t>
              </a: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93389" y="1540525"/>
            <a:ext cx="3843153" cy="4941283"/>
            <a:chOff x="7693389" y="1540525"/>
            <a:chExt cx="3843153" cy="494128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72378" y="3202936"/>
              <a:ext cx="2485177" cy="3278872"/>
            </a:xfrm>
            <a:prstGeom prst="rect">
              <a:avLst/>
            </a:prstGeom>
          </p:spPr>
        </p:pic>
        <p:sp>
          <p:nvSpPr>
            <p:cNvPr id="29" name="线形标注 2 28"/>
            <p:cNvSpPr/>
            <p:nvPr/>
          </p:nvSpPr>
          <p:spPr>
            <a:xfrm>
              <a:off x="7693389" y="1540525"/>
              <a:ext cx="3843153" cy="1403234"/>
            </a:xfrm>
            <a:prstGeom prst="borderCallout2">
              <a:avLst>
                <a:gd name="adj1" fmla="val 99928"/>
                <a:gd name="adj2" fmla="val 49305"/>
                <a:gd name="adj3" fmla="val 133367"/>
                <a:gd name="adj4" fmla="val 48782"/>
                <a:gd name="adj5" fmla="val 151008"/>
                <a:gd name="adj6" fmla="val 555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fter several steps of training, if GandDhave enough capacity, they will reach </a:t>
              </a:r>
              <a:r>
                <a:rPr lang="en-US" altLang="zh-CN" sz="14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point 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 which </a:t>
              </a:r>
              <a:r>
                <a:rPr lang="en-US" altLang="zh-CN" sz="14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both  cannot 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 </a:t>
              </a:r>
              <a:r>
                <a:rPr lang="en-US" altLang="zh-CN" sz="14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because pg = pdata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zh-CN" sz="14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discriminator 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 unable to differentiate between</a:t>
              </a:r>
            </a:p>
            <a:p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two distributions, i.e. D(x) </a:t>
              </a:r>
              <a:r>
                <a:rPr lang="en-US" altLang="zh-CN" sz="14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1/2.</a:t>
              </a: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5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Adversarial Net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5"/>
          <p:cNvSpPr>
            <a:spLocks noGrp="1"/>
          </p:cNvSpPr>
          <p:nvPr>
            <p:ph type="ctrTitle"/>
          </p:nvPr>
        </p:nvSpPr>
        <p:spPr>
          <a:xfrm>
            <a:off x="0" y="1043940"/>
            <a:ext cx="12082818" cy="5186174"/>
          </a:xfrm>
        </p:spPr>
        <p:txBody>
          <a:bodyPr anchor="t">
            <a:noAutofit/>
          </a:bodyPr>
          <a:lstStyle/>
          <a:p>
            <a:pPr algn="l"/>
            <a:r>
              <a:rPr lang="en-US" altLang="zh-CN" sz="2400"/>
              <a:t>we alternate </a:t>
            </a:r>
            <a:r>
              <a:rPr lang="en-US" altLang="zh-CN" sz="2400" smtClean="0"/>
              <a:t>between </a:t>
            </a:r>
            <a:r>
              <a:rPr lang="en-US" altLang="zh-CN" sz="2400" i="1" smtClean="0"/>
              <a:t>k</a:t>
            </a:r>
            <a:r>
              <a:rPr lang="en-US" altLang="zh-CN" sz="2400" smtClean="0"/>
              <a:t> steps </a:t>
            </a:r>
            <a:r>
              <a:rPr lang="en-US" altLang="zh-CN" sz="2400"/>
              <a:t>of </a:t>
            </a:r>
            <a:r>
              <a:rPr lang="en-US" altLang="zh-CN" sz="2400" smtClean="0"/>
              <a:t>optimizing D and </a:t>
            </a:r>
            <a:r>
              <a:rPr lang="en-US" altLang="zh-CN" sz="2400"/>
              <a:t>one step of </a:t>
            </a:r>
            <a:r>
              <a:rPr lang="en-US" altLang="zh-CN" sz="2400" smtClean="0"/>
              <a:t>optimizing G</a:t>
            </a:r>
            <a:r>
              <a:rPr lang="en-US" altLang="zh-CN" sz="2400"/>
              <a:t>. This results in </a:t>
            </a:r>
            <a:r>
              <a:rPr lang="en-US" altLang="zh-CN" sz="2400" smtClean="0"/>
              <a:t>D being </a:t>
            </a:r>
            <a:r>
              <a:rPr lang="en-US" altLang="zh-CN" sz="2400"/>
              <a:t>maintained near its optimal solution, </a:t>
            </a:r>
            <a:r>
              <a:rPr lang="en-US" altLang="zh-CN" sz="2400" smtClean="0"/>
              <a:t>so long </a:t>
            </a:r>
            <a:r>
              <a:rPr lang="en-US" altLang="zh-CN" sz="2400"/>
              <a:t>as </a:t>
            </a:r>
            <a:r>
              <a:rPr lang="en-US" altLang="zh-CN" sz="2400" smtClean="0"/>
              <a:t>G changes </a:t>
            </a:r>
            <a:r>
              <a:rPr lang="en-US" altLang="zh-CN" sz="2400"/>
              <a:t>slowly enough. The procedure is formally presented in Algorithm </a:t>
            </a:r>
            <a:r>
              <a:rPr lang="en-US" altLang="zh-CN" sz="2400" smtClean="0"/>
              <a:t>1 .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275" y="1181100"/>
            <a:ext cx="8178267" cy="53402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25" y="5041171"/>
            <a:ext cx="21145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ctrTitle"/>
          </p:nvPr>
        </p:nvSpPr>
        <p:spPr>
          <a:xfrm>
            <a:off x="631371" y="1721898"/>
            <a:ext cx="10450285" cy="4591815"/>
          </a:xfrm>
        </p:spPr>
        <p:txBody>
          <a:bodyPr>
            <a:noAutofit/>
          </a:bodyPr>
          <a:lstStyle/>
          <a:p>
            <a:pPr algn="l"/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The generator 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 implicitly defines a probability distribution </a:t>
            </a:r>
            <a:r>
              <a:rPr lang="en-US" altLang="zh-CN" sz="2800" i="1" smtClean="0"/>
              <a:t>p</a:t>
            </a:r>
            <a:r>
              <a:rPr lang="en-US" altLang="zh-CN" sz="2800" i="1" baseline="-25000" smtClean="0"/>
              <a:t>g</a:t>
            </a:r>
            <a:r>
              <a:rPr lang="en-US" altLang="zh-CN" sz="2800" smtClean="0"/>
              <a:t> as the distribution of the samples 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z</a:t>
            </a:r>
            <a:r>
              <a:rPr lang="en-US" altLang="zh-CN" sz="2800" smtClean="0"/>
              <a:t>) obtained when </a:t>
            </a:r>
            <a:r>
              <a:rPr lang="en-US" altLang="zh-CN" sz="2800" i="1" smtClean="0"/>
              <a:t>z ~ p</a:t>
            </a:r>
            <a:r>
              <a:rPr lang="en-US" altLang="zh-CN" sz="2800" i="1" baseline="-25000" smtClean="0"/>
              <a:t>z</a:t>
            </a:r>
            <a:r>
              <a:rPr lang="en-US" altLang="zh-CN" sz="2800" i="1"/>
              <a:t> .</a:t>
            </a:r>
            <a:br>
              <a:rPr lang="en-US" altLang="zh-CN" sz="2800" i="1"/>
            </a:br>
            <a:r>
              <a:rPr lang="en-US" altLang="zh-CN" sz="2800" i="1"/>
              <a:t/>
            </a:r>
            <a:br>
              <a:rPr lang="en-US" altLang="zh-CN" sz="2800" i="1"/>
            </a:br>
            <a:r>
              <a:rPr lang="en-US" altLang="zh-CN" sz="2800" i="1"/>
              <a:t>theoretical </a:t>
            </a:r>
            <a:r>
              <a:rPr lang="en-US" altLang="zh-CN" sz="2800" i="1" smtClean="0"/>
              <a:t>properties</a:t>
            </a:r>
            <a:br>
              <a:rPr lang="en-US" altLang="zh-CN" sz="2800" i="1" smtClean="0"/>
            </a:br>
            <a:r>
              <a:rPr lang="en-US" altLang="zh-CN" sz="2800" i="1" smtClean="0"/>
              <a:t> ( assuming </a:t>
            </a:r>
            <a:r>
              <a:rPr lang="en-US" altLang="zh-CN" sz="2800" i="1"/>
              <a:t>infinite data ,infinite model capacity direct updating of generator's distribution</a:t>
            </a:r>
            <a:r>
              <a:rPr lang="en-US" altLang="zh-CN" sz="2800" i="1" smtClean="0"/>
              <a:t>)</a:t>
            </a:r>
            <a:br>
              <a:rPr lang="en-US" altLang="zh-CN" sz="2800" i="1" smtClean="0"/>
            </a:br>
            <a:r>
              <a:rPr lang="en-US" altLang="zh-CN" sz="2800" i="1"/>
              <a:t/>
            </a:r>
            <a:br>
              <a:rPr lang="en-US" altLang="zh-CN" sz="2800" i="1"/>
            </a:br>
            <a:r>
              <a:rPr lang="en-US" altLang="zh-CN" sz="2800" smtClean="0"/>
              <a:t>4.1</a:t>
            </a:r>
            <a:r>
              <a:rPr lang="en-US" altLang="zh-CN" sz="2800" i="1" smtClean="0"/>
              <a:t>. </a:t>
            </a:r>
            <a:r>
              <a:rPr lang="en-US" altLang="zh-CN" sz="2800" smtClean="0"/>
              <a:t>Unique Global optimum.</a:t>
            </a:r>
            <a:br>
              <a:rPr lang="en-US" altLang="zh-CN" sz="2800" smtClean="0"/>
            </a:br>
            <a:r>
              <a:rPr lang="en-US" altLang="zh-CN" sz="2800"/>
              <a:t>4.</a:t>
            </a:r>
            <a:r>
              <a:rPr lang="en-US" altLang="zh-CN" sz="2800" smtClean="0"/>
              <a:t>2. Optimum corresponds to data distribution.</a:t>
            </a:r>
            <a:br>
              <a:rPr lang="en-US" altLang="zh-CN" sz="2800" smtClean="0"/>
            </a:br>
            <a:r>
              <a:rPr lang="en-US" altLang="zh-CN" sz="2800"/>
              <a:t>4.</a:t>
            </a:r>
            <a:r>
              <a:rPr lang="en-US" altLang="zh-CN" sz="2800" smtClean="0"/>
              <a:t>3. Convergence to optimum guaranteed.</a:t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151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ctrTitle"/>
          </p:nvPr>
        </p:nvSpPr>
        <p:spPr>
          <a:xfrm>
            <a:off x="590550" y="1295399"/>
            <a:ext cx="10680700" cy="48285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smtClean="0"/>
              <a:t> </a:t>
            </a:r>
            <a:r>
              <a:rPr lang="en-US" altLang="zh-CN" sz="2800"/>
              <a:t>4.1 </a:t>
            </a:r>
            <a:r>
              <a:rPr lang="en-US" altLang="zh-CN" sz="2800" b="1"/>
              <a:t>Global Optimality of  </a:t>
            </a:r>
            <a:r>
              <a:rPr lang="en-US" altLang="zh-CN" sz="2800" i="1"/>
              <a:t>p</a:t>
            </a:r>
            <a:r>
              <a:rPr lang="en-US" altLang="zh-CN" sz="2800" i="1" baseline="-25000"/>
              <a:t>g</a:t>
            </a:r>
            <a:r>
              <a:rPr lang="en-US" altLang="zh-CN" sz="2800" i="1"/>
              <a:t> =p</a:t>
            </a:r>
            <a:r>
              <a:rPr lang="en-US" altLang="zh-CN" sz="2800" b="1" i="1" baseline="-25000"/>
              <a:t>data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We first consider the optimal discriminator D for any given generator G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b="1"/>
              <a:t>Proposition 1</a:t>
            </a:r>
            <a:r>
              <a:rPr lang="en-US" altLang="zh-CN"/>
              <a:t>.  For G fixed, the optimal discriminator D is</a:t>
            </a:r>
            <a:r>
              <a:rPr lang="zh-CN" altLang="en-US"/>
              <a:t>：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49" y="2143419"/>
            <a:ext cx="2543175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023" y="3080742"/>
            <a:ext cx="5619750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536" y="3601038"/>
            <a:ext cx="8848725" cy="2838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339" y="540607"/>
            <a:ext cx="5808661" cy="35673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1786" y="4473588"/>
            <a:ext cx="338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D*(G) = MAX</a:t>
            </a:r>
            <a:b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i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84422" y="4862738"/>
            <a:ext cx="10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p</a:t>
            </a:r>
            <a:r>
              <a:rPr lang="en-US" altLang="zh-CN" i="1" baseline="-25000"/>
              <a:t>g</a:t>
            </a:r>
            <a:r>
              <a:rPr lang="en-US" altLang="zh-CN" i="1"/>
              <a:t> =p</a:t>
            </a:r>
            <a:r>
              <a:rPr lang="en-US" altLang="zh-CN" i="1" baseline="-25000"/>
              <a:t>data</a:t>
            </a:r>
            <a:r>
              <a:rPr lang="en-US" altLang="zh-CN" i="1"/>
              <a:t>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4585" y="5110917"/>
            <a:ext cx="33051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ctrTitle"/>
          </p:nvPr>
        </p:nvSpPr>
        <p:spPr>
          <a:xfrm>
            <a:off x="590550" y="1295399"/>
            <a:ext cx="10680700" cy="4828581"/>
          </a:xfrm>
        </p:spPr>
        <p:txBody>
          <a:bodyPr>
            <a:noAutofit/>
          </a:bodyPr>
          <a:lstStyle/>
          <a:p>
            <a:pPr algn="l"/>
            <a:r>
              <a:rPr lang="en-US" altLang="zh-CN" b="1"/>
              <a:t>Theorem 1</a:t>
            </a:r>
            <a:r>
              <a:rPr lang="en-US" altLang="zh-CN" b="1" smtClean="0"/>
              <a:t>. </a:t>
            </a:r>
            <a:r>
              <a:rPr lang="en-US" altLang="zh-CN" i="1" smtClean="0"/>
              <a:t>The</a:t>
            </a:r>
            <a:r>
              <a:rPr lang="en-US" altLang="zh-CN" b="1" i="1" smtClean="0"/>
              <a:t> </a:t>
            </a:r>
            <a:r>
              <a:rPr lang="en-US" altLang="zh-CN" i="1"/>
              <a:t>global minimum of the </a:t>
            </a:r>
            <a:r>
              <a:rPr lang="en-US" altLang="zh-CN" i="1" smtClean="0"/>
              <a:t>training criterion C(G</a:t>
            </a:r>
            <a:r>
              <a:rPr lang="en-US" altLang="zh-CN" i="1"/>
              <a:t>) is achieved if and only </a:t>
            </a:r>
            <a:r>
              <a:rPr lang="en-US" altLang="zh-CN" i="1" smtClean="0"/>
              <a:t>if p</a:t>
            </a:r>
            <a:r>
              <a:rPr lang="en-US" altLang="zh-CN" i="1" baseline="-25000" smtClean="0"/>
              <a:t>g</a:t>
            </a:r>
            <a:r>
              <a:rPr lang="en-US" altLang="zh-CN" i="1" smtClean="0"/>
              <a:t> </a:t>
            </a:r>
            <a:r>
              <a:rPr lang="en-US" altLang="zh-CN" i="1"/>
              <a:t>=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data</a:t>
            </a:r>
            <a:r>
              <a:rPr lang="en-US" altLang="zh-CN" i="1" smtClean="0"/>
              <a:t> . </a:t>
            </a:r>
            <a:r>
              <a:rPr lang="en-US" altLang="zh-CN" i="1"/>
              <a:t>At that point, C(G</a:t>
            </a:r>
            <a:r>
              <a:rPr lang="en-US" altLang="zh-CN" i="1" smtClean="0"/>
              <a:t>) achieves </a:t>
            </a:r>
            <a:r>
              <a:rPr lang="en-US" altLang="zh-CN" i="1"/>
              <a:t>the value 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- </a:t>
            </a:r>
            <a:r>
              <a:rPr lang="en-US" altLang="zh-CN" smtClean="0"/>
              <a:t>log 4).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62" y="2119014"/>
            <a:ext cx="7458075" cy="1590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4" y="3985616"/>
            <a:ext cx="8477250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274" y="1190326"/>
            <a:ext cx="94869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1819273"/>
            <a:ext cx="11774065" cy="3895727"/>
            <a:chOff x="-433388" y="1114423"/>
            <a:chExt cx="11774065" cy="389572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33388" y="1114423"/>
              <a:ext cx="6136943" cy="389572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3555" y="1114423"/>
              <a:ext cx="5637122" cy="3881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6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ctrTitle"/>
          </p:nvPr>
        </p:nvSpPr>
        <p:spPr>
          <a:xfrm>
            <a:off x="590550" y="1295399"/>
            <a:ext cx="10680700" cy="4828581"/>
          </a:xfrm>
        </p:spPr>
        <p:txBody>
          <a:bodyPr>
            <a:noAutofit/>
          </a:bodyPr>
          <a:lstStyle/>
          <a:p>
            <a:pPr algn="l"/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1" y="1295399"/>
            <a:ext cx="11639550" cy="46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10" y="1174974"/>
            <a:ext cx="7733003" cy="51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95" y="1128710"/>
            <a:ext cx="7365547" cy="53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60" y="3861423"/>
            <a:ext cx="3191421" cy="18350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39" y="1683875"/>
            <a:ext cx="11166855" cy="18192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560" y="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6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</a:t>
            </a:r>
            <a:r>
              <a:rPr lang="en-US" altLang="zh-CN" sz="6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</a:t>
            </a:r>
            <a:r>
              <a:rPr lang="en-US" altLang="zh-CN" sz="6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8" y="1224643"/>
            <a:ext cx="7883782" cy="51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1194027"/>
            <a:ext cx="6762750" cy="1857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412" y="3503159"/>
            <a:ext cx="66579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65904"/>
          </a:xfrm>
        </p:spPr>
        <p:txBody>
          <a:bodyPr anchor="b">
            <a:noAutofit/>
          </a:bodyPr>
          <a:lstStyle/>
          <a:p>
            <a:pPr algn="ctr"/>
            <a:r>
              <a:rPr lang="en-US" altLang="zh-CN" sz="1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endParaRPr lang="zh-CN" altLang="en-US" sz="9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05201"/>
            <a:ext cx="10515600" cy="284593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altLang="zh-CN" sz="9600" b="1" smtClean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You</a:t>
            </a:r>
            <a:endParaRPr lang="zh-CN" altLang="en-US" sz="9600" b="1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88647"/>
            <a:ext cx="10680700" cy="5391149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400" smtClean="0"/>
              <a:t>Strategy: specification of which moves you make in which</a:t>
            </a:r>
            <a:br>
              <a:rPr lang="en-US" altLang="zh-CN" sz="2400" smtClean="0"/>
            </a:br>
            <a:r>
              <a:rPr lang="en-US" altLang="zh-CN" sz="2400" smtClean="0"/>
              <a:t>circumstances</a:t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Equilibrium: each player’s strategy is the best possible for</a:t>
            </a:r>
            <a:br>
              <a:rPr lang="en-US" altLang="zh-CN" sz="2400" smtClean="0"/>
            </a:br>
            <a:r>
              <a:rPr lang="en-US" altLang="zh-CN" sz="2400" smtClean="0"/>
              <a:t>their opponent’s strategy.</a:t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Example: Rock-paper-scissors:</a:t>
            </a:r>
            <a:br>
              <a:rPr lang="en-US" altLang="zh-CN" sz="2400" smtClean="0"/>
            </a:br>
            <a:r>
              <a:rPr lang="en-US" altLang="zh-CN" sz="2400" i="1" smtClean="0"/>
              <a:t>- Mixed strategy equilibrium</a:t>
            </a:r>
            <a:br>
              <a:rPr lang="en-US" altLang="zh-CN" sz="2400" i="1" smtClean="0"/>
            </a:br>
            <a:r>
              <a:rPr lang="en-US" altLang="zh-CN" sz="2400" smtClean="0"/>
              <a:t>- Choose you action at random</a:t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09182" y="0"/>
            <a:ext cx="10471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Mini-Max Two-Player Game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5" y="2269672"/>
            <a:ext cx="3152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182" y="0"/>
            <a:ext cx="10471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Mini-Max Two-Player Game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19728"/>
            <a:ext cx="6934200" cy="1057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9272"/>
            <a:ext cx="4882729" cy="299315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704675" y="1509272"/>
            <a:ext cx="2649124" cy="4672673"/>
            <a:chOff x="8704675" y="1509272"/>
            <a:chExt cx="2649124" cy="467267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4675" y="1509272"/>
              <a:ext cx="2649124" cy="341045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4943" y="4896070"/>
              <a:ext cx="1371600" cy="128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29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182" y="0"/>
            <a:ext cx="10471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nets framework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" y="1766887"/>
            <a:ext cx="6667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7789" y="1483839"/>
            <a:ext cx="10680700" cy="4576762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We propose a new framework for estimating generative models via an </a:t>
            </a:r>
            <a:r>
              <a:rPr lang="en-US" altLang="zh-CN" smtClean="0"/>
              <a:t>adversarial </a:t>
            </a:r>
            <a:r>
              <a:rPr lang="en-US" altLang="zh-CN"/>
              <a:t>process, in which we simultaneously train two models: </a:t>
            </a:r>
          </a:p>
          <a:p>
            <a:pPr algn="l"/>
            <a:r>
              <a:rPr lang="en-US" altLang="zh-CN" smtClean="0"/>
              <a:t>a </a:t>
            </a:r>
            <a:r>
              <a:rPr lang="en-US" altLang="zh-CN" b="1" smtClean="0"/>
              <a:t>generative model </a:t>
            </a:r>
            <a:r>
              <a:rPr lang="en-US" altLang="zh-CN" b="1" i="1" smtClean="0"/>
              <a:t>G </a:t>
            </a:r>
            <a:r>
              <a:rPr lang="en-US" altLang="zh-CN" smtClean="0"/>
              <a:t>Generate new samples that are as similar as the data</a:t>
            </a:r>
          </a:p>
          <a:p>
            <a:pPr algn="l"/>
            <a:r>
              <a:rPr lang="en-US" altLang="zh-CN" smtClean="0"/>
              <a:t>a </a:t>
            </a:r>
            <a:r>
              <a:rPr lang="en-US" altLang="zh-CN" b="1"/>
              <a:t>discriminative model </a:t>
            </a:r>
            <a:r>
              <a:rPr lang="en-US" altLang="zh-CN" b="1" i="1"/>
              <a:t>D </a:t>
            </a:r>
            <a:r>
              <a:rPr lang="en-US" altLang="zh-CN"/>
              <a:t>that </a:t>
            </a:r>
            <a:r>
              <a:rPr lang="en-US" altLang="zh-CN" smtClean="0"/>
              <a:t>estimates the </a:t>
            </a:r>
            <a:r>
              <a:rPr lang="en-US" altLang="zh-CN"/>
              <a:t>probability that a sample came from the training data rather than </a:t>
            </a:r>
            <a:r>
              <a:rPr lang="en-US" altLang="zh-CN" i="1"/>
              <a:t>G</a:t>
            </a:r>
            <a:r>
              <a:rPr lang="en-US" altLang="zh-CN"/>
              <a:t>.</a:t>
            </a:r>
            <a:r>
              <a:rPr lang="en-US" altLang="zh-CN" smtClean="0"/>
              <a:t> </a:t>
            </a:r>
          </a:p>
          <a:p>
            <a:pPr algn="l"/>
            <a:r>
              <a:rPr lang="en-US" altLang="zh-CN"/>
              <a:t>In the space of arbitrary functions G and D, a unique solution exists, with G recovering the training data distribution and D equal to 1/2 everywhere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7112" y="3465167"/>
            <a:ext cx="11172146" cy="783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1300" y="1847850"/>
            <a:ext cx="10680700" cy="1871663"/>
          </a:xfrm>
        </p:spPr>
        <p:txBody>
          <a:bodyPr/>
          <a:lstStyle/>
          <a:p>
            <a:r>
              <a:rPr lang="en-US" altLang="zh-CN" smtClean="0"/>
              <a:t>		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498376"/>
            <a:ext cx="10720138" cy="15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/>
              <a:t>In the proposed </a:t>
            </a:r>
            <a:r>
              <a:rPr lang="en-US" altLang="zh-CN" i="1"/>
              <a:t>adversarial nets </a:t>
            </a:r>
            <a:r>
              <a:rPr lang="en-US" altLang="zh-CN"/>
              <a:t>framework, the generative model is pitted against an adversary: a discriminative model that learns to determine whether a sample is from the model distribution or the data distribution. </a:t>
            </a:r>
            <a:br>
              <a:rPr lang="en-US" altLang="zh-CN"/>
            </a:br>
            <a:endParaRPr lang="en-US" altLang="zh-CN" smtClean="0"/>
          </a:p>
          <a:p>
            <a:pPr algn="l"/>
            <a:r>
              <a:rPr lang="en-US" altLang="zh-CN" smtClean="0"/>
              <a:t>In </a:t>
            </a:r>
            <a:r>
              <a:rPr lang="en-US" altLang="zh-CN"/>
              <a:t>this article, we explore the special case when the generative model generates </a:t>
            </a:r>
            <a:r>
              <a:rPr lang="en-US" altLang="zh-CN" smtClean="0"/>
              <a:t>sample by </a:t>
            </a:r>
            <a:r>
              <a:rPr lang="en-US" altLang="zh-CN"/>
              <a:t>passing random noise through a multilayer </a:t>
            </a:r>
            <a:r>
              <a:rPr lang="en-US" altLang="zh-CN" smtClean="0"/>
              <a:t>perceptron</a:t>
            </a:r>
            <a:r>
              <a:rPr lang="zh-CN" altLang="en-US" smtClean="0"/>
              <a:t>（</a:t>
            </a:r>
            <a:r>
              <a:rPr lang="en-US" altLang="zh-CN" smtClean="0"/>
              <a:t>MLP</a:t>
            </a:r>
            <a:r>
              <a:rPr lang="zh-CN" altLang="en-US" smtClean="0"/>
              <a:t>）</a:t>
            </a:r>
            <a:r>
              <a:rPr lang="en-US" altLang="zh-CN" smtClean="0"/>
              <a:t>, </a:t>
            </a:r>
            <a:r>
              <a:rPr lang="en-US" altLang="zh-CN"/>
              <a:t>and </a:t>
            </a:r>
            <a:r>
              <a:rPr lang="en-US" altLang="zh-CN" smtClean="0"/>
              <a:t>the discriminative </a:t>
            </a:r>
            <a:r>
              <a:rPr lang="en-US" altLang="zh-CN"/>
              <a:t>model is also </a:t>
            </a:r>
            <a:r>
              <a:rPr lang="en-US" altLang="zh-CN" smtClean="0"/>
              <a:t>a multilayer </a:t>
            </a:r>
            <a:r>
              <a:rPr lang="en-US" altLang="zh-CN"/>
              <a:t>perceptron. We refer to this special case as </a:t>
            </a:r>
            <a:r>
              <a:rPr lang="en-US" altLang="zh-CN" i="1"/>
              <a:t>adversarial nets</a:t>
            </a:r>
            <a:r>
              <a:rPr lang="en-US" altLang="zh-CN"/>
              <a:t>. In this case, we can </a:t>
            </a:r>
            <a:r>
              <a:rPr lang="en-US" altLang="zh-CN" smtClean="0"/>
              <a:t>train both </a:t>
            </a:r>
            <a:r>
              <a:rPr lang="en-US" altLang="zh-CN"/>
              <a:t>models using only the </a:t>
            </a:r>
            <a:r>
              <a:rPr lang="en-US" altLang="zh-CN" smtClean="0"/>
              <a:t>highly successful </a:t>
            </a:r>
            <a:r>
              <a:rPr lang="en-US" altLang="zh-CN"/>
              <a:t>backpropagation and dropout algorithms </a:t>
            </a:r>
            <a:r>
              <a:rPr lang="en-US" altLang="zh-CN" smtClean="0"/>
              <a:t>and sample </a:t>
            </a:r>
            <a:r>
              <a:rPr lang="en-US" altLang="zh-CN"/>
              <a:t>from the generative model using only forward propagation. 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13" y="1430338"/>
            <a:ext cx="9627574" cy="43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Adversarial Net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标题 5"/>
              <p:cNvSpPr>
                <a:spLocks noGrp="1"/>
              </p:cNvSpPr>
              <p:nvPr>
                <p:ph type="ctrTitle"/>
              </p:nvPr>
            </p:nvSpPr>
            <p:spPr>
              <a:xfrm>
                <a:off x="275772" y="1171371"/>
                <a:ext cx="11684000" cy="5373808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400" smtClean="0"/>
                  <a:t>To learn the generator’s distribution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smtClean="0"/>
                  <a:t> over data </a:t>
                </a:r>
                <a:r>
                  <a:rPr lang="en-US" altLang="zh-CN" sz="2400" b="1" i="1" smtClean="0"/>
                  <a:t>x</a:t>
                </a:r>
                <a:r>
                  <a:rPr lang="en-US" altLang="zh-CN" sz="2400" smtClean="0"/>
                  <a:t>, we define a prior on input noise variables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smtClean="0"/>
                  <a:t>, then represent a mapping to data space as </a:t>
                </a:r>
                <a:r>
                  <a:rPr lang="en-US" altLang="zh-CN" sz="2400" i="1" smtClean="0"/>
                  <a:t>G</a:t>
                </a:r>
                <a:r>
                  <a:rPr lang="en-US" altLang="zh-CN" sz="2400" smtClean="0"/>
                  <a:t>(</a:t>
                </a:r>
                <a:r>
                  <a:rPr lang="en-US" altLang="zh-CN" sz="2400" i="1" smtClean="0"/>
                  <a:t>z</a:t>
                </a:r>
                <a:r>
                  <a:rPr lang="en-US" altLang="zh-CN" sz="2400" smtClean="0"/>
                  <a:t>; </a:t>
                </a:r>
                <a:r>
                  <a:rPr lang="en-US" altLang="zh-CN" sz="2400" i="1"/>
                  <a:t>θ</a:t>
                </a:r>
                <a:r>
                  <a:rPr lang="en-US" altLang="zh-CN" sz="2400" i="1" baseline="-25000"/>
                  <a:t>g</a:t>
                </a:r>
                <a:r>
                  <a:rPr lang="en-US" altLang="zh-CN" sz="2400" smtClean="0"/>
                  <a:t>), where </a:t>
                </a:r>
                <a:r>
                  <a:rPr lang="en-US" altLang="zh-CN" sz="2400" i="1" smtClean="0"/>
                  <a:t>G </a:t>
                </a:r>
                <a:r>
                  <a:rPr lang="en-US" altLang="zh-CN" sz="2400" smtClean="0"/>
                  <a:t>is a function represented by a multilayer perceptron with parameters </a:t>
                </a:r>
                <a:r>
                  <a:rPr lang="en-US" altLang="zh-CN" sz="2400" i="1"/>
                  <a:t>θ</a:t>
                </a:r>
                <a:r>
                  <a:rPr lang="en-US" altLang="zh-CN" sz="2400" i="1" baseline="-25000" smtClean="0"/>
                  <a:t>g</a:t>
                </a:r>
                <a:r>
                  <a:rPr lang="en-US" altLang="zh-CN" sz="2400" smtClean="0"/>
                  <a:t> . We also define a second multilayer perceptron </a:t>
                </a:r>
                <a:r>
                  <a:rPr lang="en-US" altLang="zh-CN" sz="2400" i="1" smtClean="0"/>
                  <a:t>D</a:t>
                </a:r>
                <a:r>
                  <a:rPr lang="en-US" altLang="zh-CN" sz="2400" smtClean="0"/>
                  <a:t>(</a:t>
                </a:r>
                <a:r>
                  <a:rPr lang="en-US" altLang="zh-CN" sz="2400" b="1" i="1" smtClean="0"/>
                  <a:t>x</a:t>
                </a:r>
                <a:r>
                  <a:rPr lang="en-US" altLang="zh-CN" sz="2400" smtClean="0"/>
                  <a:t>; </a:t>
                </a:r>
                <a:r>
                  <a:rPr lang="en-US" altLang="zh-CN" sz="2400" i="1" smtClean="0"/>
                  <a:t>θ</a:t>
                </a:r>
                <a:r>
                  <a:rPr lang="en-US" altLang="zh-CN" sz="2400" i="1" baseline="-25000" smtClean="0"/>
                  <a:t>d</a:t>
                </a:r>
                <a:r>
                  <a:rPr lang="en-US" altLang="zh-CN" sz="2400" i="1" smtClean="0"/>
                  <a:t> </a:t>
                </a:r>
                <a:r>
                  <a:rPr lang="en-US" altLang="zh-CN" sz="2400" smtClean="0"/>
                  <a:t>) that outputs a </a:t>
                </a:r>
                <a:r>
                  <a:rPr lang="en-US" altLang="zh-CN" sz="2400" b="1" smtClean="0"/>
                  <a:t>single scalar</a:t>
                </a:r>
                <a:r>
                  <a:rPr lang="en-US" altLang="zh-CN" sz="2400" smtClean="0"/>
                  <a:t>. </a:t>
                </a:r>
                <a:r>
                  <a:rPr lang="en-US" altLang="zh-CN" sz="2400" i="1" smtClean="0"/>
                  <a:t>D</a:t>
                </a:r>
                <a:r>
                  <a:rPr lang="en-US" altLang="zh-CN" sz="2400" smtClean="0"/>
                  <a:t>(</a:t>
                </a:r>
                <a:r>
                  <a:rPr lang="en-US" altLang="zh-CN" sz="2400" b="1" i="1" smtClean="0"/>
                  <a:t>x</a:t>
                </a:r>
                <a:r>
                  <a:rPr lang="en-US" altLang="zh-CN" sz="2400" smtClean="0"/>
                  <a:t>) represents the probability that </a:t>
                </a:r>
                <a:r>
                  <a:rPr lang="en-US" altLang="zh-CN" sz="2400" b="1" i="1" smtClean="0"/>
                  <a:t>x </a:t>
                </a:r>
                <a:r>
                  <a:rPr lang="en-US" altLang="zh-CN" sz="2400" smtClean="0"/>
                  <a:t>came from </a:t>
                </a:r>
                <a:r>
                  <a:rPr lang="en-US" altLang="zh-CN" sz="2400" b="1" smtClean="0"/>
                  <a:t>the data</a:t>
                </a:r>
                <a:r>
                  <a:rPr lang="en-US" altLang="zh-CN" sz="2400" smtClean="0"/>
                  <a:t> rather than</a:t>
                </a:r>
                <a:r>
                  <a:rPr lang="en-US" altLang="zh-CN" sz="2400" i="1" smtClean="0"/>
                  <a:t> p</a:t>
                </a:r>
                <a:r>
                  <a:rPr lang="en-US" altLang="zh-CN" sz="2400" i="1" baseline="-25000" smtClean="0"/>
                  <a:t>g</a:t>
                </a:r>
                <a:r>
                  <a:rPr lang="en-US" altLang="zh-CN" sz="2400" smtClean="0"/>
                  <a:t> . </a:t>
                </a:r>
                <a:br>
                  <a:rPr lang="en-US" altLang="zh-CN" sz="2400" smtClean="0"/>
                </a:br>
                <a:r>
                  <a:rPr lang="en-US" altLang="zh-CN" sz="2400"/>
                  <a:t/>
                </a:r>
                <a:br>
                  <a:rPr lang="en-US" altLang="zh-CN" sz="2400"/>
                </a:br>
                <a:r>
                  <a:rPr lang="en-US" altLang="zh-CN" sz="2400" smtClean="0"/>
                  <a:t>1) We train </a:t>
                </a:r>
                <a:r>
                  <a:rPr lang="en-US" altLang="zh-CN" sz="2400" i="1" smtClean="0"/>
                  <a:t>D</a:t>
                </a:r>
                <a:r>
                  <a:rPr lang="en-US" altLang="zh-CN" sz="2400" smtClean="0"/>
                  <a:t> to maximize the </a:t>
                </a:r>
                <a:br>
                  <a:rPr lang="en-US" altLang="zh-CN" sz="2400" smtClean="0"/>
                </a:br>
                <a:r>
                  <a:rPr lang="en-US" altLang="zh-CN" sz="2400" smtClean="0"/>
                  <a:t>probability of assigning the correct </a:t>
                </a:r>
                <a:br>
                  <a:rPr lang="en-US" altLang="zh-CN" sz="2400" smtClean="0"/>
                </a:br>
                <a:r>
                  <a:rPr lang="en-US" altLang="zh-CN" sz="2400" smtClean="0"/>
                  <a:t>label to both training examples and </a:t>
                </a:r>
                <a:br>
                  <a:rPr lang="en-US" altLang="zh-CN" sz="2400" smtClean="0"/>
                </a:br>
                <a:r>
                  <a:rPr lang="en-US" altLang="zh-CN" sz="2400" smtClean="0"/>
                  <a:t>samples from </a:t>
                </a:r>
                <a:r>
                  <a:rPr lang="en-US" altLang="zh-CN" sz="2400" i="1"/>
                  <a:t>G</a:t>
                </a:r>
                <a:r>
                  <a:rPr lang="en-US" altLang="zh-CN" sz="2400" smtClean="0"/>
                  <a:t>. </a:t>
                </a:r>
                <a:br>
                  <a:rPr lang="en-US" altLang="zh-CN" sz="2400" smtClean="0"/>
                </a:br>
                <a:r>
                  <a:rPr lang="en-US" altLang="zh-CN" sz="2400" smtClean="0"/>
                  <a:t/>
                </a:r>
                <a:br>
                  <a:rPr lang="en-US" altLang="zh-CN" sz="2400" smtClean="0"/>
                </a:br>
                <a:r>
                  <a:rPr lang="en-US" altLang="zh-CN" sz="2400" smtClean="0"/>
                  <a:t>2) We simultaneously train </a:t>
                </a:r>
                <a:r>
                  <a:rPr lang="en-US" altLang="zh-CN" sz="2400" i="1" smtClean="0"/>
                  <a:t>G</a:t>
                </a:r>
                <a:r>
                  <a:rPr lang="en-US" altLang="zh-CN" sz="2400" smtClean="0"/>
                  <a:t> to</a:t>
                </a:r>
                <a:br>
                  <a:rPr lang="en-US" altLang="zh-CN" sz="2400" smtClean="0"/>
                </a:br>
                <a:r>
                  <a:rPr lang="en-US" altLang="zh-CN" sz="2400" smtClean="0"/>
                  <a:t> minimize log(1-</a:t>
                </a:r>
                <a:r>
                  <a:rPr lang="en-US" altLang="zh-CN" sz="2400" i="1" smtClean="0"/>
                  <a:t>D</a:t>
                </a:r>
                <a:r>
                  <a:rPr lang="en-US" altLang="zh-CN" sz="2400" smtClean="0"/>
                  <a:t>(</a:t>
                </a:r>
                <a:r>
                  <a:rPr lang="en-US" altLang="zh-CN" sz="2400" i="1" smtClean="0"/>
                  <a:t>G</a:t>
                </a:r>
                <a:r>
                  <a:rPr lang="en-US" altLang="zh-CN" sz="2400" smtClean="0"/>
                  <a:t>(</a:t>
                </a:r>
                <a:r>
                  <a:rPr lang="en-US" altLang="zh-CN" sz="2400" i="1" smtClean="0"/>
                  <a:t>z</a:t>
                </a:r>
                <a:r>
                  <a:rPr lang="en-US" altLang="zh-CN" sz="2400" smtClean="0"/>
                  <a:t>))).</a:t>
                </a:r>
                <a:br>
                  <a:rPr lang="en-US" altLang="zh-CN" sz="2400" smtClean="0"/>
                </a:br>
                <a:endParaRPr lang="en-US" altLang="zh-CN" sz="2400"/>
              </a:p>
            </p:txBody>
          </p:sp>
        </mc:Choice>
        <mc:Fallback xmlns="">
          <p:sp>
            <p:nvSpPr>
              <p:cNvPr id="11" name="标题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75772" y="1171371"/>
                <a:ext cx="11684000" cy="5373808"/>
              </a:xfrm>
              <a:blipFill rotWithShape="0">
                <a:blip r:embed="rId3"/>
                <a:stretch>
                  <a:fillRect l="-782" r="-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313715" y="2235198"/>
            <a:ext cx="972456" cy="377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5771" y="2235199"/>
            <a:ext cx="798285" cy="377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21771" y="2235197"/>
            <a:ext cx="413656" cy="377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57486" y="1872336"/>
            <a:ext cx="696686" cy="478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5771" y="2860612"/>
            <a:ext cx="1248229" cy="405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https://pic4.zhimg.com/v2-a7705f32930b280e922102e88a43ce7b_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39" y="1412004"/>
            <a:ext cx="7511961" cy="513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7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23" y="1105052"/>
            <a:ext cx="10378313" cy="6834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Adversarial Net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23" y="1884716"/>
            <a:ext cx="10045471" cy="3285162"/>
          </a:xfrm>
          <a:prstGeom prst="rect">
            <a:avLst/>
          </a:prstGeom>
        </p:spPr>
      </p:pic>
      <p:pic>
        <p:nvPicPr>
          <p:cNvPr id="12" name="Picture 2" descr="https://pic4.zhimg.com/v2-a7705f32930b280e922102e88a43ce7b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00" y="1739264"/>
            <a:ext cx="7490831" cy="511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3309</Words>
  <Application>Microsoft Office PowerPoint</Application>
  <PresentationFormat>宽屏</PresentationFormat>
  <Paragraphs>211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ArialMT</vt:lpstr>
      <vt:lpstr>宋体</vt:lpstr>
      <vt:lpstr>Arial</vt:lpstr>
      <vt:lpstr>Bradley Hand ITC</vt:lpstr>
      <vt:lpstr>Calibri</vt:lpstr>
      <vt:lpstr>Calibri Light</vt:lpstr>
      <vt:lpstr>Cambria Math</vt:lpstr>
      <vt:lpstr>Tahoma</vt:lpstr>
      <vt:lpstr>Times New Roman</vt:lpstr>
      <vt:lpstr>Wingdings</vt:lpstr>
      <vt:lpstr>Office 主题</vt:lpstr>
      <vt:lpstr>Generative Adversarial  Nets </vt:lpstr>
      <vt:lpstr>Generative Adversarial Nets </vt:lpstr>
      <vt:lpstr>Strategy: specification of which moves you make in which circumstances  Equilibrium: each player’s strategy is the best possible for their opponent’s strategy.  Example: Rock-paper-scissors: - Mixed strategy equilibrium - Choose you action at random    </vt:lpstr>
      <vt:lpstr>PowerPoint 演示文稿</vt:lpstr>
      <vt:lpstr>PowerPoint 演示文稿</vt:lpstr>
      <vt:lpstr>  </vt:lpstr>
      <vt:lpstr>PowerPoint 演示文稿</vt:lpstr>
      <vt:lpstr>To learn the generator’s distribution pg over data x, we define a prior on input noise variables pz(z), then represent a mapping to data space as G(z; θg), where G is a function represented by a multilayer perceptron with parameters θg . We also define a second multilayer perceptron D(x; θd ) that outputs a single scalar. D(x) represents the probability that x came from the data rather than pg .   1) We train D to maximize the  probability of assigning the correct  label to both training examples and  samples from G.   2) We simultaneously train G to  minimize log(1-D(G(z))). </vt:lpstr>
      <vt:lpstr>PowerPoint 演示文稿</vt:lpstr>
      <vt:lpstr>See Figure 1 for a less formal, more pedagogical explanation of the approach. </vt:lpstr>
      <vt:lpstr>See Figure 1 for a less formal, more pedagogical explanation of the approach. </vt:lpstr>
      <vt:lpstr>we alternate between k steps of optimizing D and one step of optimizing G. This results in D being maintained near its optimal solution, so long as G changes slowly enough. The procedure is formally presented in Algorithm 1 .</vt:lpstr>
      <vt:lpstr> The generator G implicitly defines a probability distribution pg as the distribution of the samples G(z) obtained when z ~ pz .  theoretical properties  ( assuming infinite data ,infinite model capacity direct updating of generator's distribution)  4.1. Unique Global optimum. 4.2. Optimum corresponds to data distribution. 4.3. Convergence to optimum guaranteed.        </vt:lpstr>
      <vt:lpstr> 4.1 Global Optimality of  pg =pdata We first consider the optimal discriminator D for any given generator G  Proposition 1.  For G fixed, the optimal discriminator D is：  </vt:lpstr>
      <vt:lpstr>Theorem 1. The global minimum of the training criterion C(G) is achieved if and only if pg =pdata . At that point, C(G) achieves the value  (- log 4).</vt:lpstr>
      <vt:lpstr>PowerPoint 演示文稿</vt:lpstr>
      <vt:lpstr>          </vt:lpstr>
      <vt:lpstr>PowerPoint 演示文稿</vt:lpstr>
      <vt:lpstr>PowerPoint 演示文稿</vt:lpstr>
      <vt:lpstr>PowerPoint 演示文稿</vt:lpstr>
      <vt:lpstr>PowerPoint 演示文稿</vt:lpstr>
      <vt:lpstr>Thank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</dc:title>
  <dc:creator>royalli(李力)</dc:creator>
  <cp:lastModifiedBy>royalli(李力)</cp:lastModifiedBy>
  <cp:revision>260</cp:revision>
  <dcterms:created xsi:type="dcterms:W3CDTF">2017-02-21T11:23:59Z</dcterms:created>
  <dcterms:modified xsi:type="dcterms:W3CDTF">2017-02-24T01:53:35Z</dcterms:modified>
</cp:coreProperties>
</file>