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1" r:id="rId7"/>
    <p:sldId id="286" r:id="rId8"/>
    <p:sldId id="287" r:id="rId9"/>
    <p:sldId id="288" r:id="rId10"/>
    <p:sldId id="289" r:id="rId11"/>
    <p:sldId id="290"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F0ED2C-CCD1-459F-A52F-93D9D1A2A36B}">
          <p14:sldIdLst>
            <p14:sldId id="256"/>
            <p14:sldId id="258"/>
          </p14:sldIdLst>
        </p14:section>
        <p14:section name="What is Longitudinal Analysis" id="{461CB826-5786-4A64-B9D3-C00BE2BD978A}">
          <p14:sldIdLst>
            <p14:sldId id="261"/>
            <p14:sldId id="286"/>
          </p14:sldIdLst>
        </p14:section>
        <p14:section name="Real World Example" id="{37D62E94-6C30-40D6-A475-1631F7857725}">
          <p14:sldIdLst>
            <p14:sldId id="287"/>
            <p14:sldId id="288"/>
          </p14:sldIdLst>
        </p14:section>
        <p14:section name="Methodology" id="{E536F844-90D9-4C4B-AFA5-06A7E4868E36}">
          <p14:sldIdLst>
            <p14:sldId id="289"/>
            <p14:sldId id="290"/>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Depression</a:t>
            </a:r>
            <a:r>
              <a:rPr lang="en-US" baseline="0" dirty="0"/>
              <a:t> Over Time</a:t>
            </a: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Model</c:v>
                </c:pt>
              </c:strCache>
            </c:strRef>
          </c:tx>
          <c:spPr>
            <a:ln w="22225" cap="rnd">
              <a:solidFill>
                <a:schemeClr val="accent1"/>
              </a:solidFill>
            </a:ln>
            <a:effectLst>
              <a:glow rad="139700">
                <a:schemeClr val="accent1">
                  <a:satMod val="175000"/>
                  <a:alpha val="14000"/>
                </a:schemeClr>
              </a:glow>
            </a:effectLst>
          </c:spPr>
          <c:marker>
            <c:symbol val="none"/>
          </c:marker>
          <c:cat>
            <c:strRef>
              <c:f>Sheet1!$A$2:$A$5</c:f>
              <c:strCache>
                <c:ptCount val="4"/>
                <c:pt idx="0">
                  <c:v>Wave 1</c:v>
                </c:pt>
                <c:pt idx="1">
                  <c:v>Wave 2</c:v>
                </c:pt>
                <c:pt idx="2">
                  <c:v>Wave 3</c:v>
                </c:pt>
                <c:pt idx="3">
                  <c:v>Wave 4</c:v>
                </c:pt>
              </c:strCache>
            </c:strRef>
          </c:cat>
          <c:val>
            <c:numRef>
              <c:f>Sheet1!$B$2:$B$5</c:f>
              <c:numCache>
                <c:formatCode>General</c:formatCode>
                <c:ptCount val="4"/>
                <c:pt idx="0">
                  <c:v>0.39</c:v>
                </c:pt>
                <c:pt idx="1">
                  <c:v>0.39</c:v>
                </c:pt>
                <c:pt idx="2">
                  <c:v>0.39</c:v>
                </c:pt>
                <c:pt idx="3">
                  <c:v>0.39</c:v>
                </c:pt>
              </c:numCache>
            </c:numRef>
          </c:val>
          <c:smooth val="0"/>
          <c:extLst>
            <c:ext xmlns:c16="http://schemas.microsoft.com/office/drawing/2014/chart" uri="{C3380CC4-5D6E-409C-BE32-E72D297353CC}">
              <c16:uniqueId val="{00000000-62AC-4D96-882B-756D2EEFA2ED}"/>
            </c:ext>
          </c:extLst>
        </c:ser>
        <c:ser>
          <c:idx val="1"/>
          <c:order val="1"/>
          <c:tx>
            <c:strRef>
              <c:f>Sheet1!$C$1</c:f>
              <c:strCache>
                <c:ptCount val="1"/>
                <c:pt idx="0">
                  <c:v>Linear Model</c:v>
                </c:pt>
              </c:strCache>
            </c:strRef>
          </c:tx>
          <c:spPr>
            <a:ln w="22225" cap="rnd">
              <a:solidFill>
                <a:schemeClr val="accent2"/>
              </a:solidFill>
            </a:ln>
            <a:effectLst>
              <a:glow rad="139700">
                <a:schemeClr val="accent2">
                  <a:satMod val="175000"/>
                  <a:alpha val="14000"/>
                </a:schemeClr>
              </a:glow>
            </a:effectLst>
          </c:spPr>
          <c:marker>
            <c:symbol val="none"/>
          </c:marker>
          <c:cat>
            <c:strRef>
              <c:f>Sheet1!$A$2:$A$5</c:f>
              <c:strCache>
                <c:ptCount val="4"/>
                <c:pt idx="0">
                  <c:v>Wave 1</c:v>
                </c:pt>
                <c:pt idx="1">
                  <c:v>Wave 2</c:v>
                </c:pt>
                <c:pt idx="2">
                  <c:v>Wave 3</c:v>
                </c:pt>
                <c:pt idx="3">
                  <c:v>Wave 4</c:v>
                </c:pt>
              </c:strCache>
            </c:strRef>
          </c:cat>
          <c:val>
            <c:numRef>
              <c:f>Sheet1!$C$2:$C$5</c:f>
              <c:numCache>
                <c:formatCode>General</c:formatCode>
                <c:ptCount val="4"/>
                <c:pt idx="0">
                  <c:v>0.53</c:v>
                </c:pt>
                <c:pt idx="1">
                  <c:v>0.47</c:v>
                </c:pt>
                <c:pt idx="2">
                  <c:v>0.41</c:v>
                </c:pt>
                <c:pt idx="3">
                  <c:v>0.35</c:v>
                </c:pt>
              </c:numCache>
            </c:numRef>
          </c:val>
          <c:smooth val="0"/>
          <c:extLst>
            <c:ext xmlns:c16="http://schemas.microsoft.com/office/drawing/2014/chart" uri="{C3380CC4-5D6E-409C-BE32-E72D297353CC}">
              <c16:uniqueId val="{00000001-62AC-4D96-882B-756D2EEFA2ED}"/>
            </c:ext>
          </c:extLst>
        </c:ser>
        <c:ser>
          <c:idx val="2"/>
          <c:order val="2"/>
          <c:tx>
            <c:strRef>
              <c:f>Sheet1!$D$1</c:f>
              <c:strCache>
                <c:ptCount val="1"/>
                <c:pt idx="0">
                  <c:v>Quadratic Model</c:v>
                </c:pt>
              </c:strCache>
            </c:strRef>
          </c:tx>
          <c:spPr>
            <a:ln w="22225" cap="rnd">
              <a:solidFill>
                <a:schemeClr val="accent3"/>
              </a:solidFill>
            </a:ln>
            <a:effectLst>
              <a:glow rad="139700">
                <a:schemeClr val="accent3">
                  <a:satMod val="175000"/>
                  <a:alpha val="14000"/>
                </a:schemeClr>
              </a:glow>
            </a:effectLst>
          </c:spPr>
          <c:marker>
            <c:symbol val="none"/>
          </c:marker>
          <c:cat>
            <c:strRef>
              <c:f>Sheet1!$A$2:$A$5</c:f>
              <c:strCache>
                <c:ptCount val="4"/>
                <c:pt idx="0">
                  <c:v>Wave 1</c:v>
                </c:pt>
                <c:pt idx="1">
                  <c:v>Wave 2</c:v>
                </c:pt>
                <c:pt idx="2">
                  <c:v>Wave 3</c:v>
                </c:pt>
                <c:pt idx="3">
                  <c:v>Wave 4</c:v>
                </c:pt>
              </c:strCache>
            </c:strRef>
          </c:cat>
          <c:val>
            <c:numRef>
              <c:f>Sheet1!$D$2:$D$5</c:f>
              <c:numCache>
                <c:formatCode>General</c:formatCode>
                <c:ptCount val="4"/>
                <c:pt idx="0">
                  <c:v>0.56000000000000005</c:v>
                </c:pt>
                <c:pt idx="1">
                  <c:v>0.47</c:v>
                </c:pt>
                <c:pt idx="2">
                  <c:v>0.39</c:v>
                </c:pt>
                <c:pt idx="3">
                  <c:v>0.32</c:v>
                </c:pt>
              </c:numCache>
            </c:numRef>
          </c:val>
          <c:smooth val="0"/>
          <c:extLst>
            <c:ext xmlns:c16="http://schemas.microsoft.com/office/drawing/2014/chart" uri="{C3380CC4-5D6E-409C-BE32-E72D297353CC}">
              <c16:uniqueId val="{00000002-62AC-4D96-882B-756D2EEFA2ED}"/>
            </c:ext>
          </c:extLst>
        </c:ser>
        <c:dLbls>
          <c:showLegendKey val="0"/>
          <c:showVal val="0"/>
          <c:showCatName val="0"/>
          <c:showSerName val="0"/>
          <c:showPercent val="0"/>
          <c:showBubbleSize val="0"/>
        </c:dLbls>
        <c:smooth val="0"/>
        <c:axId val="692120376"/>
        <c:axId val="285079424"/>
      </c:lineChart>
      <c:catAx>
        <c:axId val="6921203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85079424"/>
        <c:crosses val="autoZero"/>
        <c:auto val="1"/>
        <c:lblAlgn val="ctr"/>
        <c:lblOffset val="100"/>
        <c:noMultiLvlLbl val="0"/>
      </c:catAx>
      <c:valAx>
        <c:axId val="2850794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92120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William.Lage3@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Longitudinal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William Lage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9E20-C35D-4E39-89ED-9205A97FD622}"/>
              </a:ext>
            </a:extLst>
          </p:cNvPr>
          <p:cNvSpPr>
            <a:spLocks noGrp="1"/>
          </p:cNvSpPr>
          <p:nvPr>
            <p:ph type="title"/>
          </p:nvPr>
        </p:nvSpPr>
        <p:spPr/>
        <p:txBody>
          <a:bodyPr/>
          <a:lstStyle/>
          <a:p>
            <a:r>
              <a:rPr lang="en-US" dirty="0"/>
              <a:t>Questions</a:t>
            </a:r>
          </a:p>
        </p:txBody>
      </p:sp>
      <p:sp>
        <p:nvSpPr>
          <p:cNvPr id="3" name="Slide Number Placeholder 2">
            <a:extLst>
              <a:ext uri="{FF2B5EF4-FFF2-40B4-BE49-F238E27FC236}">
                <a16:creationId xmlns:a16="http://schemas.microsoft.com/office/drawing/2014/main" id="{C552FF02-13E1-4C33-B259-B218CB6231D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AFB84329-BABA-4B1F-9901-6AC17BC766EF}"/>
              </a:ext>
            </a:extLst>
          </p:cNvPr>
          <p:cNvSpPr txBox="1"/>
          <p:nvPr/>
        </p:nvSpPr>
        <p:spPr>
          <a:xfrm>
            <a:off x="649356" y="1331297"/>
            <a:ext cx="10602843" cy="369332"/>
          </a:xfrm>
          <a:prstGeom prst="rect">
            <a:avLst/>
          </a:prstGeom>
          <a:noFill/>
        </p:spPr>
        <p:txBody>
          <a:bodyPr wrap="square" rtlCol="0">
            <a:spAutoFit/>
          </a:bodyPr>
          <a:lstStyle/>
          <a:p>
            <a:r>
              <a:rPr lang="en-US" dirty="0">
                <a:solidFill>
                  <a:schemeClr val="bg1"/>
                </a:solidFill>
              </a:rPr>
              <a:t>Please direct questions to </a:t>
            </a:r>
            <a:r>
              <a:rPr lang="en-US" dirty="0">
                <a:solidFill>
                  <a:schemeClr val="bg1"/>
                </a:solidFill>
                <a:hlinkClick r:id="rId2"/>
              </a:rPr>
              <a:t>William.Lage3@Gmail.com</a:t>
            </a:r>
            <a:r>
              <a:rPr lang="en-US" dirty="0">
                <a:solidFill>
                  <a:schemeClr val="bg1"/>
                </a:solidFill>
              </a:rPr>
              <a:t> </a:t>
            </a:r>
          </a:p>
        </p:txBody>
      </p:sp>
    </p:spTree>
    <p:extLst>
      <p:ext uri="{BB962C8B-B14F-4D97-AF65-F5344CB8AC3E}">
        <p14:creationId xmlns:p14="http://schemas.microsoft.com/office/powerpoint/2010/main" val="6697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342900" indent="-342900">
              <a:buAutoNum type="arabicPeriod"/>
            </a:pPr>
            <a:r>
              <a:rPr lang="en-US" dirty="0"/>
              <a:t>What is Longitudinal Analysis?</a:t>
            </a:r>
          </a:p>
          <a:p>
            <a:pPr marL="342900" indent="-342900">
              <a:buAutoNum type="arabicPeriod"/>
            </a:pPr>
            <a:r>
              <a:rPr lang="en-US" dirty="0"/>
              <a:t>Real life application</a:t>
            </a:r>
          </a:p>
          <a:p>
            <a:pPr marL="342900" indent="-342900">
              <a:buAutoNum type="arabicPeriod"/>
            </a:pPr>
            <a:r>
              <a:rPr lang="en-US" dirty="0"/>
              <a:t>Methodology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idx="4294967295"/>
          </p:nvPr>
        </p:nvSpPr>
        <p:spPr>
          <a:xfrm>
            <a:off x="0" y="542925"/>
            <a:ext cx="11214100" cy="534988"/>
          </a:xfrm>
        </p:spPr>
        <p:txBody>
          <a:bodyPr>
            <a:normAutofit/>
          </a:bodyPr>
          <a:lstStyle/>
          <a:p>
            <a:r>
              <a:rPr lang="en-US" sz="3200" b="1" dirty="0">
                <a:solidFill>
                  <a:schemeClr val="bg1"/>
                </a:solidFill>
              </a:rPr>
              <a:t>   What is Longitudinal Analysis?</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4294967295"/>
          </p:nvPr>
        </p:nvSpPr>
        <p:spPr>
          <a:xfrm>
            <a:off x="0" y="1681163"/>
            <a:ext cx="12192000" cy="823912"/>
          </a:xfrm>
        </p:spPr>
        <p:txBody>
          <a:bodyPr/>
          <a:lstStyle/>
          <a:p>
            <a:pPr marL="0" indent="0" algn="ctr">
              <a:buNone/>
            </a:pPr>
            <a:r>
              <a:rPr lang="en-US" dirty="0">
                <a:solidFill>
                  <a:schemeClr val="bg1"/>
                </a:solidFill>
              </a:rPr>
              <a:t>What it is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4294967295"/>
          </p:nvPr>
        </p:nvSpPr>
        <p:spPr>
          <a:xfrm>
            <a:off x="0" y="2505075"/>
            <a:ext cx="12192000" cy="3684588"/>
          </a:xfrm>
        </p:spPr>
        <p:txBody>
          <a:bodyPr>
            <a:normAutofit/>
          </a:bodyPr>
          <a:lstStyle/>
          <a:p>
            <a:r>
              <a:rPr lang="en-US" dirty="0">
                <a:solidFill>
                  <a:schemeClr val="bg1"/>
                </a:solidFill>
              </a:rPr>
              <a:t>Longitudinal Analysis is a method for making predictions based on an averaging model rooted in regression when given data over time.</a:t>
            </a:r>
          </a:p>
          <a:p>
            <a:r>
              <a:rPr lang="en-US" dirty="0">
                <a:solidFill>
                  <a:schemeClr val="bg1"/>
                </a:solidFill>
              </a:rPr>
              <a:t>Longitudinal Analysis is useful when looking for differences between populations and within populations.</a:t>
            </a:r>
          </a:p>
          <a:p>
            <a:r>
              <a:rPr lang="en-US" dirty="0">
                <a:solidFill>
                  <a:schemeClr val="bg1"/>
                </a:solidFill>
              </a:rPr>
              <a:t>Longitudinal Analysis can be linear or non-linear and can contain fixed effects, random effects, or a combination of both.</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Longitudinal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It is not a repeated measures analysis of variance (ANOVA)</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It is also not time-series analysis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Longitudinal Analysis creates a model that tells the base difference between groups at the initial measure and change over time for each group. This is not the same as ANOVA which tells the difference at each time point like a snapshot.</a:t>
            </a:r>
          </a:p>
          <a:p>
            <a:pPr marL="0" indent="0">
              <a:buNone/>
            </a:pP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Longitudinal Analysis is not a method for predicting outcomes based on observations of a single subject (ex: GDP). For that, use time-series or panel regression.</a:t>
            </a:r>
          </a:p>
          <a:p>
            <a:pPr marL="0" indent="0">
              <a:buNone/>
            </a:pPr>
            <a:endParaRPr lang="en-US" dirty="0"/>
          </a:p>
        </p:txBody>
      </p:sp>
      <p:pic>
        <p:nvPicPr>
          <p:cNvPr id="11" name="Picture 10">
            <a:extLst>
              <a:ext uri="{FF2B5EF4-FFF2-40B4-BE49-F238E27FC236}">
                <a16:creationId xmlns:a16="http://schemas.microsoft.com/office/drawing/2014/main" id="{D3E94243-C245-454E-8604-7A217EF3D805}"/>
              </a:ext>
            </a:extLst>
          </p:cNvPr>
          <p:cNvPicPr>
            <a:picLocks noChangeAspect="1"/>
          </p:cNvPicPr>
          <p:nvPr/>
        </p:nvPicPr>
        <p:blipFill>
          <a:blip r:embed="rId2"/>
          <a:stretch>
            <a:fillRect/>
          </a:stretch>
        </p:blipFill>
        <p:spPr>
          <a:xfrm>
            <a:off x="7250906" y="3733800"/>
            <a:ext cx="3657600" cy="2286000"/>
          </a:xfrm>
          <a:prstGeom prst="rect">
            <a:avLst/>
          </a:prstGeom>
        </p:spPr>
      </p:pic>
      <p:pic>
        <p:nvPicPr>
          <p:cNvPr id="9" name="Picture">
            <a:extLst>
              <a:ext uri="{FF2B5EF4-FFF2-40B4-BE49-F238E27FC236}">
                <a16:creationId xmlns:a16="http://schemas.microsoft.com/office/drawing/2014/main" id="{485FE4C4-028B-4EA6-936B-B1B8326584B9}"/>
              </a:ext>
            </a:extLst>
          </p:cNvPr>
          <p:cNvPicPr/>
          <p:nvPr/>
        </p:nvPicPr>
        <p:blipFill>
          <a:blip r:embed="rId3"/>
          <a:stretch>
            <a:fillRect/>
          </a:stretch>
        </p:blipFill>
        <p:spPr bwMode="auto">
          <a:xfrm>
            <a:off x="1144983" y="4173272"/>
            <a:ext cx="3756820" cy="2007130"/>
          </a:xfrm>
          <a:prstGeom prst="rect">
            <a:avLst/>
          </a:prstGeom>
          <a:noFill/>
          <a:ln w="9525">
            <a:noFill/>
            <a:headEnd/>
            <a:tailEnd/>
          </a:ln>
        </p:spPr>
      </p:pic>
    </p:spTree>
    <p:extLst>
      <p:ext uri="{BB962C8B-B14F-4D97-AF65-F5344CB8AC3E}">
        <p14:creationId xmlns:p14="http://schemas.microsoft.com/office/powerpoint/2010/main" val="348950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F9A1-D8B5-472C-BE74-8BF90C5A5254}"/>
              </a:ext>
            </a:extLst>
          </p:cNvPr>
          <p:cNvSpPr>
            <a:spLocks noGrp="1"/>
          </p:cNvSpPr>
          <p:nvPr>
            <p:ph type="title"/>
          </p:nvPr>
        </p:nvSpPr>
        <p:spPr/>
        <p:txBody>
          <a:bodyPr/>
          <a:lstStyle/>
          <a:p>
            <a:r>
              <a:rPr lang="en-US" dirty="0"/>
              <a:t>Real World Example</a:t>
            </a:r>
          </a:p>
        </p:txBody>
      </p:sp>
      <p:sp>
        <p:nvSpPr>
          <p:cNvPr id="3" name="Slide Number Placeholder 2">
            <a:extLst>
              <a:ext uri="{FF2B5EF4-FFF2-40B4-BE49-F238E27FC236}">
                <a16:creationId xmlns:a16="http://schemas.microsoft.com/office/drawing/2014/main" id="{D9BAD8E4-1AC8-4B1D-8604-F3713BDBCAB8}"/>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9" name="Content Placeholder 8">
            <a:extLst>
              <a:ext uri="{FF2B5EF4-FFF2-40B4-BE49-F238E27FC236}">
                <a16:creationId xmlns:a16="http://schemas.microsoft.com/office/drawing/2014/main" id="{BA591E54-172E-4F0C-9322-EC1BD8F877E5}"/>
              </a:ext>
            </a:extLst>
          </p:cNvPr>
          <p:cNvPicPr>
            <a:picLocks noGrp="1" noChangeAspect="1"/>
          </p:cNvPicPr>
          <p:nvPr>
            <p:ph sz="half" idx="1"/>
          </p:nvPr>
        </p:nvPicPr>
        <p:blipFill>
          <a:blip r:embed="rId2"/>
          <a:stretch>
            <a:fillRect/>
          </a:stretch>
        </p:blipFill>
        <p:spPr>
          <a:xfrm>
            <a:off x="7546664" y="1347365"/>
            <a:ext cx="3908736" cy="2349400"/>
          </a:xfrm>
          <a:prstGeom prst="rect">
            <a:avLst/>
          </a:prstGeom>
        </p:spPr>
      </p:pic>
      <p:pic>
        <p:nvPicPr>
          <p:cNvPr id="11" name="Content Placeholder 10">
            <a:extLst>
              <a:ext uri="{FF2B5EF4-FFF2-40B4-BE49-F238E27FC236}">
                <a16:creationId xmlns:a16="http://schemas.microsoft.com/office/drawing/2014/main" id="{22D6B91B-41C1-45F4-B69F-42892F2B8A46}"/>
              </a:ext>
            </a:extLst>
          </p:cNvPr>
          <p:cNvPicPr>
            <a:picLocks noGrp="1" noChangeAspect="1"/>
          </p:cNvPicPr>
          <p:nvPr>
            <p:ph sz="half" idx="2"/>
          </p:nvPr>
        </p:nvPicPr>
        <p:blipFill>
          <a:blip r:embed="rId3"/>
          <a:stretch>
            <a:fillRect/>
          </a:stretch>
        </p:blipFill>
        <p:spPr>
          <a:xfrm>
            <a:off x="7546664" y="3847306"/>
            <a:ext cx="3908736" cy="2349400"/>
          </a:xfrm>
          <a:prstGeom prst="rect">
            <a:avLst/>
          </a:prstGeom>
        </p:spPr>
      </p:pic>
      <p:sp>
        <p:nvSpPr>
          <p:cNvPr id="12" name="TextBox 11">
            <a:extLst>
              <a:ext uri="{FF2B5EF4-FFF2-40B4-BE49-F238E27FC236}">
                <a16:creationId xmlns:a16="http://schemas.microsoft.com/office/drawing/2014/main" id="{E814FF26-D948-4C40-95C0-58678D57E47D}"/>
              </a:ext>
            </a:extLst>
          </p:cNvPr>
          <p:cNvSpPr txBox="1"/>
          <p:nvPr/>
        </p:nvSpPr>
        <p:spPr>
          <a:xfrm>
            <a:off x="444500" y="1347365"/>
            <a:ext cx="56515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Using Longitudinal Analysis over 30 years, significant differences were found in average days depressed a week depending on participant gender and the annual income of the participants parents. The data shows that females and participants who come from families with low income experience more depressive days per week than their counterparts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data on the right represents a study of 6504 participants across the United States by </a:t>
            </a:r>
            <a:r>
              <a:rPr lang="en-US" dirty="0" err="1">
                <a:solidFill>
                  <a:schemeClr val="bg1"/>
                </a:solidFill>
              </a:rPr>
              <a:t>ADDHealth</a:t>
            </a:r>
            <a:r>
              <a:rPr lang="en-US" dirty="0">
                <a:solidFill>
                  <a:schemeClr val="bg1"/>
                </a:solidFill>
              </a:rPr>
              <a:t>. After attrition and data cleaning 2392 participants remained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is important to note that while this is a statistically significant difference, the average person experiences low to no depressive symptoms. </a:t>
            </a:r>
          </a:p>
        </p:txBody>
      </p:sp>
    </p:spTree>
    <p:extLst>
      <p:ext uri="{BB962C8B-B14F-4D97-AF65-F5344CB8AC3E}">
        <p14:creationId xmlns:p14="http://schemas.microsoft.com/office/powerpoint/2010/main" val="387345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CF89-EC1D-4313-9FD5-F791EC3FD93B}"/>
              </a:ext>
            </a:extLst>
          </p:cNvPr>
          <p:cNvSpPr>
            <a:spLocks noGrp="1"/>
          </p:cNvSpPr>
          <p:nvPr>
            <p:ph type="title"/>
          </p:nvPr>
        </p:nvSpPr>
        <p:spPr/>
        <p:txBody>
          <a:bodyPr/>
          <a:lstStyle/>
          <a:p>
            <a:r>
              <a:rPr lang="en-US" dirty="0"/>
              <a:t>Real World Example </a:t>
            </a:r>
          </a:p>
        </p:txBody>
      </p:sp>
      <p:sp>
        <p:nvSpPr>
          <p:cNvPr id="3" name="Slide Number Placeholder 2">
            <a:extLst>
              <a:ext uri="{FF2B5EF4-FFF2-40B4-BE49-F238E27FC236}">
                <a16:creationId xmlns:a16="http://schemas.microsoft.com/office/drawing/2014/main" id="{59BF0C33-D9ED-42B9-8218-861EC418817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DF5BBA99-E13F-4375-95BF-3C887E6BFF05}"/>
              </a:ext>
            </a:extLst>
          </p:cNvPr>
          <p:cNvSpPr>
            <a:spLocks noGrp="1"/>
          </p:cNvSpPr>
          <p:nvPr>
            <p:ph sz="half" idx="1"/>
          </p:nvPr>
        </p:nvSpPr>
        <p:spPr>
          <a:xfrm>
            <a:off x="443365" y="2186609"/>
            <a:ext cx="5184437" cy="3990354"/>
          </a:xfrm>
        </p:spPr>
        <p:txBody>
          <a:bodyPr/>
          <a:lstStyle/>
          <a:p>
            <a:pPr marL="0" indent="0" algn="ctr">
              <a:buNone/>
            </a:pPr>
            <a:r>
              <a:rPr lang="en-US" dirty="0"/>
              <a:t>For the Scientific Audience</a:t>
            </a:r>
          </a:p>
          <a:p>
            <a:r>
              <a:rPr lang="en-US" dirty="0"/>
              <a:t>The image on the right is the logic model of the data from the previous slide. </a:t>
            </a:r>
          </a:p>
          <a:p>
            <a:r>
              <a:rPr lang="en-US" dirty="0"/>
              <a:t>The numerical values represent the beta coefficients, stars for p-value, and the standard error of each coefficient. </a:t>
            </a:r>
          </a:p>
          <a:p>
            <a:r>
              <a:rPr lang="en-US" dirty="0"/>
              <a:t>To estimate values the values from the dataset on the left are multiplied by the numbers on their respective arrows and added to the slope and intercept values. </a:t>
            </a:r>
          </a:p>
        </p:txBody>
      </p:sp>
      <p:pic>
        <p:nvPicPr>
          <p:cNvPr id="7" name="Content Placeholder 6">
            <a:extLst>
              <a:ext uri="{FF2B5EF4-FFF2-40B4-BE49-F238E27FC236}">
                <a16:creationId xmlns:a16="http://schemas.microsoft.com/office/drawing/2014/main" id="{54F3ADDA-3A1A-447A-B8CA-D001914C36F3}"/>
              </a:ext>
            </a:extLst>
          </p:cNvPr>
          <p:cNvPicPr>
            <a:picLocks noGrp="1" noChangeAspect="1"/>
          </p:cNvPicPr>
          <p:nvPr>
            <p:ph sz="half" idx="2"/>
          </p:nvPr>
        </p:nvPicPr>
        <p:blipFill>
          <a:blip r:embed="rId2"/>
          <a:stretch>
            <a:fillRect/>
          </a:stretch>
        </p:blipFill>
        <p:spPr>
          <a:xfrm>
            <a:off x="6442109" y="2186608"/>
            <a:ext cx="5216491" cy="3432313"/>
          </a:xfrm>
        </p:spPr>
      </p:pic>
      <p:sp>
        <p:nvSpPr>
          <p:cNvPr id="8" name="TextBox 7">
            <a:extLst>
              <a:ext uri="{FF2B5EF4-FFF2-40B4-BE49-F238E27FC236}">
                <a16:creationId xmlns:a16="http://schemas.microsoft.com/office/drawing/2014/main" id="{9E720DA9-3563-4FB3-9820-1175FE979509}"/>
              </a:ext>
            </a:extLst>
          </p:cNvPr>
          <p:cNvSpPr txBox="1"/>
          <p:nvPr/>
        </p:nvSpPr>
        <p:spPr>
          <a:xfrm>
            <a:off x="1364974" y="1378226"/>
            <a:ext cx="8674234" cy="646331"/>
          </a:xfrm>
          <a:prstGeom prst="rect">
            <a:avLst/>
          </a:prstGeom>
          <a:noFill/>
        </p:spPr>
        <p:txBody>
          <a:bodyPr wrap="none" rtlCol="0">
            <a:spAutoFit/>
          </a:bodyPr>
          <a:lstStyle/>
          <a:p>
            <a:r>
              <a:rPr lang="en-US" dirty="0">
                <a:solidFill>
                  <a:schemeClr val="bg1"/>
                </a:solidFill>
              </a:rPr>
              <a:t>Y = (0.54 -0.04(SES) + 0.24(Gender)) + (-0.06 + 0.01(SES) – 0.04(Gender))(Wave)</a:t>
            </a:r>
          </a:p>
          <a:p>
            <a:endParaRPr lang="en-US" dirty="0"/>
          </a:p>
        </p:txBody>
      </p:sp>
    </p:spTree>
    <p:extLst>
      <p:ext uri="{BB962C8B-B14F-4D97-AF65-F5344CB8AC3E}">
        <p14:creationId xmlns:p14="http://schemas.microsoft.com/office/powerpoint/2010/main" val="30311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7CC6-1B5B-434F-9E72-0970E68B47DC}"/>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E1E6A4AF-56E6-4759-8D0F-DC0051966EEE}"/>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11A9B644-68F3-4CAA-A90B-519DA5D4994D}"/>
              </a:ext>
            </a:extLst>
          </p:cNvPr>
          <p:cNvSpPr>
            <a:spLocks noGrp="1"/>
          </p:cNvSpPr>
          <p:nvPr>
            <p:ph sz="half" idx="1"/>
          </p:nvPr>
        </p:nvSpPr>
        <p:spPr>
          <a:xfrm>
            <a:off x="443365" y="2014329"/>
            <a:ext cx="5184437" cy="4162633"/>
          </a:xfrm>
        </p:spPr>
        <p:txBody>
          <a:bodyPr/>
          <a:lstStyle/>
          <a:p>
            <a:r>
              <a:rPr lang="en-US" dirty="0"/>
              <a:t>Our first step in a longitudinal analysis is to determine if a time based model fits better than simply plotting the average.</a:t>
            </a:r>
          </a:p>
          <a:p>
            <a:r>
              <a:rPr lang="en-US" dirty="0"/>
              <a:t>If there’s reason to think the data might have a more complex pattern than a straight line, you can add extra dimensions to account for change between time points (quadratic or cubic)</a:t>
            </a:r>
          </a:p>
          <a:p>
            <a:r>
              <a:rPr lang="en-US" dirty="0"/>
              <a:t>We then compare these models based on measures of model fit. Most typically AIC and BIC would be used, but if these are plotted using SEM software comparative p-values are an option.</a:t>
            </a:r>
          </a:p>
        </p:txBody>
      </p:sp>
      <p:graphicFrame>
        <p:nvGraphicFramePr>
          <p:cNvPr id="9" name="Content Placeholder 8">
            <a:extLst>
              <a:ext uri="{FF2B5EF4-FFF2-40B4-BE49-F238E27FC236}">
                <a16:creationId xmlns:a16="http://schemas.microsoft.com/office/drawing/2014/main" id="{3C6779D1-2C99-407B-832A-C2EBB745825B}"/>
              </a:ext>
            </a:extLst>
          </p:cNvPr>
          <p:cNvGraphicFramePr>
            <a:graphicFrameLocks noGrp="1"/>
          </p:cNvGraphicFramePr>
          <p:nvPr>
            <p:ph sz="half" idx="2"/>
            <p:extLst>
              <p:ext uri="{D42A27DB-BD31-4B8C-83A1-F6EECF244321}">
                <p14:modId xmlns:p14="http://schemas.microsoft.com/office/powerpoint/2010/main" val="2398090277"/>
              </p:ext>
            </p:extLst>
          </p:nvPr>
        </p:nvGraphicFramePr>
        <p:xfrm>
          <a:off x="6473825" y="2014538"/>
          <a:ext cx="5184775" cy="41624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78B9343-F10F-414F-860A-12EE34D06ABA}"/>
              </a:ext>
            </a:extLst>
          </p:cNvPr>
          <p:cNvSpPr txBox="1"/>
          <p:nvPr/>
        </p:nvSpPr>
        <p:spPr>
          <a:xfrm>
            <a:off x="443365" y="1378226"/>
            <a:ext cx="11214100" cy="369332"/>
          </a:xfrm>
          <a:prstGeom prst="rect">
            <a:avLst/>
          </a:prstGeom>
          <a:noFill/>
        </p:spPr>
        <p:txBody>
          <a:bodyPr wrap="square" rtlCol="0">
            <a:spAutoFit/>
          </a:bodyPr>
          <a:lstStyle/>
          <a:p>
            <a:pPr algn="ctr"/>
            <a:r>
              <a:rPr lang="en-US" dirty="0">
                <a:solidFill>
                  <a:schemeClr val="bg1"/>
                </a:solidFill>
              </a:rPr>
              <a:t>Is time a factor and is the function linear?</a:t>
            </a:r>
          </a:p>
        </p:txBody>
      </p:sp>
    </p:spTree>
    <p:extLst>
      <p:ext uri="{BB962C8B-B14F-4D97-AF65-F5344CB8AC3E}">
        <p14:creationId xmlns:p14="http://schemas.microsoft.com/office/powerpoint/2010/main" val="179604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E9FF-7714-403C-B09B-F82D4C62DA48}"/>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A710FD38-76EB-4111-B301-1BA383C12C8A}"/>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146BFDE6-3FE4-4DAF-A8AB-503EB8C188FE}"/>
              </a:ext>
            </a:extLst>
          </p:cNvPr>
          <p:cNvSpPr>
            <a:spLocks noGrp="1"/>
          </p:cNvSpPr>
          <p:nvPr>
            <p:ph sz="half" idx="1"/>
          </p:nvPr>
        </p:nvSpPr>
        <p:spPr>
          <a:xfrm>
            <a:off x="443365" y="1853574"/>
            <a:ext cx="5184437" cy="4323388"/>
          </a:xfrm>
        </p:spPr>
        <p:txBody>
          <a:bodyPr/>
          <a:lstStyle/>
          <a:p>
            <a:r>
              <a:rPr lang="en-US" dirty="0"/>
              <a:t>Based on the model with best fit, we can now create models that incorporate our variables of interest to see if we can make a better model and find differences between groups of interest.</a:t>
            </a:r>
          </a:p>
          <a:p>
            <a:r>
              <a:rPr lang="en-US" dirty="0"/>
              <a:t>While not necessary in this case, the way we test variables that change over time (time variant covariates) is different from ones which remain the same (time invariant covariates).</a:t>
            </a:r>
          </a:p>
          <a:p>
            <a:r>
              <a:rPr lang="en-US" dirty="0"/>
              <a:t>After creating models, another round of comparisons is done to see which fits best.</a:t>
            </a:r>
          </a:p>
        </p:txBody>
      </p:sp>
      <p:graphicFrame>
        <p:nvGraphicFramePr>
          <p:cNvPr id="7" name="Table 7">
            <a:extLst>
              <a:ext uri="{FF2B5EF4-FFF2-40B4-BE49-F238E27FC236}">
                <a16:creationId xmlns:a16="http://schemas.microsoft.com/office/drawing/2014/main" id="{8A4456F0-C4D5-4DE4-BB80-CDB439BB0E65}"/>
              </a:ext>
            </a:extLst>
          </p:cNvPr>
          <p:cNvGraphicFramePr>
            <a:graphicFrameLocks noGrp="1"/>
          </p:cNvGraphicFramePr>
          <p:nvPr>
            <p:ph sz="half" idx="2"/>
            <p:extLst>
              <p:ext uri="{D42A27DB-BD31-4B8C-83A1-F6EECF244321}">
                <p14:modId xmlns:p14="http://schemas.microsoft.com/office/powerpoint/2010/main" val="1118428765"/>
              </p:ext>
            </p:extLst>
          </p:nvPr>
        </p:nvGraphicFramePr>
        <p:xfrm>
          <a:off x="6950903" y="2114706"/>
          <a:ext cx="3888579" cy="3225644"/>
        </p:xfrm>
        <a:graphic>
          <a:graphicData uri="http://schemas.openxmlformats.org/drawingml/2006/table">
            <a:tbl>
              <a:tblPr firstRow="1" bandRow="1">
                <a:tableStyleId>{5C22544A-7EE6-4342-B048-85BDC9FD1C3A}</a:tableStyleId>
              </a:tblPr>
              <a:tblGrid>
                <a:gridCol w="1296193">
                  <a:extLst>
                    <a:ext uri="{9D8B030D-6E8A-4147-A177-3AD203B41FA5}">
                      <a16:colId xmlns:a16="http://schemas.microsoft.com/office/drawing/2014/main" val="3119199491"/>
                    </a:ext>
                  </a:extLst>
                </a:gridCol>
                <a:gridCol w="1296193">
                  <a:extLst>
                    <a:ext uri="{9D8B030D-6E8A-4147-A177-3AD203B41FA5}">
                      <a16:colId xmlns:a16="http://schemas.microsoft.com/office/drawing/2014/main" val="4168558422"/>
                    </a:ext>
                  </a:extLst>
                </a:gridCol>
                <a:gridCol w="1296193">
                  <a:extLst>
                    <a:ext uri="{9D8B030D-6E8A-4147-A177-3AD203B41FA5}">
                      <a16:colId xmlns:a16="http://schemas.microsoft.com/office/drawing/2014/main" val="993717103"/>
                    </a:ext>
                  </a:extLst>
                </a:gridCol>
              </a:tblGrid>
              <a:tr h="515542">
                <a:tc>
                  <a:txBody>
                    <a:bodyPr/>
                    <a:lstStyle/>
                    <a:p>
                      <a:r>
                        <a:rPr lang="en-US" dirty="0"/>
                        <a:t>Model</a:t>
                      </a:r>
                    </a:p>
                  </a:txBody>
                  <a:tcPr/>
                </a:tc>
                <a:tc>
                  <a:txBody>
                    <a:bodyPr/>
                    <a:lstStyle/>
                    <a:p>
                      <a:r>
                        <a:rPr lang="en-US" dirty="0"/>
                        <a:t>AIC</a:t>
                      </a:r>
                    </a:p>
                  </a:txBody>
                  <a:tcPr/>
                </a:tc>
                <a:tc>
                  <a:txBody>
                    <a:bodyPr/>
                    <a:lstStyle/>
                    <a:p>
                      <a:r>
                        <a:rPr lang="en-US" dirty="0"/>
                        <a:t>BIC</a:t>
                      </a:r>
                    </a:p>
                  </a:txBody>
                  <a:tcPr/>
                </a:tc>
                <a:extLst>
                  <a:ext uri="{0D108BD9-81ED-4DB2-BD59-A6C34878D82A}">
                    <a16:rowId xmlns:a16="http://schemas.microsoft.com/office/drawing/2014/main" val="1601225264"/>
                  </a:ext>
                </a:extLst>
              </a:tr>
              <a:tr h="515542">
                <a:tc>
                  <a:txBody>
                    <a:bodyPr/>
                    <a:lstStyle/>
                    <a:p>
                      <a:r>
                        <a:rPr lang="en-US" dirty="0"/>
                        <a:t>Linear Model</a:t>
                      </a:r>
                    </a:p>
                  </a:txBody>
                  <a:tcPr/>
                </a:tc>
                <a:tc>
                  <a:txBody>
                    <a:bodyPr/>
                    <a:lstStyle/>
                    <a:p>
                      <a:r>
                        <a:rPr lang="en-US" dirty="0"/>
                        <a:t>17935.78</a:t>
                      </a:r>
                    </a:p>
                  </a:txBody>
                  <a:tcPr/>
                </a:tc>
                <a:tc>
                  <a:txBody>
                    <a:bodyPr/>
                    <a:lstStyle/>
                    <a:p>
                      <a:r>
                        <a:rPr lang="en-US" dirty="0"/>
                        <a:t>17978.77</a:t>
                      </a:r>
                    </a:p>
                  </a:txBody>
                  <a:tcPr/>
                </a:tc>
                <a:extLst>
                  <a:ext uri="{0D108BD9-81ED-4DB2-BD59-A6C34878D82A}">
                    <a16:rowId xmlns:a16="http://schemas.microsoft.com/office/drawing/2014/main" val="1502258664"/>
                  </a:ext>
                </a:extLst>
              </a:tr>
              <a:tr h="515542">
                <a:tc>
                  <a:txBody>
                    <a:bodyPr/>
                    <a:lstStyle/>
                    <a:p>
                      <a:r>
                        <a:rPr lang="en-US" dirty="0"/>
                        <a:t>SES only</a:t>
                      </a:r>
                    </a:p>
                  </a:txBody>
                  <a:tcPr/>
                </a:tc>
                <a:tc>
                  <a:txBody>
                    <a:bodyPr/>
                    <a:lstStyle/>
                    <a:p>
                      <a:r>
                        <a:rPr lang="en-US" dirty="0"/>
                        <a:t>17904.26</a:t>
                      </a:r>
                    </a:p>
                  </a:txBody>
                  <a:tcPr/>
                </a:tc>
                <a:tc>
                  <a:txBody>
                    <a:bodyPr/>
                    <a:lstStyle/>
                    <a:p>
                      <a:r>
                        <a:rPr lang="en-US" dirty="0"/>
                        <a:t>17961.59</a:t>
                      </a:r>
                    </a:p>
                  </a:txBody>
                  <a:tcPr/>
                </a:tc>
                <a:extLst>
                  <a:ext uri="{0D108BD9-81ED-4DB2-BD59-A6C34878D82A}">
                    <a16:rowId xmlns:a16="http://schemas.microsoft.com/office/drawing/2014/main" val="3843079475"/>
                  </a:ext>
                </a:extLst>
              </a:tr>
              <a:tr h="515542">
                <a:tc>
                  <a:txBody>
                    <a:bodyPr/>
                    <a:lstStyle/>
                    <a:p>
                      <a:r>
                        <a:rPr lang="en-US" dirty="0"/>
                        <a:t>Birth Gender only</a:t>
                      </a:r>
                    </a:p>
                  </a:txBody>
                  <a:tcPr/>
                </a:tc>
                <a:tc>
                  <a:txBody>
                    <a:bodyPr/>
                    <a:lstStyle/>
                    <a:p>
                      <a:r>
                        <a:rPr lang="en-US" dirty="0"/>
                        <a:t>17863.74</a:t>
                      </a:r>
                    </a:p>
                  </a:txBody>
                  <a:tcPr/>
                </a:tc>
                <a:tc>
                  <a:txBody>
                    <a:bodyPr/>
                    <a:lstStyle/>
                    <a:p>
                      <a:r>
                        <a:rPr lang="en-US" dirty="0"/>
                        <a:t>17921.07</a:t>
                      </a:r>
                    </a:p>
                  </a:txBody>
                  <a:tcPr/>
                </a:tc>
                <a:extLst>
                  <a:ext uri="{0D108BD9-81ED-4DB2-BD59-A6C34878D82A}">
                    <a16:rowId xmlns:a16="http://schemas.microsoft.com/office/drawing/2014/main" val="2963279687"/>
                  </a:ext>
                </a:extLst>
              </a:tr>
              <a:tr h="515542">
                <a:tc>
                  <a:txBody>
                    <a:bodyPr/>
                    <a:lstStyle/>
                    <a:p>
                      <a:r>
                        <a:rPr lang="en-US" dirty="0"/>
                        <a:t>Combined Model</a:t>
                      </a:r>
                    </a:p>
                  </a:txBody>
                  <a:tcPr/>
                </a:tc>
                <a:tc>
                  <a:txBody>
                    <a:bodyPr/>
                    <a:lstStyle/>
                    <a:p>
                      <a:r>
                        <a:rPr lang="en-US" dirty="0"/>
                        <a:t>17832.55</a:t>
                      </a:r>
                    </a:p>
                  </a:txBody>
                  <a:tcPr/>
                </a:tc>
                <a:tc>
                  <a:txBody>
                    <a:bodyPr/>
                    <a:lstStyle/>
                    <a:p>
                      <a:r>
                        <a:rPr lang="en-US" dirty="0"/>
                        <a:t>17904.21</a:t>
                      </a:r>
                    </a:p>
                  </a:txBody>
                  <a:tcPr/>
                </a:tc>
                <a:extLst>
                  <a:ext uri="{0D108BD9-81ED-4DB2-BD59-A6C34878D82A}">
                    <a16:rowId xmlns:a16="http://schemas.microsoft.com/office/drawing/2014/main" val="161158606"/>
                  </a:ext>
                </a:extLst>
              </a:tr>
            </a:tbl>
          </a:graphicData>
        </a:graphic>
      </p:graphicFrame>
      <p:sp>
        <p:nvSpPr>
          <p:cNvPr id="6" name="TextBox 5">
            <a:extLst>
              <a:ext uri="{FF2B5EF4-FFF2-40B4-BE49-F238E27FC236}">
                <a16:creationId xmlns:a16="http://schemas.microsoft.com/office/drawing/2014/main" id="{11C3D474-2187-4EB6-B24E-3B6C04C1445F}"/>
              </a:ext>
            </a:extLst>
          </p:cNvPr>
          <p:cNvSpPr txBox="1"/>
          <p:nvPr/>
        </p:nvSpPr>
        <p:spPr>
          <a:xfrm>
            <a:off x="444500" y="1517650"/>
            <a:ext cx="11214100" cy="369332"/>
          </a:xfrm>
          <a:prstGeom prst="rect">
            <a:avLst/>
          </a:prstGeom>
          <a:noFill/>
        </p:spPr>
        <p:txBody>
          <a:bodyPr wrap="square" rtlCol="0">
            <a:spAutoFit/>
          </a:bodyPr>
          <a:lstStyle/>
          <a:p>
            <a:pPr algn="ctr"/>
            <a:r>
              <a:rPr lang="en-US" dirty="0">
                <a:solidFill>
                  <a:schemeClr val="bg1"/>
                </a:solidFill>
              </a:rPr>
              <a:t>Is there a difference between groups?</a:t>
            </a:r>
          </a:p>
        </p:txBody>
      </p:sp>
    </p:spTree>
    <p:extLst>
      <p:ext uri="{BB962C8B-B14F-4D97-AF65-F5344CB8AC3E}">
        <p14:creationId xmlns:p14="http://schemas.microsoft.com/office/powerpoint/2010/main" val="298827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E92A48-4442-4AFF-829B-6074334D63AB}"/>
              </a:ext>
            </a:extLst>
          </p:cNvPr>
          <p:cNvSpPr>
            <a:spLocks noGrp="1"/>
          </p:cNvSpPr>
          <p:nvPr>
            <p:ph type="title"/>
          </p:nvPr>
        </p:nvSpPr>
        <p:spPr/>
        <p:txBody>
          <a:bodyPr/>
          <a:lstStyle/>
          <a:p>
            <a:r>
              <a:rPr lang="en-US" dirty="0"/>
              <a:t>Future Reading</a:t>
            </a:r>
          </a:p>
        </p:txBody>
      </p:sp>
      <p:sp>
        <p:nvSpPr>
          <p:cNvPr id="3" name="Slide Number Placeholder 2">
            <a:extLst>
              <a:ext uri="{FF2B5EF4-FFF2-40B4-BE49-F238E27FC236}">
                <a16:creationId xmlns:a16="http://schemas.microsoft.com/office/drawing/2014/main" id="{11CF67D0-C0CF-4D02-9D65-0D0DB5A1C1D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7" name="TextBox 6">
            <a:extLst>
              <a:ext uri="{FF2B5EF4-FFF2-40B4-BE49-F238E27FC236}">
                <a16:creationId xmlns:a16="http://schemas.microsoft.com/office/drawing/2014/main" id="{DD336575-4B75-459C-AADA-38E6180700A2}"/>
              </a:ext>
            </a:extLst>
          </p:cNvPr>
          <p:cNvSpPr txBox="1"/>
          <p:nvPr/>
        </p:nvSpPr>
        <p:spPr>
          <a:xfrm>
            <a:off x="781878" y="1364974"/>
            <a:ext cx="10876722" cy="4801314"/>
          </a:xfrm>
          <a:prstGeom prst="rect">
            <a:avLst/>
          </a:prstGeom>
          <a:noFill/>
        </p:spPr>
        <p:txBody>
          <a:bodyPr wrap="square" rtlCol="0">
            <a:spAutoFit/>
          </a:bodyPr>
          <a:lstStyle/>
          <a:p>
            <a:r>
              <a:rPr lang="en-US" dirty="0">
                <a:solidFill>
                  <a:schemeClr val="bg1"/>
                </a:solidFill>
              </a:rPr>
              <a:t>If you have an interest in learning more about longitudinal analysis consider the following resources:</a:t>
            </a:r>
          </a:p>
          <a:p>
            <a:endParaRPr lang="en-US" dirty="0">
              <a:solidFill>
                <a:schemeClr val="bg1"/>
              </a:solidFill>
            </a:endParaRPr>
          </a:p>
          <a:p>
            <a:r>
              <a:rPr lang="en-US" dirty="0">
                <a:solidFill>
                  <a:schemeClr val="bg1"/>
                </a:solidFill>
              </a:rPr>
              <a:t>Grimm, K.J., Ram, N., &amp; Estabrook, R. (2016). Growth modeling: Structural equation and multilevel 	modeling approaches</a:t>
            </a:r>
          </a:p>
          <a:p>
            <a:endParaRPr lang="en-US" dirty="0">
              <a:solidFill>
                <a:schemeClr val="bg1"/>
              </a:solidFill>
            </a:endParaRPr>
          </a:p>
          <a:p>
            <a:r>
              <a:rPr lang="en-US" dirty="0">
                <a:solidFill>
                  <a:schemeClr val="bg1"/>
                </a:solidFill>
              </a:rPr>
              <a:t>Singer, J.D., &amp; Willett, J.B. (2003). Applied longitudinal data analysis: Modeling change and event 	occurrence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2561201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568</TotalTime>
  <Words>700</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Trade Gothic LT Pro</vt:lpstr>
      <vt:lpstr>Trebuchet MS</vt:lpstr>
      <vt:lpstr>Office Theme</vt:lpstr>
      <vt:lpstr>Longitudinal Analysis</vt:lpstr>
      <vt:lpstr>Contents</vt:lpstr>
      <vt:lpstr>   What is Longitudinal Analysis?</vt:lpstr>
      <vt:lpstr>What is Longitudinal Analysis?</vt:lpstr>
      <vt:lpstr>Real World Example</vt:lpstr>
      <vt:lpstr>Real World Example </vt:lpstr>
      <vt:lpstr>Methodology</vt:lpstr>
      <vt:lpstr>Methodology</vt:lpstr>
      <vt:lpstr>Future Reading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Longitudinal Analysis</dc:title>
  <dc:creator>Will Lage</dc:creator>
  <cp:lastModifiedBy>Will Lage</cp:lastModifiedBy>
  <cp:revision>23</cp:revision>
  <dcterms:created xsi:type="dcterms:W3CDTF">2021-01-08T19:26:43Z</dcterms:created>
  <dcterms:modified xsi:type="dcterms:W3CDTF">2021-01-09T04:55:42Z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