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  <p:sldMasterId id="2147484041" r:id="rId2"/>
    <p:sldMasterId id="2147484053" r:id="rId3"/>
    <p:sldMasterId id="2147484065" r:id="rId4"/>
    <p:sldMasterId id="2147484077" r:id="rId5"/>
    <p:sldMasterId id="2147484089" r:id="rId6"/>
  </p:sldMasterIdLst>
  <p:notesMasterIdLst>
    <p:notesMasterId r:id="rId23"/>
  </p:notesMasterIdLst>
  <p:sldIdLst>
    <p:sldId id="256" r:id="rId7"/>
    <p:sldId id="263" r:id="rId8"/>
    <p:sldId id="258" r:id="rId9"/>
    <p:sldId id="272" r:id="rId10"/>
    <p:sldId id="259" r:id="rId11"/>
    <p:sldId id="264" r:id="rId12"/>
    <p:sldId id="261" r:id="rId13"/>
    <p:sldId id="267" r:id="rId14"/>
    <p:sldId id="265" r:id="rId15"/>
    <p:sldId id="268" r:id="rId16"/>
    <p:sldId id="266" r:id="rId17"/>
    <p:sldId id="275" r:id="rId18"/>
    <p:sldId id="269" r:id="rId19"/>
    <p:sldId id="274" r:id="rId20"/>
    <p:sldId id="273" r:id="rId21"/>
    <p:sldId id="27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-392" y="-112"/>
      </p:cViewPr>
      <p:guideLst>
        <p:guide orient="horz" pos="2160"/>
        <p:guide orient="horz" pos="4178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D699-944E-8B49-9B22-57D06FAA100B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F6B0-AC37-B24E-BE76-849358C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33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F6B0-AC37-B24E-BE76-849358CFB1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0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13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16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6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522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8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11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3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41541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8612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060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5794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51936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8879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182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84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12/11/18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77125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80672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1121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356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3223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3225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14639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01928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2851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52518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12/11/18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71475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64447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9358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356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3223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3225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146394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019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11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285156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5251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12/11/18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71475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6444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9358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8168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13120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44220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186274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9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087604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744274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517845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12/11/18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55418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58717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833433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2797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869039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1833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7205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0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5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331960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45577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124975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12/11/18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356031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108283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2160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2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4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/>
              <a:t>12/11/18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620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559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559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590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12/11/18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1852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3FE6545-B2BB-454E-BF3C-47B209F2E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marché: </a:t>
            </a:r>
            <a:br>
              <a:rPr lang="fr-FR" dirty="0" smtClean="0"/>
            </a:br>
            <a:r>
              <a:rPr lang="fr-FR" dirty="0" smtClean="0"/>
              <a:t>premières cibles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63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RÉSULTATS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62109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Choix des clusters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8308" y="2207846"/>
            <a:ext cx="3941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Choix de 2 clusters: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r>
              <a:rPr lang="fr-CA" dirty="0" smtClean="0">
                <a:solidFill>
                  <a:srgbClr val="000000"/>
                </a:solidFill>
              </a:rPr>
              <a:t>- Le cluster 2 (les pays riches en somme),  dans lequel on retrouve les pays qui ont </a:t>
            </a:r>
            <a:r>
              <a:rPr lang="fr-CA" smtClean="0">
                <a:solidFill>
                  <a:srgbClr val="000000"/>
                </a:solidFill>
              </a:rPr>
              <a:t>les </a:t>
            </a:r>
            <a:r>
              <a:rPr lang="fr-CA" smtClean="0">
                <a:solidFill>
                  <a:srgbClr val="000000"/>
                </a:solidFill>
              </a:rPr>
              <a:t>meilleures </a:t>
            </a:r>
            <a:r>
              <a:rPr lang="fr-CA" dirty="0" smtClean="0">
                <a:solidFill>
                  <a:srgbClr val="000000"/>
                </a:solidFill>
              </a:rPr>
              <a:t>données de richesse alimentaire</a:t>
            </a:r>
          </a:p>
          <a:p>
            <a:endParaRPr lang="fr-CA" dirty="0" smtClean="0">
              <a:solidFill>
                <a:srgbClr val="000000"/>
              </a:solidFill>
            </a:endParaRPr>
          </a:p>
          <a:p>
            <a:r>
              <a:rPr lang="fr-CA" dirty="0" smtClean="0">
                <a:solidFill>
                  <a:srgbClr val="000000"/>
                </a:solidFill>
              </a:rPr>
              <a:t>- Le cluster 4</a:t>
            </a:r>
            <a:r>
              <a:rPr lang="fr-CA" baseline="30000" dirty="0" smtClean="0">
                <a:solidFill>
                  <a:srgbClr val="000000"/>
                </a:solidFill>
              </a:rPr>
              <a:t> </a:t>
            </a:r>
            <a:r>
              <a:rPr lang="fr-CA" dirty="0" smtClean="0">
                <a:solidFill>
                  <a:srgbClr val="000000"/>
                </a:solidFill>
              </a:rPr>
              <a:t> (groupe plus hétérogène), dans lequel on retrouve une situation intermédiaire au point de vue alimentaire et en terme de croissance démographique</a:t>
            </a:r>
          </a:p>
        </p:txBody>
      </p:sp>
      <p:pic>
        <p:nvPicPr>
          <p:cNvPr id="2" name="Image 1" descr="Radar Chart des clusters selon les varia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03" y="1675552"/>
            <a:ext cx="5486400" cy="3657600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6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Choix des clusters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8308" y="2207846"/>
            <a:ext cx="3941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  <a:latin typeface="Gill Sans MT"/>
              </a:rPr>
              <a:t>Les clusters sont-ils vraiment différent ?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  <a:latin typeface="Gill Sans MT"/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  <a:latin typeface="Gill Sans MT"/>
              </a:rPr>
              <a:t>Analyse statistique montre que ce sont des clusters proches néanmoins (test de comparaison de la variable gaussienne)</a:t>
            </a:r>
          </a:p>
        </p:txBody>
      </p:sp>
      <p:pic>
        <p:nvPicPr>
          <p:cNvPr id="3" name="Image 2" descr="Distribution de la disponibilité alimentaire en protéi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93" y="1371600"/>
            <a:ext cx="5486400" cy="3657600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95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Rajout de données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8308" y="1629146"/>
            <a:ext cx="394172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PIB/habitant (les consommateurs ont-ils les moyens d’acheter ?)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la stabilité politique dans le pays (l’implantation sera-t-elle aisée ?)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 les réserves de poulet (comment gérer l’approvisionnement sur place ?)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les investissement étrangers ( beaucoup d’autres entreprises prennent-elle le pari de se lancer ici ?)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r>
              <a:rPr lang="fr-CA" dirty="0" smtClean="0">
                <a:solidFill>
                  <a:srgbClr val="000000"/>
                </a:solidFill>
                <a:sym typeface="Wingdings"/>
              </a:rPr>
              <a:t> d’autres données envisageables (religion avec régime alimentaire stricte, concurrence sur place</a:t>
            </a:r>
            <a:r>
              <a:rPr lang="is-IS" dirty="0" smtClean="0">
                <a:solidFill>
                  <a:srgbClr val="000000"/>
                </a:solidFill>
                <a:sym typeface="Wingdings"/>
              </a:rPr>
              <a:t>…)</a:t>
            </a: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dirty="0" smtClean="0"/>
          </a:p>
          <a:p>
            <a:pPr marL="285750" indent="-285750">
              <a:buFont typeface="Arial"/>
              <a:buChar char="•"/>
            </a:pPr>
            <a:endParaRPr lang="fr-CA" dirty="0"/>
          </a:p>
        </p:txBody>
      </p:sp>
      <p:pic>
        <p:nvPicPr>
          <p:cNvPr id="2" name="Image 1" descr="Heatmap particulairtés pays,cluster 4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30" y="514472"/>
            <a:ext cx="5362797" cy="5829127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06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23E29A-A0E3-D347-B30C-0A0D3399F777}"/>
              </a:ext>
            </a:extLst>
          </p:cNvPr>
          <p:cNvSpPr/>
          <p:nvPr/>
        </p:nvSpPr>
        <p:spPr>
          <a:xfrm>
            <a:off x="0" y="-1249333"/>
            <a:ext cx="12192000" cy="3017583"/>
          </a:xfrm>
          <a:prstGeom prst="rect">
            <a:avLst/>
          </a:prstGeom>
          <a:solidFill>
            <a:schemeClr val="accent2"/>
          </a:solidFill>
          <a:ln>
            <a:solidFill>
              <a:srgbClr val="97B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158B46DD-34F5-3D4B-9A21-352D31480E7E}"/>
              </a:ext>
            </a:extLst>
          </p:cNvPr>
          <p:cNvSpPr txBox="1">
            <a:spLocks/>
          </p:cNvSpPr>
          <p:nvPr/>
        </p:nvSpPr>
        <p:spPr bwMode="black">
          <a:xfrm>
            <a:off x="540296" y="157894"/>
            <a:ext cx="5136109" cy="87097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Analyse cluster </a:t>
            </a:r>
            <a:r>
              <a:rPr lang="fr-FR" sz="2400" dirty="0">
                <a:solidFill>
                  <a:srgbClr val="FFFFFF"/>
                </a:solidFill>
                <a:latin typeface="Gill Sans MT" panose="020B0502020104020203"/>
              </a:rPr>
              <a:t>2</a:t>
            </a:r>
            <a:endParaRPr kumimoji="0" lang="fr-FR" sz="24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928963" y="6446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Image 6" descr="Violence et dispo poulet cluste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83" y="2325177"/>
            <a:ext cx="5292198" cy="3491321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 1" descr="Analyse monétaire cluster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4" y="2325177"/>
            <a:ext cx="5406911" cy="3461794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73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23E29A-A0E3-D347-B30C-0A0D3399F777}"/>
              </a:ext>
            </a:extLst>
          </p:cNvPr>
          <p:cNvSpPr/>
          <p:nvPr/>
        </p:nvSpPr>
        <p:spPr>
          <a:xfrm>
            <a:off x="0" y="-1249333"/>
            <a:ext cx="12192000" cy="2814453"/>
          </a:xfrm>
          <a:prstGeom prst="rect">
            <a:avLst/>
          </a:prstGeom>
          <a:solidFill>
            <a:schemeClr val="accent2"/>
          </a:solidFill>
          <a:ln>
            <a:solidFill>
              <a:srgbClr val="97B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158B46DD-34F5-3D4B-9A21-352D31480E7E}"/>
              </a:ext>
            </a:extLst>
          </p:cNvPr>
          <p:cNvSpPr txBox="1">
            <a:spLocks/>
          </p:cNvSpPr>
          <p:nvPr/>
        </p:nvSpPr>
        <p:spPr bwMode="black">
          <a:xfrm>
            <a:off x="540296" y="157894"/>
            <a:ext cx="5136109" cy="87097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Analyse cluster </a:t>
            </a:r>
            <a:r>
              <a:rPr kumimoji="0" lang="fr-FR" sz="2400" b="0" i="0" u="none" strike="noStrike" kern="1200" cap="all" spc="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4</a:t>
            </a:r>
            <a:endParaRPr kumimoji="0" lang="fr-FR" sz="2400" b="0" i="0" u="none" strike="noStrike" kern="1200" cap="all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pic>
        <p:nvPicPr>
          <p:cNvPr id="10" name="Image 9" descr="Violence et dispo poulet cluster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14" y="1761247"/>
            <a:ext cx="4641149" cy="4684832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6928963" y="64460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Image 1" descr="Analyse monétaire cluster 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2" y="1761248"/>
            <a:ext cx="4396699" cy="4684832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10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Choix final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8308" y="2207846"/>
            <a:ext cx="394172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Choix de 2 pays par cluster :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smtClean="0">
                <a:solidFill>
                  <a:srgbClr val="000000"/>
                </a:solidFill>
              </a:rPr>
              <a:t>le 1</a:t>
            </a:r>
            <a:r>
              <a:rPr lang="fr-CA" baseline="30000" dirty="0" smtClean="0">
                <a:solidFill>
                  <a:srgbClr val="000000"/>
                </a:solidFill>
              </a:rPr>
              <a:t>er</a:t>
            </a:r>
            <a:r>
              <a:rPr lang="fr-CA" dirty="0" smtClean="0">
                <a:solidFill>
                  <a:srgbClr val="000000"/>
                </a:solidFill>
              </a:rPr>
              <a:t> (les pays riches en somme),  Lituanie et Espagne (on privilégie leur proximité géographique aussi)</a:t>
            </a:r>
          </a:p>
          <a:p>
            <a:pPr marL="285750" indent="-285750">
              <a:buFontTx/>
              <a:buChar char="-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0000"/>
                </a:solidFill>
              </a:rPr>
              <a:t>le 2</a:t>
            </a:r>
            <a:r>
              <a:rPr lang="fr-CA" baseline="30000" dirty="0">
                <a:solidFill>
                  <a:srgbClr val="000000"/>
                </a:solidFill>
              </a:rPr>
              <a:t>nd </a:t>
            </a:r>
            <a:r>
              <a:rPr lang="fr-CA" dirty="0">
                <a:solidFill>
                  <a:srgbClr val="000000"/>
                </a:solidFill>
              </a:rPr>
              <a:t> (groupe plus hétérogène),  le   Koweït (bilan très positif, peu d’IDE en revanche) et les Émirats Arabes Unis (problème de l’approvisionnement en poulet)</a:t>
            </a:r>
            <a:r>
              <a:rPr lang="fr-CA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fr-CA" dirty="0">
              <a:solidFill>
                <a:srgbClr val="000000"/>
              </a:solidFill>
            </a:endParaRPr>
          </a:p>
          <a:p>
            <a:r>
              <a:rPr lang="fr-CA" dirty="0" smtClean="0">
                <a:solidFill>
                  <a:srgbClr val="000000"/>
                </a:solidFill>
                <a:sym typeface="Wingdings"/>
              </a:rPr>
              <a:t> De l’information peut toujours être rajoutée: concurrence locale, facilité administrative, fiscalité</a:t>
            </a:r>
            <a:r>
              <a:rPr lang="is-IS" dirty="0" smtClean="0">
                <a:solidFill>
                  <a:srgbClr val="000000"/>
                </a:solidFill>
                <a:sym typeface="Wingdings"/>
              </a:rPr>
              <a:t>…</a:t>
            </a: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fr-CA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72" y="1028873"/>
            <a:ext cx="2645067" cy="1764898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368" y="1028873"/>
            <a:ext cx="2941497" cy="1764898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372" y="3890152"/>
            <a:ext cx="2645067" cy="1591426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368" y="3890152"/>
            <a:ext cx="2941497" cy="1591426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3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 smtClean="0"/>
              <a:t>QUELS ENJEUX ?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22053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Multitude et variété de données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18308" y="2207846"/>
            <a:ext cx="39417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chemeClr val="bg1"/>
                </a:solidFill>
              </a:rPr>
              <a:t>174 pays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chemeClr val="bg1"/>
                </a:solidFill>
              </a:rPr>
              <a:t>Un minimum de quatre critères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chemeClr val="bg1"/>
                </a:solidFill>
              </a:rPr>
              <a:t>Des variables de différents degrés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chemeClr val="bg1"/>
              </a:solidFill>
            </a:endParaRPr>
          </a:p>
          <a:p>
            <a:r>
              <a:rPr lang="fr-CA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fr-CA" dirty="0" smtClean="0">
                <a:solidFill>
                  <a:schemeClr val="bg1"/>
                </a:solidFill>
              </a:rPr>
              <a:t>  exporter dans un pays du poulet dépend de critères démographiques, sociaux, de faisabilité</a:t>
            </a:r>
            <a:r>
              <a:rPr lang="is-IS" dirty="0" smtClean="0">
                <a:solidFill>
                  <a:schemeClr val="bg1"/>
                </a:solidFill>
              </a:rPr>
              <a:t>… des questions de pondération arrivent rapidement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8114" r="8326"/>
          <a:stretch/>
        </p:blipFill>
        <p:spPr>
          <a:xfrm>
            <a:off x="5916144" y="1501469"/>
            <a:ext cx="5707151" cy="3568700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56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23E29A-A0E3-D347-B30C-0A0D3399F777}"/>
              </a:ext>
            </a:extLst>
          </p:cNvPr>
          <p:cNvSpPr/>
          <p:nvPr/>
        </p:nvSpPr>
        <p:spPr>
          <a:xfrm>
            <a:off x="0" y="0"/>
            <a:ext cx="12192000" cy="4744193"/>
          </a:xfrm>
          <a:prstGeom prst="rect">
            <a:avLst/>
          </a:prstGeom>
          <a:solidFill>
            <a:schemeClr val="accent2"/>
          </a:solidFill>
          <a:ln>
            <a:solidFill>
              <a:srgbClr val="97B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158B46DD-34F5-3D4B-9A21-352D31480E7E}"/>
              </a:ext>
            </a:extLst>
          </p:cNvPr>
          <p:cNvSpPr txBox="1">
            <a:spLocks/>
          </p:cNvSpPr>
          <p:nvPr/>
        </p:nvSpPr>
        <p:spPr bwMode="black">
          <a:xfrm>
            <a:off x="540296" y="157894"/>
            <a:ext cx="5555704" cy="87097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Choix des variables de travail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F1CD694-4B45-5343-BE18-88F21DA283A4}"/>
              </a:ext>
            </a:extLst>
          </p:cNvPr>
          <p:cNvSpPr txBox="1"/>
          <p:nvPr/>
        </p:nvSpPr>
        <p:spPr>
          <a:xfrm>
            <a:off x="240530" y="1282535"/>
            <a:ext cx="112310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</a:rPr>
              <a:t>Plusieurs variables :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>
                <a:solidFill>
                  <a:srgbClr val="000000"/>
                </a:solidFill>
              </a:rPr>
              <a:t>- la disponibilité alimentaire (kcal/hab) totale et pour les produits </a:t>
            </a:r>
            <a:r>
              <a:rPr lang="fr-FR" dirty="0" smtClean="0">
                <a:solidFill>
                  <a:srgbClr val="000000"/>
                </a:solidFill>
              </a:rPr>
              <a:t>animaux,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- la disponibilité en protéines (g/hab) totale et pour les produits </a:t>
            </a:r>
            <a:r>
              <a:rPr lang="fr-FR" dirty="0" smtClean="0">
                <a:solidFill>
                  <a:srgbClr val="000000"/>
                </a:solidFill>
              </a:rPr>
              <a:t>animaux,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>
                <a:solidFill>
                  <a:srgbClr val="000000"/>
                </a:solidFill>
              </a:rPr>
              <a:t>l’évolution de population (de </a:t>
            </a:r>
            <a:r>
              <a:rPr lang="fr-FR" dirty="0" smtClean="0">
                <a:solidFill>
                  <a:srgbClr val="000000"/>
                </a:solidFill>
              </a:rPr>
              <a:t>2012 </a:t>
            </a:r>
            <a:r>
              <a:rPr lang="fr-FR" dirty="0">
                <a:solidFill>
                  <a:srgbClr val="000000"/>
                </a:solidFill>
              </a:rPr>
              <a:t>à 2013</a:t>
            </a:r>
            <a:r>
              <a:rPr lang="fr-FR" dirty="0" smtClean="0">
                <a:solidFill>
                  <a:srgbClr val="000000"/>
                </a:solidFill>
              </a:rPr>
              <a:t>),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- la proportion de protéines d'origine animale par rapport à la quantité totale de </a:t>
            </a:r>
            <a:r>
              <a:rPr lang="fr-FR" dirty="0" smtClean="0">
                <a:solidFill>
                  <a:srgbClr val="000000"/>
                </a:solidFill>
              </a:rPr>
              <a:t>protéines,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- </a:t>
            </a:r>
            <a:r>
              <a:rPr lang="fr-FR" dirty="0" smtClean="0">
                <a:solidFill>
                  <a:srgbClr val="000000"/>
                </a:solidFill>
              </a:rPr>
              <a:t>le </a:t>
            </a:r>
            <a:r>
              <a:rPr lang="fr-FR" dirty="0">
                <a:solidFill>
                  <a:srgbClr val="000000"/>
                </a:solidFill>
              </a:rPr>
              <a:t>PIB par </a:t>
            </a:r>
            <a:r>
              <a:rPr lang="fr-FR" dirty="0" smtClean="0">
                <a:solidFill>
                  <a:srgbClr val="000000"/>
                </a:solidFill>
              </a:rPr>
              <a:t>habitant,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la stabilité politique et le niveau de risque de violences,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les réserves de poulet ,</a:t>
            </a:r>
          </a:p>
          <a:p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les investissement étrangers.</a:t>
            </a:r>
          </a:p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BE539DE-8ED0-D34A-B613-02034A5210F0}"/>
              </a:ext>
            </a:extLst>
          </p:cNvPr>
          <p:cNvSpPr txBox="1"/>
          <p:nvPr/>
        </p:nvSpPr>
        <p:spPr>
          <a:xfrm>
            <a:off x="724395" y="5248894"/>
            <a:ext cx="10497787" cy="110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Capture d’écran 2018-11-07 à 19.39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7" y="4928340"/>
            <a:ext cx="11163105" cy="1588726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282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Quelles données ?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2" name="Image 1" descr="Etude des distributions des varia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3" y="691764"/>
            <a:ext cx="5486400" cy="5486400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918308" y="2207846"/>
            <a:ext cx="3941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Données alimentaires </a:t>
            </a:r>
            <a:r>
              <a:rPr lang="fr-CA" dirty="0">
                <a:solidFill>
                  <a:srgbClr val="000000"/>
                </a:solidFill>
              </a:rPr>
              <a:t>(</a:t>
            </a:r>
            <a:r>
              <a:rPr lang="fr-CA" dirty="0" smtClean="0">
                <a:solidFill>
                  <a:srgbClr val="000000"/>
                </a:solidFill>
              </a:rPr>
              <a:t>qualité et disponibilité)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Données de croissance démographique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Wingdings" charset="0"/>
              <a:buChar char="à"/>
            </a:pPr>
            <a:r>
              <a:rPr lang="fr-CA" dirty="0" smtClean="0">
                <a:solidFill>
                  <a:srgbClr val="000000"/>
                </a:solidFill>
                <a:sym typeface="Wingdings"/>
              </a:rPr>
              <a:t>Nécessité de réduire le nombre de dimensions pour rendre simplifier le choix (ACP et </a:t>
            </a:r>
            <a:r>
              <a:rPr lang="fr-CA" dirty="0" err="1" smtClean="0">
                <a:solidFill>
                  <a:srgbClr val="000000"/>
                </a:solidFill>
                <a:sym typeface="Wingdings"/>
              </a:rPr>
              <a:t>clustering</a:t>
            </a:r>
            <a:r>
              <a:rPr lang="fr-CA" dirty="0" smtClean="0">
                <a:solidFill>
                  <a:srgbClr val="000000"/>
                </a:solidFill>
                <a:sym typeface="Wingdings"/>
              </a:rPr>
              <a:t>)</a:t>
            </a:r>
          </a:p>
          <a:p>
            <a:pPr marL="285750" indent="-285750">
              <a:buFont typeface="Wingdings" charset="0"/>
              <a:buChar char="à"/>
            </a:pPr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pPr marL="285750" indent="-285750">
              <a:buFont typeface="Wingdings" charset="0"/>
              <a:buChar char="à"/>
            </a:pPr>
            <a:r>
              <a:rPr lang="fr-CA" dirty="0" smtClean="0">
                <a:solidFill>
                  <a:srgbClr val="000000"/>
                </a:solidFill>
                <a:sym typeface="Wingdings"/>
              </a:rPr>
              <a:t>Réduire c’est forcément perdre de l’information. La solution: projection d’inerties maximum.</a:t>
            </a:r>
            <a:endParaRPr lang="fr-CA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La Réduction est une question de relation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3" name="Image 2" descr="Heatmap des corrél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76" y="157894"/>
            <a:ext cx="4208435" cy="2805623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918308" y="2207846"/>
            <a:ext cx="3941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La corrélation entre nos variables permet d’en créer de nouvelles 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Axes d’inertie maximum :</a:t>
            </a:r>
          </a:p>
          <a:p>
            <a:r>
              <a:rPr lang="fr-CA" dirty="0">
                <a:solidFill>
                  <a:srgbClr val="000000"/>
                </a:solidFill>
              </a:rPr>
              <a:t>l</a:t>
            </a:r>
            <a:r>
              <a:rPr lang="fr-CA" dirty="0" smtClean="0">
                <a:solidFill>
                  <a:srgbClr val="000000"/>
                </a:solidFill>
              </a:rPr>
              <a:t>e 1</a:t>
            </a:r>
            <a:r>
              <a:rPr lang="fr-CA" baseline="30000" dirty="0" smtClean="0">
                <a:solidFill>
                  <a:srgbClr val="000000"/>
                </a:solidFill>
              </a:rPr>
              <a:t>er</a:t>
            </a:r>
            <a:r>
              <a:rPr lang="fr-CA" dirty="0" smtClean="0">
                <a:solidFill>
                  <a:srgbClr val="000000"/>
                </a:solidFill>
              </a:rPr>
              <a:t>,  la richesse alimentaire </a:t>
            </a:r>
          </a:p>
          <a:p>
            <a:r>
              <a:rPr lang="fr-CA" dirty="0" smtClean="0">
                <a:solidFill>
                  <a:srgbClr val="000000"/>
                </a:solidFill>
              </a:rPr>
              <a:t>le 2</a:t>
            </a:r>
            <a:r>
              <a:rPr lang="fr-CA" baseline="30000" dirty="0" smtClean="0">
                <a:solidFill>
                  <a:srgbClr val="000000"/>
                </a:solidFill>
              </a:rPr>
              <a:t>nd</a:t>
            </a:r>
            <a:r>
              <a:rPr lang="fr-CA" dirty="0" smtClean="0">
                <a:solidFill>
                  <a:srgbClr val="000000"/>
                </a:solidFill>
              </a:rPr>
              <a:t>, la croissance démographique </a:t>
            </a:r>
          </a:p>
        </p:txBody>
      </p:sp>
      <p:pic>
        <p:nvPicPr>
          <p:cNvPr id="5" name="Image 4" descr="Cercle des corréla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76" y="3122171"/>
            <a:ext cx="4208435" cy="3607229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589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Ou se situent nos pays ?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2" name="Image 1" descr="Projection des individus sur le 1er plan factori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79" y="-2"/>
            <a:ext cx="4357905" cy="3735347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918308" y="2207846"/>
            <a:ext cx="394172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Les pays peuvent partager certaines ressemblances, ce qui leur permet d’appartenir à certains groupes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Choix pour le </a:t>
            </a:r>
            <a:r>
              <a:rPr lang="fr-CA" dirty="0" err="1" smtClean="0">
                <a:solidFill>
                  <a:srgbClr val="000000"/>
                </a:solidFill>
              </a:rPr>
              <a:t>clustering</a:t>
            </a:r>
            <a:r>
              <a:rPr lang="fr-CA" dirty="0" smtClean="0">
                <a:solidFill>
                  <a:srgbClr val="000000"/>
                </a:solidFill>
              </a:rPr>
              <a:t> de Ward (minimisation de variance pour chaque regroupement de cluster)</a:t>
            </a:r>
          </a:p>
          <a:p>
            <a:pPr marL="285750" indent="-285750">
              <a:buFont typeface="Arial"/>
              <a:buChar char="•"/>
            </a:pPr>
            <a:endParaRPr lang="fr-CA" dirty="0"/>
          </a:p>
          <a:p>
            <a:pPr marL="285750" indent="-285750">
              <a:buFont typeface="Arial"/>
              <a:buChar char="•"/>
            </a:pPr>
            <a:endParaRPr lang="fr-CA" dirty="0" smtClean="0"/>
          </a:p>
          <a:p>
            <a:pPr marL="285750" indent="-285750">
              <a:buFont typeface="Arial"/>
              <a:buChar char="•"/>
            </a:pPr>
            <a:endParaRPr lang="fr-CA" dirty="0"/>
          </a:p>
        </p:txBody>
      </p:sp>
      <p:pic>
        <p:nvPicPr>
          <p:cNvPr id="4" name="Image 3" descr="dendrogram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2461" y="2057400"/>
            <a:ext cx="2743200" cy="6858000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79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Combien de groupes choisir 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8308" y="2207846"/>
            <a:ext cx="3941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Différents outils permettent de choisir le nombre idéal de clusters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Évidemment, plus on augmente le nombre de groupe, et plus les individus se trouveront proche d’un nouveau centre.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r>
              <a:rPr lang="fr-CA" dirty="0" smtClean="0">
                <a:solidFill>
                  <a:srgbClr val="000000"/>
                </a:solidFill>
                <a:sym typeface="Wingdings"/>
              </a:rPr>
              <a:t> Méthode du « coude » souvent privilégiée</a:t>
            </a: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dirty="0"/>
          </a:p>
        </p:txBody>
      </p:sp>
      <p:pic>
        <p:nvPicPr>
          <p:cNvPr id="3" name="Image 2" descr="Somme des distances au carré des individus à leur centroï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27" y="157894"/>
            <a:ext cx="4688454" cy="3125636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 1" descr="Projection des 5 centres sur le 1e plan factori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28" y="3575374"/>
            <a:ext cx="4688453" cy="3125635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34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403EBD-907E-4D59-98D4-A72CD1063C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Attention à la qualité de l’information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18308" y="2207846"/>
            <a:ext cx="3941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La représentation des variables et des individus est cruciale</a:t>
            </a:r>
          </a:p>
          <a:p>
            <a:pPr marL="285750" indent="-285750">
              <a:buFont typeface="Arial"/>
              <a:buChar char="•"/>
            </a:pP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Problème de « l’effet taille » qui écrase la 1</a:t>
            </a:r>
            <a:r>
              <a:rPr lang="fr-CA" baseline="30000" dirty="0" smtClean="0">
                <a:solidFill>
                  <a:srgbClr val="000000"/>
                </a:solidFill>
              </a:rPr>
              <a:t>ère</a:t>
            </a:r>
            <a:r>
              <a:rPr lang="fr-CA" dirty="0" smtClean="0">
                <a:solidFill>
                  <a:srgbClr val="000000"/>
                </a:solidFill>
              </a:rPr>
              <a:t> composante (70% de l’information y est contenue), due par les 3 variables fortement corrélées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La formation des axes principaux d’inertie peux n’être dû qu’à un certain nombre d’individus (Oman pour F2 par ex)</a:t>
            </a:r>
            <a:endParaRPr lang="fr-CA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CA" dirty="0" smtClean="0"/>
          </a:p>
          <a:p>
            <a:pPr marL="285750" indent="-285750">
              <a:buFont typeface="Arial"/>
              <a:buChar char="•"/>
            </a:pPr>
            <a:endParaRPr lang="fr-CA" dirty="0"/>
          </a:p>
          <a:p>
            <a:pPr marL="285750" indent="-285750">
              <a:buFont typeface="Arial"/>
              <a:buChar char="•"/>
            </a:pPr>
            <a:endParaRPr lang="fr-CA" dirty="0" smtClean="0"/>
          </a:p>
        </p:txBody>
      </p:sp>
      <p:pic>
        <p:nvPicPr>
          <p:cNvPr id="6" name="Image 5" descr="Eboulis des valeurs pro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78" y="157894"/>
            <a:ext cx="3508562" cy="2339042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 d’écran 2018-11-05 à 22.58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7" y="2883615"/>
            <a:ext cx="4845049" cy="3813634"/>
          </a:xfrm>
          <a:prstGeom prst="rect">
            <a:avLst/>
          </a:prstGeom>
          <a:ln w="19050" cap="sq" cmpd="sng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46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2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3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5.xml><?xml version="1.0" encoding="utf-8"?>
<a:theme xmlns:a="http://schemas.openxmlformats.org/drawingml/2006/main" name="4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6.xml><?xml version="1.0" encoding="utf-8"?>
<a:theme xmlns:a="http://schemas.openxmlformats.org/drawingml/2006/main" name="5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{EDAAF316-C44F-DA4F-BB9C-70EDED1433A8}tf10001120</Template>
  <TotalTime>4095</TotalTime>
  <Words>497</Words>
  <Application>Microsoft Macintosh PowerPoint</Application>
  <PresentationFormat>Personnalisé</PresentationFormat>
  <Paragraphs>99</Paragraphs>
  <Slides>16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Colis</vt:lpstr>
      <vt:lpstr>1_Colis</vt:lpstr>
      <vt:lpstr>2_Colis</vt:lpstr>
      <vt:lpstr>3_Colis</vt:lpstr>
      <vt:lpstr>4_Colis</vt:lpstr>
      <vt:lpstr>5_Colis</vt:lpstr>
      <vt:lpstr>Etude de marché:  premières cibles</vt:lpstr>
      <vt:lpstr>Présentation PowerPoint</vt:lpstr>
      <vt:lpstr>Multitude et variété de données</vt:lpstr>
      <vt:lpstr>Présentation PowerPoint</vt:lpstr>
      <vt:lpstr>Quelles données ?</vt:lpstr>
      <vt:lpstr>La Réduction est une question de relation</vt:lpstr>
      <vt:lpstr>Ou se situent nos pays ?</vt:lpstr>
      <vt:lpstr>Combien de groupes choisir ?</vt:lpstr>
      <vt:lpstr>Attention à la qualité de l’information</vt:lpstr>
      <vt:lpstr>Présentation PowerPoint</vt:lpstr>
      <vt:lpstr>Choix des clusters</vt:lpstr>
      <vt:lpstr>Choix des clusters</vt:lpstr>
      <vt:lpstr>Rajout de données</vt:lpstr>
      <vt:lpstr>Présentation PowerPoint</vt:lpstr>
      <vt:lpstr>Présentation PowerPoint</vt:lpstr>
      <vt:lpstr>Choix final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MERCHERZ Pierre</dc:creator>
  <cp:lastModifiedBy>William Lamazere</cp:lastModifiedBy>
  <cp:revision>71</cp:revision>
  <dcterms:created xsi:type="dcterms:W3CDTF">2018-10-08T08:22:30Z</dcterms:created>
  <dcterms:modified xsi:type="dcterms:W3CDTF">2018-11-12T15:30:19Z</dcterms:modified>
</cp:coreProperties>
</file>