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  <p:sldMasterId id="2147484041" r:id="rId2"/>
    <p:sldMasterId id="2147484053" r:id="rId3"/>
    <p:sldMasterId id="2147484065" r:id="rId4"/>
    <p:sldMasterId id="2147484077" r:id="rId5"/>
  </p:sldMasterIdLst>
  <p:notesMasterIdLst>
    <p:notesMasterId r:id="rId25"/>
  </p:notesMasterIdLst>
  <p:sldIdLst>
    <p:sldId id="256" r:id="rId6"/>
    <p:sldId id="262" r:id="rId7"/>
    <p:sldId id="257" r:id="rId8"/>
    <p:sldId id="258" r:id="rId9"/>
    <p:sldId id="259" r:id="rId10"/>
    <p:sldId id="264" r:id="rId11"/>
    <p:sldId id="263" r:id="rId12"/>
    <p:sldId id="266" r:id="rId13"/>
    <p:sldId id="273" r:id="rId14"/>
    <p:sldId id="261" r:id="rId15"/>
    <p:sldId id="267" r:id="rId16"/>
    <p:sldId id="270" r:id="rId17"/>
    <p:sldId id="272" r:id="rId18"/>
    <p:sldId id="271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8" userDrawn="1">
          <p15:clr>
            <a:srgbClr val="A4A3A4"/>
          </p15:clr>
        </p15:guide>
        <p15:guide id="2" pos="3568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9383" autoAdjust="0"/>
  </p:normalViewPr>
  <p:slideViewPr>
    <p:cSldViewPr snapToGrid="0" snapToObjects="1" showGuides="1">
      <p:cViewPr varScale="1">
        <p:scale>
          <a:sx n="65" d="100"/>
          <a:sy n="65" d="100"/>
        </p:scale>
        <p:origin x="-104" y="-544"/>
      </p:cViewPr>
      <p:guideLst>
        <p:guide orient="horz" pos="958"/>
        <p:guide orient="horz" pos="4178"/>
        <p:guide pos="3568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D699-944E-8B49-9B22-57D06FAA100B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3F6B0-AC37-B24E-BE76-849358CFB1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33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Titre et tout on est là (sommaire ?)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3F6B0-AC37-B24E-BE76-849358CFB14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0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+ chiffres clefs, état des lieux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12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14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15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16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17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18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+ chiffres clefs, état des lieux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3F6B0-AC37-B24E-BE76-849358CFB14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9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+ chiffres clefs, état des lieux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3F6B0-AC37-B24E-BE76-849358CFB1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+ chiffres clefs, état des lieux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3F6B0-AC37-B24E-BE76-849358CFB1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5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+ chiffres clefs, état des lieux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3F6B0-AC37-B24E-BE76-849358CFB1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+ chiffres clefs, état des lieux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8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+ chiffres clefs, état des lieux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9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+ chiffres clefs, état des lieux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A3F6B0-AC37-B24E-BE76-849358CFB14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58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+ chiffres clefs, état des lieux dans le monde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3F6B0-AC37-B24E-BE76-849358CFB141}" type="slidenum">
              <a:rPr lang="fr-FR" smtClean="0">
                <a:solidFill>
                  <a:prstClr val="black"/>
                </a:solidFill>
                <a:latin typeface="Calibri" panose="020F0502020204030204"/>
              </a:rPr>
              <a:pPr>
                <a:defRPr/>
              </a:pPr>
              <a:t>11</a:t>
            </a:fld>
            <a:endParaRPr lang="fr-FR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2083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83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52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9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3675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9777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75174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9999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07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0200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53320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7422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084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FD4158-A673-3F41-B0F2-EAB4E831DA14}" type="datetimeFigureOut">
              <a:rPr lang="fr-FR" smtClean="0">
                <a:latin typeface="Gill Sans MT"/>
              </a:rPr>
              <a:pPr/>
              <a:t>31/10/18</a:t>
            </a:fld>
            <a:endParaRPr lang="fr-FR"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34957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19196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0755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8132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96971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35148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89030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92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33547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4985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04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75871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FD4158-A673-3F41-B0F2-EAB4E831DA14}" type="datetimeFigureOut">
              <a:rPr lang="fr-FR" smtClean="0">
                <a:latin typeface="Gill Sans MT"/>
              </a:rPr>
              <a:pPr/>
              <a:t>31/10/18</a:t>
            </a:fld>
            <a:endParaRPr lang="fr-FR"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882392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686742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26870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23869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22940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9298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70072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79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551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110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031247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931796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FD4158-A673-3F41-B0F2-EAB4E831DA14}" type="datetimeFigureOut">
              <a:rPr lang="fr-FR" smtClean="0">
                <a:latin typeface="Gill Sans MT"/>
              </a:rPr>
              <a:pPr/>
              <a:t>31/10/18</a:t>
            </a:fld>
            <a:endParaRPr lang="fr-FR"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24889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583431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310019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75925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069729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FFFFFF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FFFFFF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60629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934377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2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396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17494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765519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250334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FD4158-A673-3F41-B0F2-EAB4E831DA14}" type="datetimeFigureOut">
              <a:rPr lang="fr-FR" smtClean="0">
                <a:latin typeface="Gill Sans MT"/>
              </a:rPr>
              <a:pPr/>
              <a:t>31/10/18</a:t>
            </a:fld>
            <a:endParaRPr lang="fr-FR">
              <a:latin typeface="Gill Sans M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332226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862501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3161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12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2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1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64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FD4158-A673-3F41-B0F2-EAB4E831DA14}" type="datetimeFigureOut">
              <a:rPr lang="fr-FR" smtClean="0"/>
              <a:t>31/10/18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347A55-F815-7142-82F7-52A9CC34C5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2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8727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230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8202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FD4158-A673-3F41-B0F2-EAB4E831DA14}" type="datetimeFigureOut">
              <a:rPr lang="fr-FR" smtClean="0">
                <a:solidFill>
                  <a:srgbClr val="000000">
                    <a:alpha val="70000"/>
                  </a:srgbClr>
                </a:solidFill>
                <a:latin typeface="Gill Sans MT"/>
              </a:rPr>
              <a:pPr/>
              <a:t>31/10/18</a:t>
            </a:fld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>
              <a:solidFill>
                <a:srgbClr val="000000">
                  <a:alpha val="70000"/>
                </a:srgbClr>
              </a:solidFill>
              <a:latin typeface="Gill Sans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347A55-F815-7142-82F7-52A9CC34C525}" type="slidenum">
              <a:rPr lang="fr-FR" smtClean="0">
                <a:latin typeface="Gill Sans MT"/>
              </a:rPr>
              <a:pPr/>
              <a:t>‹#›</a:t>
            </a:fld>
            <a:endParaRPr lang="fr-FR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656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3FE6545-B2BB-454E-BF3C-47B209F2E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RESTER </a:t>
            </a:r>
            <a:r>
              <a:rPr lang="de-DE" dirty="0" smtClean="0"/>
              <a:t>LIVRES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ANALYSE DES VENTES</a:t>
            </a:r>
            <a:br>
              <a:rPr lang="de-DE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6163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2" name="Image 1" descr="Nombre d'achats par catégorie et par s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43" y="157893"/>
            <a:ext cx="4208585" cy="34591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40296" y="1297352"/>
            <a:ext cx="37513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Une </a:t>
            </a:r>
            <a:r>
              <a:rPr lang="fr-FR" dirty="0" smtClean="0">
                <a:solidFill>
                  <a:srgbClr val="000000"/>
                </a:solidFill>
              </a:rPr>
              <a:t>faible influence du sexe apparemment sur le nombre d’achats</a:t>
            </a:r>
          </a:p>
          <a:p>
            <a:pPr marL="285750" indent="-285750">
              <a:buFont typeface="Arial"/>
              <a:buChar char="•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000000"/>
                </a:solidFill>
              </a:rPr>
              <a:t>Une forte variation des achats par catégorie</a:t>
            </a:r>
          </a:p>
          <a:p>
            <a:pPr marL="285750" indent="-285750">
              <a:buFont typeface="Arial"/>
              <a:buChar char="•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FR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de-DE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de-DE" dirty="0" err="1" smtClean="0">
                <a:solidFill>
                  <a:srgbClr val="000000"/>
                </a:solidFill>
              </a:rPr>
              <a:t>Catégories</a:t>
            </a:r>
            <a:r>
              <a:rPr lang="de-DE" dirty="0" smtClean="0">
                <a:solidFill>
                  <a:srgbClr val="000000"/>
                </a:solidFill>
              </a:rPr>
              <a:t> 2 </a:t>
            </a:r>
            <a:r>
              <a:rPr lang="de-DE" dirty="0" err="1" smtClean="0">
                <a:solidFill>
                  <a:srgbClr val="000000"/>
                </a:solidFill>
              </a:rPr>
              <a:t>très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attractive</a:t>
            </a:r>
            <a:r>
              <a:rPr lang="de-DE" dirty="0" smtClean="0">
                <a:solidFill>
                  <a:srgbClr val="000000"/>
                </a:solidFill>
              </a:rPr>
              <a:t>, due à </a:t>
            </a:r>
            <a:r>
              <a:rPr lang="de-DE" dirty="0" err="1" smtClean="0">
                <a:solidFill>
                  <a:srgbClr val="000000"/>
                </a:solidFill>
              </a:rPr>
              <a:t>ses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produits</a:t>
            </a:r>
            <a:r>
              <a:rPr lang="de-DE" dirty="0" smtClean="0">
                <a:solidFill>
                  <a:srgbClr val="000000"/>
                </a:solidFill>
              </a:rPr>
              <a:t> à </a:t>
            </a:r>
            <a:r>
              <a:rPr lang="de-DE" dirty="0" err="1" smtClean="0">
                <a:solidFill>
                  <a:srgbClr val="000000"/>
                </a:solidFill>
              </a:rPr>
              <a:t>prix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élevés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de-DE" dirty="0"/>
          </a:p>
        </p:txBody>
      </p:sp>
      <p:pic>
        <p:nvPicPr>
          <p:cNvPr id="6" name="Image 5" descr="Attractivité et rentabilité par catégori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43" y="4044461"/>
            <a:ext cx="4208585" cy="2805723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540296" y="157894"/>
            <a:ext cx="4319735" cy="870979"/>
          </a:xfrm>
          <a:prstGeom prst="rect">
            <a:avLst/>
          </a:prstGeom>
          <a:noFill/>
          <a:ln w="31750" cap="sq">
            <a:solidFill>
              <a:srgbClr val="000000"/>
            </a:solidFill>
            <a:miter lim="800000"/>
          </a:ln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sz="2400" dirty="0">
                <a:solidFill>
                  <a:srgbClr val="000000"/>
                </a:solidFill>
              </a:rPr>
              <a:t>Chiffre </a:t>
            </a:r>
            <a:r>
              <a:rPr lang="fr-FR" sz="2400" dirty="0" err="1" smtClean="0">
                <a:solidFill>
                  <a:srgbClr val="000000"/>
                </a:solidFill>
              </a:rPr>
              <a:t>d’affaireS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379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Panier d’achat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40296" y="2371968"/>
            <a:ext cx="3751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La </a:t>
            </a:r>
            <a:r>
              <a:rPr lang="de-DE" dirty="0" err="1" smtClean="0"/>
              <a:t>plupart</a:t>
            </a:r>
            <a:r>
              <a:rPr lang="de-DE" dirty="0" smtClean="0"/>
              <a:t> des </a:t>
            </a:r>
            <a:r>
              <a:rPr lang="de-DE" dirty="0" err="1" smtClean="0"/>
              <a:t>paniers</a:t>
            </a:r>
            <a:r>
              <a:rPr lang="de-DE" dirty="0" smtClean="0"/>
              <a:t> des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sont</a:t>
            </a:r>
            <a:r>
              <a:rPr lang="de-DE" dirty="0" smtClean="0"/>
              <a:t> entre 10 et 40 </a:t>
            </a:r>
            <a:r>
              <a:rPr lang="de-DE" dirty="0" err="1" smtClean="0"/>
              <a:t>euros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Le panier </a:t>
            </a:r>
            <a:r>
              <a:rPr lang="de-DE" dirty="0" err="1" smtClean="0"/>
              <a:t>moyen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 à 34 </a:t>
            </a:r>
            <a:r>
              <a:rPr lang="de-DE" dirty="0" err="1" smtClean="0"/>
              <a:t>euros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La 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est</a:t>
            </a:r>
            <a:r>
              <a:rPr lang="de-DE" dirty="0" smtClean="0"/>
              <a:t> </a:t>
            </a:r>
            <a:r>
              <a:rPr lang="de-DE" dirty="0" err="1" smtClean="0"/>
              <a:t>étalée</a:t>
            </a:r>
            <a:r>
              <a:rPr lang="de-DE" dirty="0" smtClean="0"/>
              <a:t> </a:t>
            </a:r>
            <a:r>
              <a:rPr lang="de-DE" dirty="0" err="1" smtClean="0"/>
              <a:t>vers</a:t>
            </a:r>
            <a:r>
              <a:rPr lang="de-DE" dirty="0" smtClean="0"/>
              <a:t> la </a:t>
            </a:r>
            <a:r>
              <a:rPr lang="de-DE" dirty="0" err="1" smtClean="0"/>
              <a:t>droite</a:t>
            </a:r>
            <a:endParaRPr lang="de-DE" dirty="0"/>
          </a:p>
        </p:txBody>
      </p:sp>
      <p:pic>
        <p:nvPicPr>
          <p:cNvPr id="3" name="Image 2" descr="Panier d'ach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30" y="190304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2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Cibler les clients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pic>
        <p:nvPicPr>
          <p:cNvPr id="2" name="Image 1" descr="Nombre de transactions hommes et femmes en fonction de l'â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23" y="1492738"/>
            <a:ext cx="5486400" cy="36576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40296" y="2371968"/>
            <a:ext cx="37513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 smtClean="0"/>
              <a:t>Exemple</a:t>
            </a:r>
            <a:r>
              <a:rPr lang="de-DE" dirty="0" smtClean="0"/>
              <a:t> </a:t>
            </a:r>
            <a:r>
              <a:rPr lang="de-DE" dirty="0" err="1" smtClean="0"/>
              <a:t>d‘analyse</a:t>
            </a:r>
            <a:r>
              <a:rPr lang="de-DE" dirty="0" smtClean="0"/>
              <a:t> </a:t>
            </a:r>
            <a:r>
              <a:rPr lang="de-DE" dirty="0" err="1" smtClean="0"/>
              <a:t>bivariée</a:t>
            </a:r>
            <a:r>
              <a:rPr lang="de-DE" dirty="0" smtClean="0"/>
              <a:t> entre </a:t>
            </a:r>
            <a:r>
              <a:rPr lang="de-DE" dirty="0" err="1" smtClean="0"/>
              <a:t>l‘âge</a:t>
            </a:r>
            <a:r>
              <a:rPr lang="de-DE" dirty="0" smtClean="0"/>
              <a:t> des </a:t>
            </a:r>
            <a:r>
              <a:rPr lang="de-DE" dirty="0" err="1" smtClean="0"/>
              <a:t>clients</a:t>
            </a:r>
            <a:r>
              <a:rPr lang="de-DE" dirty="0" smtClean="0"/>
              <a:t> et la </a:t>
            </a:r>
            <a:r>
              <a:rPr lang="de-DE" dirty="0" err="1" smtClean="0"/>
              <a:t>catégorie</a:t>
            </a:r>
            <a:r>
              <a:rPr lang="de-DE" dirty="0" smtClean="0"/>
              <a:t> de </a:t>
            </a:r>
            <a:r>
              <a:rPr lang="de-DE" dirty="0" err="1" smtClean="0"/>
              <a:t>produit</a:t>
            </a:r>
            <a:r>
              <a:rPr lang="de-DE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Plus </a:t>
            </a:r>
            <a:r>
              <a:rPr lang="de-DE" dirty="0" err="1" smtClean="0"/>
              <a:t>recommander</a:t>
            </a:r>
            <a:r>
              <a:rPr lang="de-DE" dirty="0" smtClean="0"/>
              <a:t> les </a:t>
            </a:r>
            <a:r>
              <a:rPr lang="de-DE" dirty="0" err="1" smtClean="0"/>
              <a:t>produits</a:t>
            </a:r>
            <a:r>
              <a:rPr lang="de-DE" dirty="0" smtClean="0"/>
              <a:t> de la </a:t>
            </a:r>
            <a:r>
              <a:rPr lang="de-DE" dirty="0" err="1" smtClean="0"/>
              <a:t>catégorie</a:t>
            </a:r>
            <a:r>
              <a:rPr lang="de-DE" dirty="0" smtClean="0"/>
              <a:t> 2 </a:t>
            </a:r>
            <a:r>
              <a:rPr lang="de-DE" dirty="0" err="1" smtClean="0"/>
              <a:t>aux</a:t>
            </a:r>
            <a:r>
              <a:rPr lang="de-DE" dirty="0" smtClean="0"/>
              <a:t> </a:t>
            </a:r>
            <a:r>
              <a:rPr lang="de-DE" dirty="0" err="1" smtClean="0"/>
              <a:t>jeunes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42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A" sz="3000" dirty="0" smtClean="0"/>
              <a:t>Analyse des corrélations</a:t>
            </a:r>
            <a:endParaRPr lang="fr-CA" sz="3000" dirty="0"/>
          </a:p>
        </p:txBody>
      </p:sp>
    </p:spTree>
    <p:extLst>
      <p:ext uri="{BB962C8B-B14F-4D97-AF65-F5344CB8AC3E}">
        <p14:creationId xmlns:p14="http://schemas.microsoft.com/office/powerpoint/2010/main" val="73228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Corrélation sexe/catégorie de produit ?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pic>
        <p:nvPicPr>
          <p:cNvPr id="3" name="Image 2" descr="Capture d’écran 2018-10-30 à 20.11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0" y="644769"/>
            <a:ext cx="2133600" cy="990600"/>
          </a:xfrm>
          <a:prstGeom prst="rect">
            <a:avLst/>
          </a:prstGeom>
        </p:spPr>
      </p:pic>
      <p:pic>
        <p:nvPicPr>
          <p:cNvPr id="4" name="Image 3" descr="Heatmap de la contribtion à la corrél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70" y="2840892"/>
            <a:ext cx="5486400" cy="36576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0296" y="2371968"/>
            <a:ext cx="375138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Le </a:t>
            </a:r>
            <a:r>
              <a:rPr lang="de-DE" dirty="0" err="1" smtClean="0"/>
              <a:t>sexe</a:t>
            </a:r>
            <a:r>
              <a:rPr lang="de-DE" dirty="0" smtClean="0"/>
              <a:t> des </a:t>
            </a:r>
            <a:r>
              <a:rPr lang="de-DE" dirty="0" err="1" smtClean="0"/>
              <a:t>clients</a:t>
            </a:r>
            <a:r>
              <a:rPr lang="de-DE" dirty="0" smtClean="0"/>
              <a:t> et la </a:t>
            </a:r>
            <a:r>
              <a:rPr lang="de-DE" dirty="0" err="1" smtClean="0"/>
              <a:t>catégorie</a:t>
            </a:r>
            <a:r>
              <a:rPr lang="de-DE" dirty="0" smtClean="0"/>
              <a:t> de </a:t>
            </a:r>
            <a:r>
              <a:rPr lang="de-DE" dirty="0" err="1" smtClean="0"/>
              <a:t>produit</a:t>
            </a:r>
            <a:r>
              <a:rPr lang="de-DE" dirty="0" smtClean="0"/>
              <a:t> ne </a:t>
            </a:r>
            <a:r>
              <a:rPr lang="de-DE" dirty="0" err="1" smtClean="0"/>
              <a:t>sont</a:t>
            </a:r>
            <a:r>
              <a:rPr lang="de-DE" dirty="0" smtClean="0"/>
              <a:t> </a:t>
            </a:r>
            <a:r>
              <a:rPr lang="de-DE" dirty="0" err="1" smtClean="0"/>
              <a:t>pas</a:t>
            </a:r>
            <a:r>
              <a:rPr lang="de-DE" dirty="0" smtClean="0"/>
              <a:t> </a:t>
            </a:r>
            <a:r>
              <a:rPr lang="de-DE" dirty="0" err="1" smtClean="0"/>
              <a:t>liés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Le </a:t>
            </a:r>
            <a:r>
              <a:rPr lang="de-DE" dirty="0" err="1" smtClean="0"/>
              <a:t>peu</a:t>
            </a:r>
            <a:r>
              <a:rPr lang="de-DE" dirty="0" smtClean="0"/>
              <a:t> de </a:t>
            </a:r>
            <a:r>
              <a:rPr lang="de-DE" dirty="0" err="1" smtClean="0"/>
              <a:t>corrélation</a:t>
            </a:r>
            <a:r>
              <a:rPr lang="de-DE" dirty="0" smtClean="0"/>
              <a:t> </a:t>
            </a:r>
            <a:r>
              <a:rPr lang="de-DE" dirty="0" err="1" smtClean="0"/>
              <a:t>qu‘il</a:t>
            </a:r>
            <a:r>
              <a:rPr lang="de-DE" dirty="0" smtClean="0"/>
              <a:t> </a:t>
            </a:r>
            <a:r>
              <a:rPr lang="de-DE" dirty="0" err="1" smtClean="0"/>
              <a:t>pourrait</a:t>
            </a:r>
            <a:r>
              <a:rPr lang="de-DE" dirty="0" smtClean="0"/>
              <a:t> 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avoir</a:t>
            </a:r>
            <a:r>
              <a:rPr lang="de-DE" dirty="0" smtClean="0"/>
              <a:t> </a:t>
            </a:r>
            <a:r>
              <a:rPr lang="de-DE" dirty="0" err="1" smtClean="0"/>
              <a:t>viendrait</a:t>
            </a:r>
            <a:r>
              <a:rPr lang="de-DE" dirty="0" smtClean="0"/>
              <a:t> </a:t>
            </a:r>
            <a:r>
              <a:rPr lang="de-DE" dirty="0" err="1" smtClean="0"/>
              <a:t>majoritairement</a:t>
            </a:r>
            <a:r>
              <a:rPr lang="de-DE" dirty="0" smtClean="0"/>
              <a:t> des </a:t>
            </a:r>
            <a:r>
              <a:rPr lang="de-DE" dirty="0" err="1" smtClean="0"/>
              <a:t>produits</a:t>
            </a:r>
            <a:r>
              <a:rPr lang="de-DE" dirty="0" smtClean="0"/>
              <a:t> de la </a:t>
            </a:r>
            <a:r>
              <a:rPr lang="de-DE" dirty="0" err="1" smtClean="0"/>
              <a:t>catégorie</a:t>
            </a:r>
            <a:r>
              <a:rPr lang="de-DE" dirty="0" smtClean="0"/>
              <a:t> 2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L‘étude</a:t>
            </a:r>
            <a:r>
              <a:rPr lang="de-DE" dirty="0" smtClean="0"/>
              <a:t> </a:t>
            </a:r>
            <a:r>
              <a:rPr lang="de-DE" dirty="0" err="1" smtClean="0"/>
              <a:t>statistique</a:t>
            </a:r>
            <a:r>
              <a:rPr lang="de-DE" dirty="0" smtClean="0"/>
              <a:t> </a:t>
            </a:r>
            <a:r>
              <a:rPr lang="de-DE" dirty="0" err="1" smtClean="0"/>
              <a:t>confirme</a:t>
            </a:r>
            <a:r>
              <a:rPr lang="de-DE" dirty="0" smtClean="0"/>
              <a:t> </a:t>
            </a:r>
            <a:r>
              <a:rPr lang="de-DE" dirty="0" err="1" smtClean="0"/>
              <a:t>cette</a:t>
            </a:r>
            <a:r>
              <a:rPr lang="de-DE" dirty="0" smtClean="0"/>
              <a:t> non </a:t>
            </a:r>
            <a:r>
              <a:rPr lang="de-DE" dirty="0" err="1" smtClean="0"/>
              <a:t>corrélation</a:t>
            </a:r>
            <a:r>
              <a:rPr lang="de-DE" dirty="0" smtClean="0"/>
              <a:t> (</a:t>
            </a:r>
            <a:r>
              <a:rPr lang="de-DE" dirty="0" err="1" smtClean="0"/>
              <a:t>faible</a:t>
            </a:r>
            <a:r>
              <a:rPr lang="de-DE" dirty="0" smtClean="0"/>
              <a:t> </a:t>
            </a:r>
            <a:r>
              <a:rPr lang="de-DE" dirty="0" err="1" smtClean="0"/>
              <a:t>valeur</a:t>
            </a:r>
            <a:r>
              <a:rPr lang="de-DE" dirty="0" smtClean="0"/>
              <a:t> du Chi 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42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Corrélation </a:t>
            </a:r>
            <a:r>
              <a:rPr lang="fr-FR" sz="2400" dirty="0" smtClean="0">
                <a:solidFill>
                  <a:schemeClr val="tx1"/>
                </a:solidFill>
              </a:rPr>
              <a:t>â</a:t>
            </a:r>
            <a:r>
              <a:rPr lang="fr-FR" sz="2400" dirty="0" smtClean="0">
                <a:solidFill>
                  <a:schemeClr val="tx1"/>
                </a:solidFill>
              </a:rPr>
              <a:t>ge </a:t>
            </a:r>
            <a:r>
              <a:rPr lang="fr-FR" sz="2400" dirty="0" smtClean="0">
                <a:solidFill>
                  <a:schemeClr val="tx1"/>
                </a:solidFill>
              </a:rPr>
              <a:t>/ montant des achats ?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pic>
        <p:nvPicPr>
          <p:cNvPr id="2" name="Image 1" descr="Montant des achats en fonction de l'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51354"/>
            <a:ext cx="5486400" cy="36576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0296" y="2371968"/>
            <a:ext cx="37513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Forte </a:t>
            </a:r>
            <a:r>
              <a:rPr lang="de-DE" dirty="0" err="1" smtClean="0"/>
              <a:t>corrélation</a:t>
            </a:r>
            <a:r>
              <a:rPr lang="de-DE" dirty="0" smtClean="0"/>
              <a:t> </a:t>
            </a:r>
            <a:r>
              <a:rPr lang="de-DE" dirty="0" err="1" smtClean="0"/>
              <a:t>négative</a:t>
            </a:r>
            <a:r>
              <a:rPr lang="de-DE" dirty="0" smtClean="0"/>
              <a:t> entre </a:t>
            </a:r>
            <a:r>
              <a:rPr lang="de-DE" dirty="0" err="1" smtClean="0"/>
              <a:t>l‘</a:t>
            </a:r>
            <a:r>
              <a:rPr lang="de-DE" dirty="0" err="1" smtClean="0"/>
              <a:t>â</a:t>
            </a:r>
            <a:r>
              <a:rPr lang="de-DE" dirty="0" err="1" smtClean="0"/>
              <a:t>ge</a:t>
            </a:r>
            <a:r>
              <a:rPr lang="de-DE" dirty="0" smtClean="0"/>
              <a:t> </a:t>
            </a:r>
            <a:r>
              <a:rPr lang="de-DE" dirty="0" smtClean="0"/>
              <a:t>et le </a:t>
            </a:r>
            <a:r>
              <a:rPr lang="de-DE" dirty="0" err="1" smtClean="0"/>
              <a:t>montant</a:t>
            </a:r>
            <a:r>
              <a:rPr lang="de-DE" dirty="0" smtClean="0"/>
              <a:t> des </a:t>
            </a:r>
            <a:r>
              <a:rPr lang="de-DE" dirty="0" err="1" smtClean="0"/>
              <a:t>achats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En </a:t>
            </a:r>
            <a:r>
              <a:rPr lang="de-DE" dirty="0" err="1" smtClean="0"/>
              <a:t>d‘autres</a:t>
            </a:r>
            <a:r>
              <a:rPr lang="de-DE" dirty="0" smtClean="0"/>
              <a:t> </a:t>
            </a:r>
            <a:r>
              <a:rPr lang="de-DE" dirty="0" err="1" smtClean="0"/>
              <a:t>termes</a:t>
            </a:r>
            <a:r>
              <a:rPr lang="de-DE" dirty="0" smtClean="0"/>
              <a:t>, plus nos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sont</a:t>
            </a:r>
            <a:r>
              <a:rPr lang="de-DE" dirty="0" smtClean="0"/>
              <a:t> </a:t>
            </a:r>
            <a:r>
              <a:rPr lang="de-DE" dirty="0" err="1" smtClean="0"/>
              <a:t>â</a:t>
            </a:r>
            <a:r>
              <a:rPr lang="de-DE" dirty="0" err="1" smtClean="0"/>
              <a:t>gés</a:t>
            </a:r>
            <a:r>
              <a:rPr lang="de-DE" dirty="0" smtClean="0"/>
              <a:t> </a:t>
            </a:r>
            <a:r>
              <a:rPr lang="de-DE" dirty="0" smtClean="0"/>
              <a:t>et </a:t>
            </a:r>
            <a:r>
              <a:rPr lang="de-DE" dirty="0" err="1" smtClean="0"/>
              <a:t>moins</a:t>
            </a:r>
            <a:r>
              <a:rPr lang="de-DE" dirty="0" smtClean="0"/>
              <a:t> </a:t>
            </a:r>
            <a:r>
              <a:rPr lang="de-DE" dirty="0" err="1" smtClean="0"/>
              <a:t>ils</a:t>
            </a:r>
            <a:r>
              <a:rPr lang="de-DE" dirty="0" smtClean="0"/>
              <a:t> </a:t>
            </a:r>
            <a:r>
              <a:rPr lang="de-DE" dirty="0" err="1" smtClean="0"/>
              <a:t>génèrent</a:t>
            </a:r>
            <a:r>
              <a:rPr lang="de-DE" dirty="0" smtClean="0"/>
              <a:t> du </a:t>
            </a:r>
            <a:r>
              <a:rPr lang="de-DE" dirty="0" err="1" smtClean="0"/>
              <a:t>chiffre</a:t>
            </a:r>
            <a:r>
              <a:rPr lang="de-DE" dirty="0" smtClean="0"/>
              <a:t> </a:t>
            </a:r>
            <a:r>
              <a:rPr lang="de-DE" dirty="0" err="1" smtClean="0"/>
              <a:t>d‘affaires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014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Corrélation </a:t>
            </a:r>
            <a:r>
              <a:rPr lang="fr-FR" sz="2400" dirty="0" err="1" smtClean="0">
                <a:solidFill>
                  <a:schemeClr val="tx1"/>
                </a:solidFill>
              </a:rPr>
              <a:t>age</a:t>
            </a:r>
            <a:r>
              <a:rPr lang="fr-FR" sz="2400" dirty="0" smtClean="0">
                <a:solidFill>
                  <a:schemeClr val="tx1"/>
                </a:solidFill>
              </a:rPr>
              <a:t> / Fréquence d’achat ?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pic>
        <p:nvPicPr>
          <p:cNvPr id="2" name="Image 1" descr="Fréquence d'achats en fonction de l'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45" y="1824893"/>
            <a:ext cx="5486400" cy="36576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0296" y="2371968"/>
            <a:ext cx="3751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Il ne </a:t>
            </a:r>
            <a:r>
              <a:rPr lang="de-DE" dirty="0" err="1" smtClean="0"/>
              <a:t>semble</a:t>
            </a:r>
            <a:r>
              <a:rPr lang="de-DE" dirty="0" smtClean="0"/>
              <a:t> </a:t>
            </a:r>
            <a:r>
              <a:rPr lang="de-DE" dirty="0" err="1" smtClean="0"/>
              <a:t>pas</a:t>
            </a:r>
            <a:r>
              <a:rPr lang="de-DE" dirty="0" smtClean="0"/>
              <a:t> </a:t>
            </a:r>
            <a:r>
              <a:rPr lang="de-DE" dirty="0" err="1" smtClean="0"/>
              <a:t>avoir</a:t>
            </a:r>
            <a:r>
              <a:rPr lang="de-DE" dirty="0" smtClean="0"/>
              <a:t> de </a:t>
            </a:r>
            <a:r>
              <a:rPr lang="de-DE" dirty="0" err="1" smtClean="0"/>
              <a:t>relation</a:t>
            </a:r>
            <a:r>
              <a:rPr lang="de-DE" dirty="0" smtClean="0"/>
              <a:t> entre </a:t>
            </a:r>
            <a:r>
              <a:rPr lang="de-DE" dirty="0" err="1" smtClean="0"/>
              <a:t>l‘âge</a:t>
            </a:r>
            <a:r>
              <a:rPr lang="de-DE" dirty="0" smtClean="0"/>
              <a:t> des </a:t>
            </a:r>
            <a:r>
              <a:rPr lang="de-DE" dirty="0" err="1" smtClean="0"/>
              <a:t>clients</a:t>
            </a:r>
            <a:r>
              <a:rPr lang="de-DE" dirty="0" smtClean="0"/>
              <a:t> et le </a:t>
            </a:r>
            <a:r>
              <a:rPr lang="de-DE" dirty="0" err="1" smtClean="0"/>
              <a:t>nombre</a:t>
            </a:r>
            <a:r>
              <a:rPr lang="de-DE" dirty="0" smtClean="0"/>
              <a:t> </a:t>
            </a:r>
            <a:r>
              <a:rPr lang="de-DE" dirty="0" err="1" smtClean="0"/>
              <a:t>d‘achats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La </a:t>
            </a:r>
            <a:r>
              <a:rPr lang="de-DE" dirty="0" err="1" smtClean="0"/>
              <a:t>mesure</a:t>
            </a:r>
            <a:r>
              <a:rPr lang="de-DE" dirty="0" smtClean="0"/>
              <a:t> </a:t>
            </a:r>
            <a:r>
              <a:rPr lang="de-DE" dirty="0" err="1" smtClean="0"/>
              <a:t>statistique</a:t>
            </a:r>
            <a:r>
              <a:rPr lang="de-DE" dirty="0" smtClean="0"/>
              <a:t> </a:t>
            </a:r>
            <a:r>
              <a:rPr lang="de-DE" dirty="0" err="1" smtClean="0"/>
              <a:t>confirme</a:t>
            </a:r>
            <a:r>
              <a:rPr lang="de-DE" dirty="0" smtClean="0"/>
              <a:t> </a:t>
            </a:r>
            <a:r>
              <a:rPr lang="de-DE" dirty="0" err="1" smtClean="0"/>
              <a:t>cette</a:t>
            </a:r>
            <a:r>
              <a:rPr lang="de-DE" dirty="0" smtClean="0"/>
              <a:t> </a:t>
            </a:r>
            <a:r>
              <a:rPr lang="de-DE" dirty="0" err="1" smtClean="0"/>
              <a:t>faible</a:t>
            </a:r>
            <a:r>
              <a:rPr lang="de-DE" dirty="0" smtClean="0"/>
              <a:t> </a:t>
            </a:r>
            <a:r>
              <a:rPr lang="de-DE" dirty="0" err="1" smtClean="0"/>
              <a:t>corrélation</a:t>
            </a:r>
            <a:r>
              <a:rPr lang="de-DE" dirty="0" smtClean="0"/>
              <a:t> (</a:t>
            </a:r>
            <a:r>
              <a:rPr lang="de-DE" dirty="0" err="1" smtClean="0"/>
              <a:t>Eta_carré</a:t>
            </a:r>
            <a:r>
              <a:rPr lang="de-DE" dirty="0" smtClean="0"/>
              <a:t>=0.2)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26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Corrélation </a:t>
            </a:r>
            <a:r>
              <a:rPr lang="fr-FR" sz="2400" dirty="0" err="1">
                <a:solidFill>
                  <a:schemeClr val="tx1"/>
                </a:solidFill>
              </a:rPr>
              <a:t>age</a:t>
            </a:r>
            <a:r>
              <a:rPr lang="fr-FR" sz="2400" dirty="0">
                <a:solidFill>
                  <a:schemeClr val="tx1"/>
                </a:solidFill>
              </a:rPr>
              <a:t> / taille du panier moyen </a:t>
            </a:r>
            <a:r>
              <a:rPr lang="fr-FR" sz="2400" dirty="0" smtClean="0">
                <a:solidFill>
                  <a:schemeClr val="tx1"/>
                </a:solidFill>
              </a:rPr>
              <a:t>?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pic>
        <p:nvPicPr>
          <p:cNvPr id="2" name="Image 1" descr="Taille du panier moyen en fonction de l'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06" y="468922"/>
            <a:ext cx="4284785" cy="2856523"/>
          </a:xfrm>
          <a:prstGeom prst="rect">
            <a:avLst/>
          </a:prstGeom>
        </p:spPr>
      </p:pic>
      <p:pic>
        <p:nvPicPr>
          <p:cNvPr id="3" name="Image 2" descr="Boxplot du nombre d'achats par catégorie d'â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06" y="3489894"/>
            <a:ext cx="4284785" cy="30945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0296" y="2371968"/>
            <a:ext cx="3751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 smtClean="0"/>
              <a:t>Une</a:t>
            </a:r>
            <a:r>
              <a:rPr lang="de-DE" dirty="0" smtClean="0"/>
              <a:t> </a:t>
            </a:r>
            <a:r>
              <a:rPr lang="de-DE" dirty="0" err="1" smtClean="0"/>
              <a:t>relation</a:t>
            </a:r>
            <a:r>
              <a:rPr lang="de-DE" dirty="0" smtClean="0"/>
              <a:t> entre </a:t>
            </a:r>
            <a:r>
              <a:rPr lang="de-DE" dirty="0" err="1" smtClean="0"/>
              <a:t>l‘âge</a:t>
            </a:r>
            <a:r>
              <a:rPr lang="de-DE" dirty="0" smtClean="0"/>
              <a:t> des </a:t>
            </a:r>
            <a:r>
              <a:rPr lang="de-DE" dirty="0" err="1" smtClean="0"/>
              <a:t>clients</a:t>
            </a:r>
            <a:r>
              <a:rPr lang="de-DE" dirty="0" smtClean="0"/>
              <a:t> et la </a:t>
            </a:r>
            <a:r>
              <a:rPr lang="de-DE" dirty="0" err="1" smtClean="0"/>
              <a:t>taille</a:t>
            </a:r>
            <a:r>
              <a:rPr lang="de-DE" dirty="0" smtClean="0"/>
              <a:t> du panier </a:t>
            </a:r>
            <a:r>
              <a:rPr lang="de-DE" dirty="0" err="1" smtClean="0"/>
              <a:t>moyen</a:t>
            </a:r>
            <a:r>
              <a:rPr lang="de-DE" dirty="0" smtClean="0"/>
              <a:t> se </a:t>
            </a:r>
            <a:r>
              <a:rPr lang="de-DE" dirty="0" err="1" smtClean="0"/>
              <a:t>dessine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La </a:t>
            </a:r>
            <a:r>
              <a:rPr lang="de-DE" dirty="0" err="1" smtClean="0"/>
              <a:t>mesure</a:t>
            </a:r>
            <a:r>
              <a:rPr lang="de-DE" dirty="0" smtClean="0"/>
              <a:t> </a:t>
            </a:r>
            <a:r>
              <a:rPr lang="de-DE" dirty="0" err="1" smtClean="0"/>
              <a:t>statistique</a:t>
            </a:r>
            <a:r>
              <a:rPr lang="de-DE" dirty="0" smtClean="0"/>
              <a:t> </a:t>
            </a:r>
            <a:r>
              <a:rPr lang="de-DE" dirty="0" err="1" smtClean="0"/>
              <a:t>confirme</a:t>
            </a:r>
            <a:r>
              <a:rPr lang="de-DE" dirty="0" smtClean="0"/>
              <a:t> </a:t>
            </a:r>
            <a:r>
              <a:rPr lang="de-DE" dirty="0" err="1" smtClean="0"/>
              <a:t>cette</a:t>
            </a:r>
            <a:r>
              <a:rPr lang="de-DE" dirty="0" smtClean="0"/>
              <a:t> </a:t>
            </a:r>
            <a:r>
              <a:rPr lang="de-DE" dirty="0" err="1" smtClean="0"/>
              <a:t>corrélation</a:t>
            </a:r>
            <a:r>
              <a:rPr lang="de-DE" dirty="0" smtClean="0"/>
              <a:t> plus </a:t>
            </a:r>
            <a:r>
              <a:rPr lang="de-DE" dirty="0" err="1" smtClean="0"/>
              <a:t>conséquente</a:t>
            </a:r>
            <a:r>
              <a:rPr lang="de-DE" dirty="0" smtClean="0"/>
              <a:t> (</a:t>
            </a:r>
            <a:r>
              <a:rPr lang="de-DE" dirty="0" err="1" smtClean="0"/>
              <a:t>Eta_carré</a:t>
            </a:r>
            <a:r>
              <a:rPr lang="de-DE" dirty="0" smtClean="0"/>
              <a:t>=0.37)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Corrélation âge / catégorie de produits ?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pic>
        <p:nvPicPr>
          <p:cNvPr id="2" name="Image 1" descr="Heatmap de la contribtion à la corré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69" y="1576691"/>
            <a:ext cx="5486400" cy="36576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0296" y="2371968"/>
            <a:ext cx="375138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 smtClean="0"/>
              <a:t>L‘âge</a:t>
            </a:r>
            <a:r>
              <a:rPr lang="de-DE" dirty="0" smtClean="0"/>
              <a:t> et la </a:t>
            </a:r>
            <a:r>
              <a:rPr lang="de-DE" dirty="0" err="1" smtClean="0"/>
              <a:t>catégorie</a:t>
            </a:r>
            <a:r>
              <a:rPr lang="de-DE" dirty="0" smtClean="0"/>
              <a:t> de </a:t>
            </a:r>
            <a:r>
              <a:rPr lang="de-DE" dirty="0" err="1" smtClean="0"/>
              <a:t>produit</a:t>
            </a:r>
            <a:r>
              <a:rPr lang="de-DE" dirty="0" smtClean="0"/>
              <a:t> </a:t>
            </a:r>
            <a:r>
              <a:rPr lang="de-DE" dirty="0" err="1" smtClean="0"/>
              <a:t>sont</a:t>
            </a:r>
            <a:r>
              <a:rPr lang="de-DE" dirty="0" smtClean="0"/>
              <a:t> </a:t>
            </a:r>
            <a:r>
              <a:rPr lang="de-DE" dirty="0" err="1" smtClean="0"/>
              <a:t>liés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La </a:t>
            </a:r>
            <a:r>
              <a:rPr lang="de-DE" dirty="0" err="1" smtClean="0"/>
              <a:t>catégorie</a:t>
            </a:r>
            <a:r>
              <a:rPr lang="de-DE" dirty="0" smtClean="0"/>
              <a:t> </a:t>
            </a:r>
            <a:r>
              <a:rPr lang="de-DE" dirty="0" err="1" smtClean="0"/>
              <a:t>d‘âge</a:t>
            </a:r>
            <a:r>
              <a:rPr lang="de-DE" dirty="0" smtClean="0"/>
              <a:t> des 19-30 ans et </a:t>
            </a:r>
            <a:r>
              <a:rPr lang="de-DE" dirty="0" err="1" smtClean="0"/>
              <a:t>celle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contribue</a:t>
            </a:r>
            <a:r>
              <a:rPr lang="de-DE" dirty="0" smtClean="0"/>
              <a:t> le plus à </a:t>
            </a:r>
            <a:r>
              <a:rPr lang="de-DE" dirty="0" err="1" smtClean="0"/>
              <a:t>cette</a:t>
            </a:r>
            <a:r>
              <a:rPr lang="de-DE" dirty="0" smtClean="0"/>
              <a:t> </a:t>
            </a:r>
            <a:r>
              <a:rPr lang="de-DE" dirty="0" err="1" smtClean="0"/>
              <a:t>corrélation</a:t>
            </a:r>
            <a:r>
              <a:rPr lang="de-DE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L‘étude</a:t>
            </a:r>
            <a:r>
              <a:rPr lang="de-DE" dirty="0" smtClean="0"/>
              <a:t> </a:t>
            </a:r>
            <a:r>
              <a:rPr lang="de-DE" dirty="0" err="1" smtClean="0"/>
              <a:t>statistique</a:t>
            </a:r>
            <a:r>
              <a:rPr lang="de-DE" dirty="0" smtClean="0"/>
              <a:t> </a:t>
            </a:r>
            <a:r>
              <a:rPr lang="de-DE" dirty="0" err="1" smtClean="0"/>
              <a:t>confirme</a:t>
            </a:r>
            <a:r>
              <a:rPr lang="de-DE" dirty="0" smtClean="0"/>
              <a:t> </a:t>
            </a:r>
            <a:r>
              <a:rPr lang="de-DE" dirty="0" err="1" smtClean="0"/>
              <a:t>cette</a:t>
            </a:r>
            <a:r>
              <a:rPr lang="de-DE" dirty="0" smtClean="0"/>
              <a:t> non </a:t>
            </a:r>
            <a:r>
              <a:rPr lang="de-DE" dirty="0" err="1" smtClean="0"/>
              <a:t>corrélation</a:t>
            </a:r>
            <a:r>
              <a:rPr lang="de-DE" dirty="0" smtClean="0"/>
              <a:t> (</a:t>
            </a:r>
            <a:r>
              <a:rPr lang="de-DE" dirty="0" err="1" smtClean="0"/>
              <a:t>trés</a:t>
            </a:r>
            <a:r>
              <a:rPr lang="de-DE" dirty="0" smtClean="0"/>
              <a:t> forte </a:t>
            </a:r>
            <a:r>
              <a:rPr lang="de-DE" dirty="0" err="1" smtClean="0"/>
              <a:t>valeur</a:t>
            </a:r>
            <a:r>
              <a:rPr lang="de-DE" dirty="0" smtClean="0"/>
              <a:t> du Chi 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53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540296" y="157894"/>
            <a:ext cx="4319735" cy="870979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 CONCLUSION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40296" y="2371968"/>
            <a:ext cx="9971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CA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Les</a:t>
            </a:r>
            <a:r>
              <a:rPr kumimoji="0" lang="fr-CA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fichiers de ventes comportent des lacunes qui ont été traitées (tests, liste incomplète de prix...) ou à traiter/vérifier (moi</a:t>
            </a:r>
            <a:r>
              <a:rPr lang="fr-CA" sz="2400" kern="0" dirty="0" smtClean="0">
                <a:solidFill>
                  <a:sysClr val="windowText" lastClr="000000"/>
                </a:solidFill>
              </a:rPr>
              <a:t>s d‘octobre)</a:t>
            </a:r>
            <a:endParaRPr kumimoji="0" lang="fr-CA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fr-CA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CA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L‘analyse a montré que l‘on va pouvoir mieux cibler certaines</a:t>
            </a:r>
            <a:r>
              <a:rPr kumimoji="0" lang="fr-CA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catégories d‘âge surtout</a:t>
            </a:r>
            <a:r>
              <a:rPr lang="fr-CA" sz="2400" kern="0" dirty="0" smtClean="0">
                <a:solidFill>
                  <a:sysClr val="windowText" lastClr="000000"/>
                </a:solidFill>
              </a:rPr>
              <a:t>.</a:t>
            </a:r>
            <a:endParaRPr kumimoji="0" lang="fr-CA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fr-CA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CA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L‘étude des corrélations </a:t>
            </a:r>
            <a:r>
              <a:rPr lang="fr-CA" sz="2400" kern="0" noProof="0" dirty="0" smtClean="0">
                <a:solidFill>
                  <a:sysClr val="windowText" lastClr="000000"/>
                </a:solidFill>
              </a:rPr>
              <a:t>va nous permettre de mieux orienter nos recommandations</a:t>
            </a:r>
            <a:endParaRPr kumimoji="0" lang="fr-CA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4142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000" dirty="0" err="1" smtClean="0"/>
              <a:t>Décryptage</a:t>
            </a:r>
            <a:r>
              <a:rPr lang="de-DE" sz="3000" dirty="0" smtClean="0"/>
              <a:t> &amp; </a:t>
            </a:r>
            <a:r>
              <a:rPr lang="de-DE" sz="3000" dirty="0" err="1" smtClean="0"/>
              <a:t>Nettoyage</a:t>
            </a:r>
            <a:r>
              <a:rPr lang="de-DE" sz="3000" dirty="0" smtClean="0"/>
              <a:t> des </a:t>
            </a:r>
            <a:r>
              <a:rPr lang="de-DE" sz="3000" dirty="0" err="1" smtClean="0"/>
              <a:t>données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72832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Meilleurs cli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38" y="1395046"/>
            <a:ext cx="5486400" cy="36576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40296" y="2371968"/>
            <a:ext cx="3751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>
                <a:solidFill>
                  <a:schemeClr val="bg1"/>
                </a:solidFill>
              </a:rPr>
              <a:t>4 </a:t>
            </a:r>
            <a:r>
              <a:rPr lang="de-DE" dirty="0" err="1" smtClean="0">
                <a:solidFill>
                  <a:schemeClr val="bg1"/>
                </a:solidFill>
              </a:rPr>
              <a:t>clients</a:t>
            </a:r>
            <a:r>
              <a:rPr lang="de-DE" dirty="0" smtClean="0">
                <a:solidFill>
                  <a:schemeClr val="bg1"/>
                </a:solidFill>
              </a:rPr>
              <a:t> se </a:t>
            </a:r>
            <a:r>
              <a:rPr lang="de-DE" dirty="0" err="1" smtClean="0">
                <a:solidFill>
                  <a:schemeClr val="bg1"/>
                </a:solidFill>
              </a:rPr>
              <a:t>distinguent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clairement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de-DE" dirty="0" err="1" smtClean="0">
                <a:solidFill>
                  <a:schemeClr val="bg1"/>
                </a:solidFill>
              </a:rPr>
              <a:t>Ce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sont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sûrement</a:t>
            </a:r>
            <a:r>
              <a:rPr lang="de-DE" dirty="0" smtClean="0">
                <a:solidFill>
                  <a:schemeClr val="bg1"/>
                </a:solidFill>
              </a:rPr>
              <a:t> nos </a:t>
            </a:r>
            <a:r>
              <a:rPr lang="de-DE" dirty="0" err="1" smtClean="0">
                <a:solidFill>
                  <a:schemeClr val="bg1"/>
                </a:solidFill>
              </a:rPr>
              <a:t>clients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grossistes</a:t>
            </a:r>
            <a:r>
              <a:rPr lang="de-DE" dirty="0" smtClean="0">
                <a:solidFill>
                  <a:schemeClr val="bg1"/>
                </a:solidFill>
              </a:rPr>
              <a:t>/</a:t>
            </a:r>
            <a:r>
              <a:rPr lang="de-DE" dirty="0" err="1" smtClean="0">
                <a:solidFill>
                  <a:schemeClr val="bg1"/>
                </a:solidFill>
              </a:rPr>
              <a:t>revendeurs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de-DE" dirty="0" err="1" smtClean="0">
                <a:solidFill>
                  <a:schemeClr val="bg1"/>
                </a:solidFill>
              </a:rPr>
              <a:t>Un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fichiers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client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leur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est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spécifiquement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dédié</a:t>
            </a:r>
            <a:endParaRPr lang="de-DE" dirty="0" smtClean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de-DE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 txBox="1">
            <a:spLocks/>
          </p:cNvSpPr>
          <p:nvPr/>
        </p:nvSpPr>
        <p:spPr bwMode="black">
          <a:xfrm>
            <a:off x="692696" y="310294"/>
            <a:ext cx="4319735" cy="870979"/>
          </a:xfrm>
          <a:prstGeom prst="rect">
            <a:avLst/>
          </a:prstGeom>
          <a:noFill/>
          <a:ln w="31750" cap="sq">
            <a:solidFill>
              <a:srgbClr val="00000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all" spc="2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j-ea"/>
                <a:cs typeface="+mj-cs"/>
              </a:rPr>
              <a:t>Deux</a:t>
            </a:r>
            <a:r>
              <a:rPr kumimoji="0" lang="fr-FR" sz="2400" b="0" i="0" u="none" strike="noStrike" kern="1200" cap="all" spc="2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j-ea"/>
                <a:cs typeface="+mj-cs"/>
              </a:rPr>
              <a:t> types de clients</a:t>
            </a:r>
            <a:endParaRPr kumimoji="0" lang="fr-FR" sz="2400" b="0" i="0" u="none" strike="noStrike" kern="1200" cap="all" spc="2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373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Image 5" descr="Jours et heures d'ach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31" y="1844431"/>
            <a:ext cx="5486400" cy="36576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40296" y="2371968"/>
            <a:ext cx="3751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La distribution du temps est des plus constante</a:t>
            </a:r>
          </a:p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En d‘autres termes, l‘heure ou le jour d‘achat n‘importent quasiment pas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endParaRPr lang="de-DE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540296" y="157894"/>
            <a:ext cx="4319735" cy="870979"/>
          </a:xfrm>
          <a:prstGeom prst="rect">
            <a:avLst/>
          </a:prstGeom>
          <a:noFill/>
          <a:ln w="31750" cap="sq">
            <a:solidFill>
              <a:srgbClr val="000000"/>
            </a:solidFill>
            <a:miter lim="800000"/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fr-FR" sz="2400" dirty="0" smtClean="0">
                <a:solidFill>
                  <a:srgbClr val="000000"/>
                </a:solidFill>
              </a:rPr>
              <a:t>ETUDE DU TEMPS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61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40296" y="1185181"/>
            <a:ext cx="37513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Aucun prix affecté à un produit :</a:t>
            </a:r>
            <a:r>
              <a:rPr lang="fr-CA" dirty="0" smtClean="0">
                <a:solidFill>
                  <a:srgbClr val="000000"/>
                </a:solidFill>
                <a:sym typeface="Wingdings"/>
              </a:rPr>
              <a:t> le prix moyen de sa catégorie lui a été affecté</a:t>
            </a:r>
          </a:p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rgbClr val="000000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rgbClr val="000000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  <a:sym typeface="Wingdings"/>
              </a:rPr>
              <a:t>Suppression des sessions test dans le fichier de transaction </a:t>
            </a: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  <a:sym typeface="Wingdings"/>
              </a:rPr>
              <a:t>Suppression des potentielles lignes identiques</a:t>
            </a:r>
          </a:p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rgbClr val="000000"/>
              </a:solidFill>
              <a:sym typeface="Wingdings"/>
            </a:endParaRPr>
          </a:p>
          <a:p>
            <a:endParaRPr lang="fr-CA" dirty="0" smtClean="0">
              <a:solidFill>
                <a:srgbClr val="000000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fr-CA" dirty="0" smtClean="0">
              <a:solidFill>
                <a:srgbClr val="000000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fr-CA" dirty="0" smtClean="0">
                <a:solidFill>
                  <a:srgbClr val="000000"/>
                </a:solidFill>
              </a:rPr>
              <a:t>Distribution des prix non « lissée » dans la catégorie 2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3" name="Image 2" descr="Capture d’écran 2018-10-30 à 17.45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61" y="1415733"/>
            <a:ext cx="6876939" cy="904143"/>
          </a:xfrm>
          <a:prstGeom prst="rect">
            <a:avLst/>
          </a:prstGeom>
        </p:spPr>
      </p:pic>
      <p:pic>
        <p:nvPicPr>
          <p:cNvPr id="7" name="Image 6" descr="Capture d’écran 2018-10-30 à 18.00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97" y="3992778"/>
            <a:ext cx="3667857" cy="2865222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 txBox="1">
            <a:spLocks/>
          </p:cNvSpPr>
          <p:nvPr/>
        </p:nvSpPr>
        <p:spPr bwMode="black">
          <a:xfrm>
            <a:off x="692696" y="310294"/>
            <a:ext cx="4319735" cy="870979"/>
          </a:xfrm>
          <a:prstGeom prst="rect">
            <a:avLst/>
          </a:prstGeom>
          <a:noFill/>
          <a:ln w="31750" cap="sq">
            <a:solidFill>
              <a:srgbClr val="00000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2400" dirty="0" smtClean="0">
                <a:solidFill>
                  <a:srgbClr val="000000"/>
                </a:solidFill>
              </a:rPr>
              <a:t>Valeurs manquantes et aberrantes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9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2" name="Image 1" descr="Évolution du chiffre d'affaire en fonction du tem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92" y="339968"/>
            <a:ext cx="6096000" cy="4064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40296" y="2371968"/>
            <a:ext cx="37513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dirty="0" smtClean="0"/>
              <a:t>La fusion des tables permet d’étudier le chiffre d’affaire </a:t>
            </a:r>
          </a:p>
          <a:p>
            <a:pPr marL="285750" indent="-285750">
              <a:buFont typeface="Arial"/>
              <a:buChar char="•"/>
            </a:pPr>
            <a:endParaRPr lang="fr-CA" dirty="0"/>
          </a:p>
          <a:p>
            <a:pPr marL="285750" indent="-285750">
              <a:buFont typeface="Arial"/>
              <a:buChar char="•"/>
            </a:pPr>
            <a:r>
              <a:rPr lang="fr-CA" dirty="0" smtClean="0"/>
              <a:t>Un problème au niveau d’octobre a clairement eu lieu pour la catégorie 1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Pendant 26 </a:t>
            </a:r>
            <a:r>
              <a:rPr lang="de-DE" dirty="0" err="1" smtClean="0"/>
              <a:t>jours</a:t>
            </a:r>
            <a:r>
              <a:rPr lang="de-DE" dirty="0" smtClean="0"/>
              <a:t> </a:t>
            </a:r>
            <a:r>
              <a:rPr lang="de-DE" dirty="0" err="1" smtClean="0"/>
              <a:t>aucune</a:t>
            </a:r>
            <a:r>
              <a:rPr lang="de-DE" dirty="0" smtClean="0"/>
              <a:t> </a:t>
            </a:r>
            <a:r>
              <a:rPr lang="de-DE" dirty="0" err="1" smtClean="0"/>
              <a:t>transaction</a:t>
            </a:r>
            <a:r>
              <a:rPr lang="de-DE" dirty="0" smtClean="0"/>
              <a:t> </a:t>
            </a:r>
            <a:r>
              <a:rPr lang="de-DE" dirty="0" err="1" smtClean="0"/>
              <a:t>dans</a:t>
            </a:r>
            <a:r>
              <a:rPr lang="de-DE" dirty="0" smtClean="0"/>
              <a:t> la </a:t>
            </a:r>
            <a:r>
              <a:rPr lang="de-DE" dirty="0" err="1" smtClean="0"/>
              <a:t>catégorie</a:t>
            </a:r>
            <a:r>
              <a:rPr lang="de-DE" dirty="0" smtClean="0"/>
              <a:t> 1</a:t>
            </a:r>
            <a:endParaRPr lang="de-DE" dirty="0"/>
          </a:p>
          <a:p>
            <a:pPr marL="285750" indent="-285750">
              <a:buFont typeface="Arial"/>
              <a:buChar char="•"/>
            </a:pPr>
            <a:endParaRPr lang="de-DE" dirty="0"/>
          </a:p>
        </p:txBody>
      </p:sp>
      <p:pic>
        <p:nvPicPr>
          <p:cNvPr id="11" name="Image 10" descr="Capture d’écran 2018-10-30 à 18.35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61" y="4821221"/>
            <a:ext cx="6876938" cy="1733443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 txBox="1">
            <a:spLocks/>
          </p:cNvSpPr>
          <p:nvPr/>
        </p:nvSpPr>
        <p:spPr bwMode="black">
          <a:xfrm>
            <a:off x="692696" y="310294"/>
            <a:ext cx="4319735" cy="870979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chemeClr val="tx1"/>
                </a:solidFill>
              </a:rPr>
              <a:t>Chiffre d’affaires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4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000" dirty="0" smtClean="0"/>
              <a:t>Analyse des </a:t>
            </a:r>
            <a:r>
              <a:rPr lang="de-DE" sz="3000" dirty="0" err="1"/>
              <a:t>données</a:t>
            </a:r>
            <a:endParaRPr lang="de-DE" sz="3000" dirty="0"/>
          </a:p>
          <a:p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53330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Chiffre </a:t>
            </a:r>
            <a:r>
              <a:rPr lang="fr-FR" sz="2400" dirty="0">
                <a:solidFill>
                  <a:schemeClr val="tx1"/>
                </a:solidFill>
              </a:rPr>
              <a:t>d’affaires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0296" y="2371968"/>
            <a:ext cx="3751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Quasiment 20% de nos produits génèrent 80% des recettes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Ces produits sont les ‘vaches à lait’ de cette société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Ce sont logiquement, pour la plupart, ceux de la catégorie 2</a:t>
            </a:r>
            <a:endParaRPr lang="de-DE" dirty="0"/>
          </a:p>
          <a:p>
            <a:pPr marL="285750" indent="-285750">
              <a:buFont typeface="Arial"/>
              <a:buChar char="•"/>
            </a:pPr>
            <a:endParaRPr lang="de-DE" dirty="0"/>
          </a:p>
        </p:txBody>
      </p:sp>
      <p:pic>
        <p:nvPicPr>
          <p:cNvPr id="3" name="Image 2" descr="Chiffre d'affaire (en €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38" y="3677134"/>
            <a:ext cx="4518152" cy="3012102"/>
          </a:xfrm>
          <a:prstGeom prst="rect">
            <a:avLst/>
          </a:prstGeom>
        </p:spPr>
      </p:pic>
      <p:pic>
        <p:nvPicPr>
          <p:cNvPr id="4" name="Image 3" descr="Capture d’écran 2018-10-30 à 18.47.2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38" y="157894"/>
            <a:ext cx="4518152" cy="33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B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xmlns="" id="{AC26B46D-7EE6-8146-8BE6-47AB9EF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96" y="157894"/>
            <a:ext cx="4319735" cy="870979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Chiffre </a:t>
            </a:r>
            <a:r>
              <a:rPr lang="fr-FR" sz="2400" dirty="0">
                <a:solidFill>
                  <a:schemeClr val="tx1"/>
                </a:solidFill>
              </a:rPr>
              <a:t>d’affaires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40296" y="1609968"/>
            <a:ext cx="37513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Des inégalités moins fortes par rapport aux clients</a:t>
            </a:r>
            <a:r>
              <a:rPr lang="is-IS" dirty="0" smtClean="0"/>
              <a:t>…</a:t>
            </a:r>
          </a:p>
          <a:p>
            <a:pPr marL="285750" indent="-285750">
              <a:buFont typeface="Arial"/>
              <a:buChar char="•"/>
            </a:pPr>
            <a:endParaRPr lang="is-IS" dirty="0"/>
          </a:p>
          <a:p>
            <a:pPr marL="285750" indent="-285750">
              <a:buFont typeface="Arial"/>
              <a:buChar char="•"/>
            </a:pPr>
            <a:endParaRPr lang="is-IS" dirty="0" smtClean="0"/>
          </a:p>
          <a:p>
            <a:pPr marL="285750" indent="-285750">
              <a:buFont typeface="Arial"/>
              <a:buChar char="•"/>
            </a:pPr>
            <a:endParaRPr lang="is-IS" dirty="0"/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is-IS" dirty="0" smtClean="0"/>
              <a:t>...mais qui augmentent si on prend en compte les 4 clients important</a:t>
            </a:r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de-DE" dirty="0"/>
          </a:p>
        </p:txBody>
      </p:sp>
      <p:pic>
        <p:nvPicPr>
          <p:cNvPr id="7" name="Image 6" descr="Capture d’écran 2018-10-30 à 19.22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89" y="0"/>
            <a:ext cx="5170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chemeClr val="tx1">
            <a:lumMod val="95000"/>
          </a:schemeClr>
        </a:solidFill>
        <a:ln>
          <a:noFill/>
        </a:ln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Gill Sans MT" panose="020B0502020104020203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1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chemeClr val="tx1">
            <a:lumMod val="95000"/>
          </a:schemeClr>
        </a:solidFill>
        <a:ln>
          <a:noFill/>
        </a:ln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Gill Sans MT" panose="020B0502020104020203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2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chemeClr val="tx1">
            <a:lumMod val="95000"/>
          </a:schemeClr>
        </a:solidFill>
        <a:ln>
          <a:noFill/>
        </a:ln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Gill Sans MT" panose="020B0502020104020203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3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chemeClr val="tx1">
            <a:lumMod val="95000"/>
          </a:schemeClr>
        </a:solidFill>
        <a:ln>
          <a:noFill/>
        </a:ln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Gill Sans MT" panose="020B0502020104020203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5.xml><?xml version="1.0" encoding="utf-8"?>
<a:theme xmlns:a="http://schemas.openxmlformats.org/drawingml/2006/main" name="4_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chemeClr val="tx1">
            <a:lumMod val="95000"/>
          </a:schemeClr>
        </a:solidFill>
        <a:ln>
          <a:noFill/>
        </a:ln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Gill Sans MT" panose="020B0502020104020203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{EDAAF316-C44F-DA4F-BB9C-70EDED1433A8}tf10001120</Template>
  <TotalTime>774</TotalTime>
  <Words>659</Words>
  <Application>Microsoft Macintosh PowerPoint</Application>
  <PresentationFormat>Personnalisé</PresentationFormat>
  <Paragraphs>126</Paragraphs>
  <Slides>19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Colis</vt:lpstr>
      <vt:lpstr>1_Colis</vt:lpstr>
      <vt:lpstr>2_Colis</vt:lpstr>
      <vt:lpstr>3_Colis</vt:lpstr>
      <vt:lpstr>4_Colis</vt:lpstr>
      <vt:lpstr>RESTER LIVRES  ANALYSE DES VENTES </vt:lpstr>
      <vt:lpstr>Présentation PowerPoint</vt:lpstr>
      <vt:lpstr>Présentation PowerPoint</vt:lpstr>
      <vt:lpstr>ETUDE DU TEMPS</vt:lpstr>
      <vt:lpstr>Présentation PowerPoint</vt:lpstr>
      <vt:lpstr>Présentation PowerPoint</vt:lpstr>
      <vt:lpstr>Présentation PowerPoint</vt:lpstr>
      <vt:lpstr>Chiffre d’affaires</vt:lpstr>
      <vt:lpstr>Chiffre d’affaires</vt:lpstr>
      <vt:lpstr>Chiffre d’affaireS</vt:lpstr>
      <vt:lpstr>Panier d’achat</vt:lpstr>
      <vt:lpstr>Cibler les clients</vt:lpstr>
      <vt:lpstr>Présentation PowerPoint</vt:lpstr>
      <vt:lpstr>Corrélation sexe/catégorie de produit ?</vt:lpstr>
      <vt:lpstr>Corrélation âge / montant des achats ?</vt:lpstr>
      <vt:lpstr>Corrélation age / Fréquence d’achat ?</vt:lpstr>
      <vt:lpstr>Corrélation age / taille du panier moyen ?</vt:lpstr>
      <vt:lpstr>Corrélation âge / catégorie de produits ?</vt:lpstr>
      <vt:lpstr>EN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MERCHERZ Pierre</dc:creator>
  <cp:lastModifiedBy>William Lamazere</cp:lastModifiedBy>
  <cp:revision>58</cp:revision>
  <dcterms:created xsi:type="dcterms:W3CDTF">2018-10-08T08:22:30Z</dcterms:created>
  <dcterms:modified xsi:type="dcterms:W3CDTF">2018-10-31T08:56:36Z</dcterms:modified>
</cp:coreProperties>
</file>