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4" r:id="rId18"/>
    <p:sldId id="275" r:id="rId19"/>
    <p:sldId id="319" r:id="rId20"/>
    <p:sldId id="347" r:id="rId21"/>
    <p:sldId id="348" r:id="rId22"/>
    <p:sldId id="349" r:id="rId23"/>
    <p:sldId id="350" r:id="rId24"/>
    <p:sldId id="351" r:id="rId25"/>
    <p:sldId id="303" r:id="rId26"/>
    <p:sldId id="304" r:id="rId27"/>
    <p:sldId id="305" r:id="rId28"/>
    <p:sldId id="353" r:id="rId29"/>
    <p:sldId id="314" r:id="rId30"/>
    <p:sldId id="354" r:id="rId31"/>
    <p:sldId id="321" r:id="rId32"/>
    <p:sldId id="355" r:id="rId33"/>
    <p:sldId id="328" r:id="rId34"/>
    <p:sldId id="356" r:id="rId35"/>
    <p:sldId id="338" r:id="rId36"/>
    <p:sldId id="357" r:id="rId37"/>
    <p:sldId id="352" r:id="rId38"/>
    <p:sldId id="358" r:id="rId39"/>
    <p:sldId id="258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9276962-68A2-459F-B6F5-9A7B2908D107}"/>
              </a:ext>
            </a:extLst>
          </p:cNvPr>
          <p:cNvPicPr/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4" y="764704"/>
            <a:ext cx="6420731" cy="55496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56C934-F8C0-4B3E-AC51-B08F3DE0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030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35" y="4952820"/>
            <a:ext cx="2234129" cy="9216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6115207-38D9-4816-A22C-D1398AA020E7}"/>
              </a:ext>
            </a:extLst>
          </p:cNvPr>
          <p:cNvSpPr txBox="1"/>
          <p:nvPr/>
        </p:nvSpPr>
        <p:spPr>
          <a:xfrm>
            <a:off x="0" y="80244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/>
              <a:t>Noções Básicas de Contabilidade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6A6928-5E3F-4223-85F1-EC33DCAD2961}"/>
              </a:ext>
            </a:extLst>
          </p:cNvPr>
          <p:cNvSpPr txBox="1"/>
          <p:nvPr/>
        </p:nvSpPr>
        <p:spPr>
          <a:xfrm>
            <a:off x="0" y="36485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João Luiz Merini Moser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559C72-77F2-4BF2-AF6B-0AE596F023AA}"/>
              </a:ext>
            </a:extLst>
          </p:cNvPr>
          <p:cNvSpPr txBox="1"/>
          <p:nvPr/>
        </p:nvSpPr>
        <p:spPr>
          <a:xfrm>
            <a:off x="0" y="692696"/>
            <a:ext cx="9144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BALANÇO PATRIMONIAL</a:t>
            </a:r>
          </a:p>
          <a:p>
            <a:pPr algn="ctr"/>
            <a:r>
              <a:rPr lang="pt-BR" sz="1850" dirty="0"/>
              <a:t>Revela os investimentos (ativos) e os financiamentos (passivo) em um determinado período.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97754DD-E4AF-48FF-963B-AEF4BC81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94118"/>
              </p:ext>
            </p:extLst>
          </p:nvPr>
        </p:nvGraphicFramePr>
        <p:xfrm>
          <a:off x="1763688" y="1569860"/>
          <a:ext cx="5663307" cy="4714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4714">
                  <a:extLst>
                    <a:ext uri="{9D8B030D-6E8A-4147-A177-3AD203B41FA5}">
                      <a16:colId xmlns:a16="http://schemas.microsoft.com/office/drawing/2014/main" val="1629577937"/>
                    </a:ext>
                  </a:extLst>
                </a:gridCol>
                <a:gridCol w="742008">
                  <a:extLst>
                    <a:ext uri="{9D8B030D-6E8A-4147-A177-3AD203B41FA5}">
                      <a16:colId xmlns:a16="http://schemas.microsoft.com/office/drawing/2014/main" val="4109357468"/>
                    </a:ext>
                  </a:extLst>
                </a:gridCol>
                <a:gridCol w="626585">
                  <a:extLst>
                    <a:ext uri="{9D8B030D-6E8A-4147-A177-3AD203B41FA5}">
                      <a16:colId xmlns:a16="http://schemas.microsoft.com/office/drawing/2014/main" val="498216521"/>
                    </a:ext>
                  </a:extLst>
                </a:gridCol>
              </a:tblGrid>
              <a:tr h="22998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BALANÇO PATRIMONIAL ($ MIL)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76623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20X1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16627276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ATIVO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9.600</a:t>
                      </a:r>
                      <a:endParaRPr lang="pt-B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71330063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Ativo Circulante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5.000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52,08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47435042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Caixa e Bancos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5,21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22812541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Clientes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3.500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36,46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20498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Estoque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10,42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9408848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Ativo Realizável a Longo Prazo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1.600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16,67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79058307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Cliente Longo Prazo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1.600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16,67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7130225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Ativo Permanente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31,25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70653567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Imobilizado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31,25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29640349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PASSIVO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9.600</a:t>
                      </a:r>
                      <a:endParaRPr lang="pt-B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54701992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Passivo Circulante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20,83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52906340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Empréstimos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5,21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0359470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Fornecedores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10,42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5506575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Salários a Pagar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3,13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51876840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Impostos a Recolher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2,08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54571799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Passivo Exigível a Longo Prazo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3.500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36,46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98836515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Financiamentos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3.500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36,46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07675815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Patrimônio Líquido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4.100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42,71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71190072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Capital Social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31,25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55178765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       Reservas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11,46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6647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41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05AADD8-CDB1-4820-9BE8-210026FF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22411"/>
              </p:ext>
            </p:extLst>
          </p:nvPr>
        </p:nvGraphicFramePr>
        <p:xfrm>
          <a:off x="1451819" y="1508304"/>
          <a:ext cx="6240362" cy="4796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2318">
                  <a:extLst>
                    <a:ext uri="{9D8B030D-6E8A-4147-A177-3AD203B41FA5}">
                      <a16:colId xmlns:a16="http://schemas.microsoft.com/office/drawing/2014/main" val="2023515786"/>
                    </a:ext>
                  </a:extLst>
                </a:gridCol>
                <a:gridCol w="817614">
                  <a:extLst>
                    <a:ext uri="{9D8B030D-6E8A-4147-A177-3AD203B41FA5}">
                      <a16:colId xmlns:a16="http://schemas.microsoft.com/office/drawing/2014/main" val="2882549871"/>
                    </a:ext>
                  </a:extLst>
                </a:gridCol>
                <a:gridCol w="690430">
                  <a:extLst>
                    <a:ext uri="{9D8B030D-6E8A-4147-A177-3AD203B41FA5}">
                      <a16:colId xmlns:a16="http://schemas.microsoft.com/office/drawing/2014/main" val="1603510689"/>
                    </a:ext>
                  </a:extLst>
                </a:gridCol>
              </a:tblGrid>
              <a:tr h="298185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DEMONSTRAÇÃO DO RESULTADO DO EXERCÍCIO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($ MIL)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82799863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Receita Operacional Bruta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16.200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47831989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Impostos sobre Faturamento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3.100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-19,14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38842647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= ) Receita Operacional Líquida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13.100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80,86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39451512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Custo das Mercadorias Vendidas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5.700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-35,19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73189582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= ) Lucro operacional bruto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7.400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45,68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52164584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Despesas Comerciais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2.100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-12,96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28039933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Despesas Administrativas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-6,79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81536317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Despesas Gerais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600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-3,7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68859685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+/- ) Outras Receitas/Desp. Operacionais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250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1,54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31936556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Despesas Financeiras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1.450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-8,95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79393677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+ ) Receitas Financeiras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0,31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8496097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(+/- ) Resultado da Correção Monetária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-220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-1,36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5902640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= ) Lucro Operacional Líquido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2.230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13,77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0001654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+/- ) Receitas/Desp. não Operacionais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-280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-1,37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96998097"/>
                  </a:ext>
                </a:extLst>
              </a:tr>
              <a:tr h="272254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= ) Lucro Antes do IR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1.950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12,04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74097516"/>
                  </a:ext>
                </a:extLst>
              </a:tr>
              <a:tr h="259291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- ) Provisão IR e Contribuição Social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690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4,26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89711323"/>
                  </a:ext>
                </a:extLst>
              </a:tr>
              <a:tr h="285220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( = ) Lucro Líquido do Exercício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1.260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7,78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372184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64EE651-A36E-449B-977C-8044A204CF84}"/>
              </a:ext>
            </a:extLst>
          </p:cNvPr>
          <p:cNvSpPr txBox="1"/>
          <p:nvPr/>
        </p:nvSpPr>
        <p:spPr>
          <a:xfrm>
            <a:off x="0" y="692696"/>
            <a:ext cx="9144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DEMONSTRATIVO DE RESULTADO DO EXERCÍCIO - DRE</a:t>
            </a:r>
          </a:p>
          <a:p>
            <a:pPr algn="ctr"/>
            <a:r>
              <a:rPr lang="pt-BR" sz="1950" dirty="0"/>
              <a:t>É uma demonstração que apresenta o fluxo das receitas e despesas de forma dedutiva.</a:t>
            </a:r>
          </a:p>
        </p:txBody>
      </p:sp>
    </p:spTree>
    <p:extLst>
      <p:ext uri="{BB962C8B-B14F-4D97-AF65-F5344CB8AC3E}">
        <p14:creationId xmlns:p14="http://schemas.microsoft.com/office/powerpoint/2010/main" val="7374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AA6580-CAD5-40E4-B71A-4BB1C86C3CDF}"/>
              </a:ext>
            </a:extLst>
          </p:cNvPr>
          <p:cNvSpPr txBox="1"/>
          <p:nvPr/>
        </p:nvSpPr>
        <p:spPr>
          <a:xfrm>
            <a:off x="0" y="76470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FLUXO DE CAIXA </a:t>
            </a:r>
          </a:p>
          <a:p>
            <a:endParaRPr lang="pt-BR" sz="800" dirty="0"/>
          </a:p>
          <a:p>
            <a:r>
              <a:rPr lang="pt-BR" sz="2000" dirty="0"/>
              <a:t>É uma ferramenta de gestão que realiza o monitoramento das movimentações financeiras de uma entidade em um determinado período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048395-DA21-4C17-89EF-32D1B7D4AF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40" y="2060848"/>
            <a:ext cx="4967119" cy="42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40ED82-12E9-4A9E-8DA0-F84CE5B41F59}"/>
              </a:ext>
            </a:extLst>
          </p:cNvPr>
          <p:cNvSpPr txBox="1"/>
          <p:nvPr/>
        </p:nvSpPr>
        <p:spPr>
          <a:xfrm>
            <a:off x="0" y="76470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TRIBUTOS </a:t>
            </a:r>
          </a:p>
          <a:p>
            <a:endParaRPr lang="pt-BR" sz="800" dirty="0"/>
          </a:p>
          <a:p>
            <a:endParaRPr lang="pt-BR" sz="800" dirty="0"/>
          </a:p>
          <a:p>
            <a:r>
              <a:rPr lang="pt-BR" sz="2000" dirty="0"/>
              <a:t>É uma obrigação de pagar, criada por lei, impondo aos indivíduos o dever de entregar parte de suas rendas e patrimônio para a manutenção e desenvolvimento do Estado. Via de regra, incidem sobre o patrimônio, a renda e o consumo.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9562B-1898-4C4D-8BAE-183D03794D16}"/>
              </a:ext>
            </a:extLst>
          </p:cNvPr>
          <p:cNvSpPr txBox="1"/>
          <p:nvPr/>
        </p:nvSpPr>
        <p:spPr>
          <a:xfrm>
            <a:off x="107504" y="3068960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213">
              <a:buFont typeface="Arial" panose="020B0604020202020204" pitchFamily="34" charset="0"/>
              <a:buChar char="•"/>
            </a:pPr>
            <a:r>
              <a:rPr lang="pt-BR" sz="2300" dirty="0"/>
              <a:t>IPI - o imposto abrange todos os produtos relacionados na Tabela de Incidência do IPI (TIPI)</a:t>
            </a:r>
          </a:p>
          <a:p>
            <a:pPr indent="176213">
              <a:buFont typeface="Arial" panose="020B0604020202020204" pitchFamily="34" charset="0"/>
              <a:buChar char="•"/>
            </a:pPr>
            <a:r>
              <a:rPr lang="pt-BR" sz="2300" dirty="0"/>
              <a:t>ICMS - cada estado possui uma tabela de valores – DIFAL e ICMS-ST</a:t>
            </a:r>
          </a:p>
          <a:p>
            <a:pPr indent="176213">
              <a:buFont typeface="Arial" panose="020B0604020202020204" pitchFamily="34" charset="0"/>
              <a:buChar char="•"/>
            </a:pPr>
            <a:r>
              <a:rPr lang="pt-BR" sz="2300" dirty="0"/>
              <a:t>PIS - Programas de Integração Social e de Formação do Patrimônio do Servidor Público</a:t>
            </a:r>
          </a:p>
          <a:p>
            <a:pPr indent="176213">
              <a:buFont typeface="Arial" panose="020B0604020202020204" pitchFamily="34" charset="0"/>
              <a:buChar char="•"/>
            </a:pPr>
            <a:r>
              <a:rPr lang="pt-BR" sz="2300" dirty="0"/>
              <a:t>COFINS (Contribuição para Financiamento da Seguridade Social)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6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0CECC8-E59A-4A32-8CA6-3081DA975D28}"/>
              </a:ext>
            </a:extLst>
          </p:cNvPr>
          <p:cNvSpPr txBox="1"/>
          <p:nvPr/>
        </p:nvSpPr>
        <p:spPr>
          <a:xfrm>
            <a:off x="0" y="11247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REGIMES TRIBUTÁRIOS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4C8E33-4E62-4DAA-80FA-5FD51DAC29A7}"/>
              </a:ext>
            </a:extLst>
          </p:cNvPr>
          <p:cNvSpPr txBox="1"/>
          <p:nvPr/>
        </p:nvSpPr>
        <p:spPr>
          <a:xfrm>
            <a:off x="323528" y="234888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Para fins tributários federais, a apuração dos impostos, no Brasil, pode ser feita de três formas: Simples Nacional, Lucro Presumido ou Lucro Real. As empresas devem decidir qual regime tributário seguir.</a:t>
            </a:r>
          </a:p>
        </p:txBody>
      </p:sp>
    </p:spTree>
    <p:extLst>
      <p:ext uri="{BB962C8B-B14F-4D97-AF65-F5344CB8AC3E}">
        <p14:creationId xmlns:p14="http://schemas.microsoft.com/office/powerpoint/2010/main" val="393441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5D3DEE-3B76-4FD3-AD36-4D3450B1ED07}"/>
              </a:ext>
            </a:extLst>
          </p:cNvPr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SIMPLES NACIONAL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7A7AC-3072-4ADF-ACF1-019E2E427FC9}"/>
              </a:ext>
            </a:extLst>
          </p:cNvPr>
          <p:cNvSpPr txBox="1"/>
          <p:nvPr/>
        </p:nvSpPr>
        <p:spPr>
          <a:xfrm>
            <a:off x="0" y="17008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É um programa do governo federal que visa simplificar a burocracia das empresas, é também chamado de “Super Simples”.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EA69AB-E154-4845-B236-95C772852628}"/>
              </a:ext>
            </a:extLst>
          </p:cNvPr>
          <p:cNvSpPr txBox="1"/>
          <p:nvPr/>
        </p:nvSpPr>
        <p:spPr>
          <a:xfrm>
            <a:off x="143508" y="2962687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Simples Nacional é composto por Anexos, cada anexo tem suas alíquotas (%) e cada um é destinado a um grupo de atividades.</a:t>
            </a:r>
          </a:p>
          <a:p>
            <a:pPr marL="541338">
              <a:tabLst>
                <a:tab pos="628650" algn="l"/>
              </a:tabLst>
            </a:pPr>
            <a:r>
              <a:rPr lang="pt-BR" sz="2000" dirty="0"/>
              <a:t>•	Tabela 1 Simples Nacional: Anexo 1 - Comércio</a:t>
            </a:r>
          </a:p>
          <a:p>
            <a:pPr marL="541338">
              <a:tabLst>
                <a:tab pos="628650" algn="l"/>
              </a:tabLst>
            </a:pPr>
            <a:r>
              <a:rPr lang="pt-BR" sz="2000" dirty="0"/>
              <a:t>•	Tabela 2 Simples Nacional: Anexo 2 - Indústria</a:t>
            </a:r>
          </a:p>
          <a:p>
            <a:pPr marL="541338">
              <a:tabLst>
                <a:tab pos="628650" algn="l"/>
              </a:tabLst>
            </a:pPr>
            <a:r>
              <a:rPr lang="pt-BR" sz="2000" dirty="0"/>
              <a:t>•	Tabela 3 Simples Nacional: Anexo 3 - Prestadores de Serviço</a:t>
            </a:r>
          </a:p>
          <a:p>
            <a:pPr marL="541338">
              <a:tabLst>
                <a:tab pos="628650" algn="l"/>
              </a:tabLst>
            </a:pPr>
            <a:r>
              <a:rPr lang="pt-BR" sz="2000" dirty="0"/>
              <a:t>•	Tabela 4 Simples Nacional: Anexo 4 - Prestadores de Serviço</a:t>
            </a:r>
          </a:p>
          <a:p>
            <a:pPr marL="541338">
              <a:tabLst>
                <a:tab pos="628650" algn="l"/>
              </a:tabLst>
            </a:pPr>
            <a:r>
              <a:rPr lang="pt-BR" sz="2000" dirty="0"/>
              <a:t>•	Tabela 5 Simples Nacional: Anexo 5 - Prestadores de Serviço</a:t>
            </a:r>
          </a:p>
          <a:p>
            <a:pPr marL="541338">
              <a:tabLst>
                <a:tab pos="628650" algn="l"/>
              </a:tabLst>
            </a:pPr>
            <a:r>
              <a:rPr lang="pt-BR" sz="2000" dirty="0"/>
              <a:t>•	Tabela 6 Simples Nacional: Anexo 6 - Prestadores de Serviço</a:t>
            </a:r>
          </a:p>
        </p:txBody>
      </p:sp>
    </p:spTree>
    <p:extLst>
      <p:ext uri="{BB962C8B-B14F-4D97-AF65-F5344CB8AC3E}">
        <p14:creationId xmlns:p14="http://schemas.microsoft.com/office/powerpoint/2010/main" val="332394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73ADAAC-2A1A-4694-B668-4E33062D2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90981"/>
              </p:ext>
            </p:extLst>
          </p:nvPr>
        </p:nvGraphicFramePr>
        <p:xfrm>
          <a:off x="935596" y="692696"/>
          <a:ext cx="7272808" cy="5616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348">
                  <a:extLst>
                    <a:ext uri="{9D8B030D-6E8A-4147-A177-3AD203B41FA5}">
                      <a16:colId xmlns:a16="http://schemas.microsoft.com/office/drawing/2014/main" val="1547360833"/>
                    </a:ext>
                  </a:extLst>
                </a:gridCol>
                <a:gridCol w="760224">
                  <a:extLst>
                    <a:ext uri="{9D8B030D-6E8A-4147-A177-3AD203B41FA5}">
                      <a16:colId xmlns:a16="http://schemas.microsoft.com/office/drawing/2014/main" val="475401837"/>
                    </a:ext>
                  </a:extLst>
                </a:gridCol>
                <a:gridCol w="561457">
                  <a:extLst>
                    <a:ext uri="{9D8B030D-6E8A-4147-A177-3AD203B41FA5}">
                      <a16:colId xmlns:a16="http://schemas.microsoft.com/office/drawing/2014/main" val="2969728356"/>
                    </a:ext>
                  </a:extLst>
                </a:gridCol>
                <a:gridCol w="584423">
                  <a:extLst>
                    <a:ext uri="{9D8B030D-6E8A-4147-A177-3AD203B41FA5}">
                      <a16:colId xmlns:a16="http://schemas.microsoft.com/office/drawing/2014/main" val="226492692"/>
                    </a:ext>
                  </a:extLst>
                </a:gridCol>
                <a:gridCol w="769726">
                  <a:extLst>
                    <a:ext uri="{9D8B030D-6E8A-4147-A177-3AD203B41FA5}">
                      <a16:colId xmlns:a16="http://schemas.microsoft.com/office/drawing/2014/main" val="969946315"/>
                    </a:ext>
                  </a:extLst>
                </a:gridCol>
                <a:gridCol w="561457">
                  <a:extLst>
                    <a:ext uri="{9D8B030D-6E8A-4147-A177-3AD203B41FA5}">
                      <a16:colId xmlns:a16="http://schemas.microsoft.com/office/drawing/2014/main" val="1459138034"/>
                    </a:ext>
                  </a:extLst>
                </a:gridCol>
                <a:gridCol w="589965">
                  <a:extLst>
                    <a:ext uri="{9D8B030D-6E8A-4147-A177-3AD203B41FA5}">
                      <a16:colId xmlns:a16="http://schemas.microsoft.com/office/drawing/2014/main" val="1132024118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4255614692"/>
                    </a:ext>
                  </a:extLst>
                </a:gridCol>
              </a:tblGrid>
              <a:tr h="361961">
                <a:tc gridSpan="8"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TABELA 2 - ANEXO 1 - Tabela Simples Nacional - Comércio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54926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Receita Bruta em 12 meses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Alíquota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IRPJ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CSLL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COFINS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PIS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CPP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ICMS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3395642645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até R$ 180.000,00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1485638620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R$ 180.000,01 a R$ 360.000,00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5,47%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0,86%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0,00%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1,86%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671611088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R$ 360.000,01 a R$ 540.000,00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6,84%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0,95%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2,33%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850531036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R$ 540.000,01 a R$ 720.000,00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7,54%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1,04%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2,99%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2,56%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793521958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R$ 720.000,01 a R$ 900.000,00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7,60%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1,05%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3,02%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2,58%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3114633122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R$ 900.000,01 a R$ 1.080.000,00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8,28%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1,15%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3,28%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2,82%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82165648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R$ 1.080.000,01 a R$ 1.260.000,00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8,36%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1,16%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3,30%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2,84%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1801738148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R$ 1.260.000,01 a R$ 1.440.000,00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8,45%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1,17%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0,28%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3,35%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2,87%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2510932695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R$ 1.440.000,01 a R$ 1.620.000,00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9,03%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3,57%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3,07%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3324260416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R$ 1.620.000,01 a R$ 1.800.000,00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9,12%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1,26%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3,60%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3,10%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120763153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R$ 1.800.000,01 a R$ 1.980.000,00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9,95%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3,94%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3997620782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R$ 1.980.000,01 a R$ 2.160.000,00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10,04%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1,39%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3,99%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3,41%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1365069825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R$ 2.160.000,01 a R$ 2.340.000,00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10,13%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1,40%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4,01%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3,45%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72119072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R$ 2.340.000,01 a R$ 2.520.000,00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10,23%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1,42%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4,05%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3,48%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1837587439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R$ 2.520.000,01 a R$ 2.700.000,00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10,32%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0,48%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1,43%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4,08%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3,51%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3143080828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R$ 2.700.000,01 a R$ 2.880.000,00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11,23%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1,56%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4,44%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3,82%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795336615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R$ 2.880.000,01 a R$ 3.060.000,00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11,32%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1,57%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4,49%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3,85%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2719941345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R$ 3.060.000,01 a R$ 3.240.000,00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11,42%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1,58%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4,52%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3,88%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2356594822"/>
                  </a:ext>
                </a:extLst>
              </a:tr>
              <a:tr h="249627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R$ 3.240.000,01 a R$ 3.420.000,00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11,51%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0,53%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1,60%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4,56%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3,91%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2814062004"/>
                  </a:ext>
                </a:extLst>
              </a:tr>
              <a:tr h="262109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 R$ 3.420.000,01 a R$ 3.600.000,00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11,61%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0,54%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1,60%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0,38%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</a:rPr>
                        <a:t>4,60%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</a:rPr>
                        <a:t>3,95%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9525" anchor="ctr"/>
                </a:tc>
                <a:extLst>
                  <a:ext uri="{0D108BD9-81ED-4DB2-BD59-A6C34878D82A}">
                    <a16:rowId xmlns:a16="http://schemas.microsoft.com/office/drawing/2014/main" val="91642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6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9816E6-35C8-47DC-AD12-F50E79A493B5}"/>
              </a:ext>
            </a:extLst>
          </p:cNvPr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LUCRO PRESUMIDO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58EDD4-C467-4B6C-BE06-A5E1170CC3A2}"/>
              </a:ext>
            </a:extLst>
          </p:cNvPr>
          <p:cNvSpPr txBox="1"/>
          <p:nvPr/>
        </p:nvSpPr>
        <p:spPr>
          <a:xfrm>
            <a:off x="0" y="15178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Como o próprio nome diz, o governo presume o lucro, dependendo da atividade.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75CAB-DA7D-4589-BBCB-CB362E3B052A}"/>
              </a:ext>
            </a:extLst>
          </p:cNvPr>
          <p:cNvSpPr txBox="1"/>
          <p:nvPr/>
        </p:nvSpPr>
        <p:spPr>
          <a:xfrm>
            <a:off x="0" y="262587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alíquotas de presunção para as atividades são:</a:t>
            </a:r>
          </a:p>
          <a:p>
            <a:pPr marL="88900" indent="265113"/>
            <a:r>
              <a:rPr lang="pt-BR" sz="2000" dirty="0"/>
              <a:t>• </a:t>
            </a:r>
            <a:r>
              <a:rPr lang="pt-BR" sz="2000" b="1" dirty="0"/>
              <a:t>1,6%</a:t>
            </a:r>
            <a:r>
              <a:rPr lang="pt-BR" sz="2000" dirty="0"/>
              <a:t> do faturamento para revenda de combustíveis e gás natural.</a:t>
            </a:r>
          </a:p>
          <a:p>
            <a:pPr marL="88900" indent="265113"/>
            <a:r>
              <a:rPr lang="pt-BR" sz="2000" dirty="0"/>
              <a:t>• </a:t>
            </a:r>
            <a:r>
              <a:rPr lang="pt-BR" sz="2000" b="1" dirty="0"/>
              <a:t>8%</a:t>
            </a:r>
            <a:r>
              <a:rPr lang="pt-BR" sz="2000" dirty="0"/>
              <a:t> do faturamento para vendas em geral, transporte de cargas, atividades de imobiliárias, serviços hospitalares; industrialização para terceiros com recebimento do material e demais atividades não especificadas que não sejam prestação de serviços.</a:t>
            </a:r>
          </a:p>
          <a:p>
            <a:pPr marL="88900" indent="265113"/>
            <a:r>
              <a:rPr lang="pt-BR" sz="2000" dirty="0"/>
              <a:t>• </a:t>
            </a:r>
            <a:r>
              <a:rPr lang="pt-BR" sz="2000" b="1" dirty="0"/>
              <a:t>16%</a:t>
            </a:r>
            <a:r>
              <a:rPr lang="pt-BR" sz="2000" dirty="0"/>
              <a:t> do faturamento para transporte que não seja de cargas e serviços em geral.</a:t>
            </a:r>
          </a:p>
          <a:p>
            <a:pPr marL="88900" indent="265113"/>
            <a:r>
              <a:rPr lang="pt-BR" sz="2000" dirty="0"/>
              <a:t>• </a:t>
            </a:r>
            <a:r>
              <a:rPr lang="pt-BR" sz="2000" b="1" dirty="0"/>
              <a:t>32%</a:t>
            </a:r>
            <a:r>
              <a:rPr lang="pt-BR" sz="2000" dirty="0"/>
              <a:t> do faturamento para serviços profissionais que exijam formação técnica ou acadêmica — como advocacia e engenharia —, intermediação de negócios, administração de bens móveis ou imóveis, locação ou cessão desses mesmos bens, construção civil e serviços em geral.</a:t>
            </a:r>
          </a:p>
        </p:txBody>
      </p:sp>
    </p:spTree>
    <p:extLst>
      <p:ext uri="{BB962C8B-B14F-4D97-AF65-F5344CB8AC3E}">
        <p14:creationId xmlns:p14="http://schemas.microsoft.com/office/powerpoint/2010/main" val="4164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1A818E-D910-4AAB-B548-6F575DBE812F}"/>
              </a:ext>
            </a:extLst>
          </p:cNvPr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LUCRO REAL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64E16C-4D38-4BEC-A5FD-2C85A2F70BBC}"/>
              </a:ext>
            </a:extLst>
          </p:cNvPr>
          <p:cNvSpPr txBox="1"/>
          <p:nvPr/>
        </p:nvSpPr>
        <p:spPr>
          <a:xfrm>
            <a:off x="107504" y="1628800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empresa terá que saber exatamente qual foi o seu lucro auferido para realizar a base de cálculo do IRPJ e da CSLL. 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O percentual a ser pago para o PIS é de 1,65% (0,65%), e para a COFINS é de 7,60% (3%)</a:t>
            </a:r>
          </a:p>
        </p:txBody>
      </p:sp>
    </p:spTree>
    <p:extLst>
      <p:ext uri="{BB962C8B-B14F-4D97-AF65-F5344CB8AC3E}">
        <p14:creationId xmlns:p14="http://schemas.microsoft.com/office/powerpoint/2010/main" val="10866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680F7B9-5EC4-4C1F-A1C3-2054B8676D04}"/>
              </a:ext>
            </a:extLst>
          </p:cNvPr>
          <p:cNvSpPr txBox="1"/>
          <p:nvPr/>
        </p:nvSpPr>
        <p:spPr>
          <a:xfrm>
            <a:off x="0" y="2257769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Esta análise permite visualizar de modo objetivo e direto, a representatividade de cada conta das demonstrações, identificando as que mais contribuem, ou influenciam, na formação do lucro/prejuízo.</a:t>
            </a:r>
          </a:p>
          <a:p>
            <a:pPr algn="just"/>
            <a:endParaRPr lang="pt-BR" sz="2000" dirty="0">
              <a:latin typeface="Gotham ExtraLight" panose="02000603030000020004" pitchFamily="2" charset="0"/>
            </a:endParaRPr>
          </a:p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O cálculo do percentual de participação relativa a cada item do Demonstrativo de Resultados do Exercício é feito dividindo cada conta pela Receita.</a:t>
            </a:r>
          </a:p>
          <a:p>
            <a:pPr algn="just"/>
            <a:endParaRPr lang="pt-BR" sz="2000" dirty="0">
              <a:latin typeface="Gotham ExtraLight" panose="02000603030000020004" pitchFamily="2" charset="0"/>
            </a:endParaRPr>
          </a:p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Para o Balanço, relativo aos itens do Ativo e Passivo, divide-se cada conta pelo total do Ativo ou do Passivo.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ANÁLISE VERTICAL</a:t>
            </a:r>
          </a:p>
        </p:txBody>
      </p:sp>
    </p:spTree>
    <p:extLst>
      <p:ext uri="{BB962C8B-B14F-4D97-AF65-F5344CB8AC3E}">
        <p14:creationId xmlns:p14="http://schemas.microsoft.com/office/powerpoint/2010/main" val="339830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5C0027-631A-436E-9697-C2E94CEB449D}"/>
              </a:ext>
            </a:extLst>
          </p:cNvPr>
          <p:cNvSpPr txBox="1"/>
          <p:nvPr/>
        </p:nvSpPr>
        <p:spPr>
          <a:xfrm>
            <a:off x="107504" y="1566952"/>
            <a:ext cx="89289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OBJETIVOS</a:t>
            </a:r>
            <a:endParaRPr lang="pt-BR" sz="800" b="1" dirty="0"/>
          </a:p>
          <a:p>
            <a:pPr algn="ctr"/>
            <a:endParaRPr lang="pt-BR" sz="800" b="1" dirty="0"/>
          </a:p>
          <a:p>
            <a:pPr algn="ctr"/>
            <a:endParaRPr lang="pt-BR" sz="800" b="1" dirty="0"/>
          </a:p>
          <a:p>
            <a:pPr algn="ctr"/>
            <a:r>
              <a:rPr lang="pt-BR" sz="3200" dirty="0"/>
              <a:t>Apresentar os principais conceitos de contabilidade, regimes tributários e a sua aplicabilidade, além de demonstrar a sua importância como ferramenta de controle e planejamento econômico-financeiro, auxiliando na 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101795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45E8040-6491-4CB0-8FBD-8F200131FD27}"/>
              </a:ext>
            </a:extLst>
          </p:cNvPr>
          <p:cNvGraphicFramePr>
            <a:graphicFrameLocks noGrp="1"/>
          </p:cNvGraphicFramePr>
          <p:nvPr/>
        </p:nvGraphicFramePr>
        <p:xfrm>
          <a:off x="0" y="692696"/>
          <a:ext cx="9143999" cy="6192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7626">
                  <a:extLst>
                    <a:ext uri="{9D8B030D-6E8A-4147-A177-3AD203B41FA5}">
                      <a16:colId xmlns:a16="http://schemas.microsoft.com/office/drawing/2014/main" val="2336681830"/>
                    </a:ext>
                  </a:extLst>
                </a:gridCol>
                <a:gridCol w="1165803">
                  <a:extLst>
                    <a:ext uri="{9D8B030D-6E8A-4147-A177-3AD203B41FA5}">
                      <a16:colId xmlns:a16="http://schemas.microsoft.com/office/drawing/2014/main" val="2776932938"/>
                    </a:ext>
                  </a:extLst>
                </a:gridCol>
                <a:gridCol w="1230570">
                  <a:extLst>
                    <a:ext uri="{9D8B030D-6E8A-4147-A177-3AD203B41FA5}">
                      <a16:colId xmlns:a16="http://schemas.microsoft.com/office/drawing/2014/main" val="3534588259"/>
                    </a:ext>
                  </a:extLst>
                </a:gridCol>
              </a:tblGrid>
              <a:tr h="28148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BALANÇO PATRIMONIAL ($ MIL)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600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20X1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70046654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ATIVO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45246009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Ativo Circulante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52,08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13337522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Caixa e Bancos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5,21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30180132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36,46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96712753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Estoque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10,42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21572425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Ativo Realizável a Longo Prazo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16,67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43080195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 Longo Prazo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1.600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16,67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16606590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Ativo Permanente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3.000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31,25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9173597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Imobilizado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3.000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31,25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83021429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PASSIVO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9.600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23418145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Passivo Circulante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20,83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28616824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Empréstimos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5,21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04165178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Fornecedores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10,42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45528312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Salários a Pagar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3,13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88523899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Impostos a Recolher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2,08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31517948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Passivo Exigível a Longo Prazo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36,46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02156264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Financiamentos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36,46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7507677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Patrimônio Líquido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42,71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3566583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Capital Social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31,25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48741327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Reservas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11,46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952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16EBEB8-2A15-4F48-A697-79B9915F3FE9}"/>
              </a:ext>
            </a:extLst>
          </p:cNvPr>
          <p:cNvGraphicFramePr>
            <a:graphicFrameLocks noGrp="1"/>
          </p:cNvGraphicFramePr>
          <p:nvPr/>
        </p:nvGraphicFramePr>
        <p:xfrm>
          <a:off x="0" y="692696"/>
          <a:ext cx="9144001" cy="6165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7628">
                  <a:extLst>
                    <a:ext uri="{9D8B030D-6E8A-4147-A177-3AD203B41FA5}">
                      <a16:colId xmlns:a16="http://schemas.microsoft.com/office/drawing/2014/main" val="649003252"/>
                    </a:ext>
                  </a:extLst>
                </a:gridCol>
                <a:gridCol w="1165803">
                  <a:extLst>
                    <a:ext uri="{9D8B030D-6E8A-4147-A177-3AD203B41FA5}">
                      <a16:colId xmlns:a16="http://schemas.microsoft.com/office/drawing/2014/main" val="2294141974"/>
                    </a:ext>
                  </a:extLst>
                </a:gridCol>
                <a:gridCol w="1230570">
                  <a:extLst>
                    <a:ext uri="{9D8B030D-6E8A-4147-A177-3AD203B41FA5}">
                      <a16:colId xmlns:a16="http://schemas.microsoft.com/office/drawing/2014/main" val="260300499"/>
                    </a:ext>
                  </a:extLst>
                </a:gridCol>
              </a:tblGrid>
              <a:tr h="383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DEMONSTRAÇÃO DO RESULTADO DO EXERCÍCIO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($ MIL)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83193287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Receita Operacional Bruta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3246775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Impostos sobre Faturamento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-19,14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74058715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= ) Receita Operacional Líquida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80,86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90874710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Custo das Mercadorias Vendidas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5.700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-35,19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1838229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= ) Lucro operacional bruto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45,68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42381779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Despesas Comerciais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-12,96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05419522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Despesas Administrativas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-6,79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48273100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Despesas Gerais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600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-3,7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83886990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+/- ) Outras Receitas/Desp. Operacionais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1,54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01241557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Despesas Financeiras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1.450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-8,95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64253289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+ ) Receitas Financeiras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0,31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08919532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(+/- ) Resultado da Correção Monetária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-220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-1,36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3716994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Lucro Operacional Líquido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2.230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13,77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65580476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+/- ) Receitas/Desp. não Operacionais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-280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-1,37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41819354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Lucro Antes do IR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1.950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12,04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35781460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Provisão IR e Contribuição Social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690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4,26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71569415"/>
                  </a:ext>
                </a:extLst>
              </a:tr>
              <a:tr h="366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Lucro Líquido do Exercício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1.260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7,78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1947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75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9449-9079-4620-A197-FD7BAC46910F}"/>
              </a:ext>
            </a:extLst>
          </p:cNvPr>
          <p:cNvSpPr txBox="1"/>
          <p:nvPr/>
        </p:nvSpPr>
        <p:spPr>
          <a:xfrm>
            <a:off x="36512" y="219267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Tem por finalidade evidenciar a evolução ou involução das contas das demonstrações. É efetuada tomando-se por base dois ou mais exercícios financeiros, estabelecendo o mais antigo como base 100. </a:t>
            </a:r>
          </a:p>
          <a:p>
            <a:pPr algn="just"/>
            <a:endParaRPr lang="pt-BR" sz="2000" dirty="0">
              <a:latin typeface="Gotham ExtraLight" panose="02000603030000020004" pitchFamily="2" charset="0"/>
            </a:endParaRPr>
          </a:p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Importante que todos os demonstrativos estejam expressos na mesma moeda e nos mesmos períodos (ano/ano, mês/mês, </a:t>
            </a:r>
            <a:r>
              <a:rPr lang="pt-BR" sz="2000" dirty="0" err="1">
                <a:latin typeface="Gotham ExtraLight" panose="02000603030000020004" pitchFamily="2" charset="0"/>
              </a:rPr>
              <a:t>etc</a:t>
            </a:r>
            <a:r>
              <a:rPr lang="pt-BR" sz="2000" dirty="0">
                <a:latin typeface="Gotham ExtraLight" panose="02000603030000020004" pitchFamily="2" charset="0"/>
              </a:rPr>
              <a:t>).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ANÁLISE HORIZONTAL</a:t>
            </a:r>
          </a:p>
        </p:txBody>
      </p:sp>
    </p:spTree>
    <p:extLst>
      <p:ext uri="{BB962C8B-B14F-4D97-AF65-F5344CB8AC3E}">
        <p14:creationId xmlns:p14="http://schemas.microsoft.com/office/powerpoint/2010/main" val="17125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5DEAB73-F90A-4588-93CA-4C81EDC50F82}"/>
              </a:ext>
            </a:extLst>
          </p:cNvPr>
          <p:cNvGraphicFramePr>
            <a:graphicFrameLocks noGrp="1"/>
          </p:cNvGraphicFramePr>
          <p:nvPr/>
        </p:nvGraphicFramePr>
        <p:xfrm>
          <a:off x="0" y="692696"/>
          <a:ext cx="9143997" cy="6165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3575">
                  <a:extLst>
                    <a:ext uri="{9D8B030D-6E8A-4147-A177-3AD203B41FA5}">
                      <a16:colId xmlns:a16="http://schemas.microsoft.com/office/drawing/2014/main" val="2620753020"/>
                    </a:ext>
                  </a:extLst>
                </a:gridCol>
                <a:gridCol w="1038530">
                  <a:extLst>
                    <a:ext uri="{9D8B030D-6E8A-4147-A177-3AD203B41FA5}">
                      <a16:colId xmlns:a16="http://schemas.microsoft.com/office/drawing/2014/main" val="1427123968"/>
                    </a:ext>
                  </a:extLst>
                </a:gridCol>
                <a:gridCol w="737056">
                  <a:extLst>
                    <a:ext uri="{9D8B030D-6E8A-4147-A177-3AD203B41FA5}">
                      <a16:colId xmlns:a16="http://schemas.microsoft.com/office/drawing/2014/main" val="1920543748"/>
                    </a:ext>
                  </a:extLst>
                </a:gridCol>
                <a:gridCol w="1065351">
                  <a:extLst>
                    <a:ext uri="{9D8B030D-6E8A-4147-A177-3AD203B41FA5}">
                      <a16:colId xmlns:a16="http://schemas.microsoft.com/office/drawing/2014/main" val="1847998228"/>
                    </a:ext>
                  </a:extLst>
                </a:gridCol>
                <a:gridCol w="648008">
                  <a:extLst>
                    <a:ext uri="{9D8B030D-6E8A-4147-A177-3AD203B41FA5}">
                      <a16:colId xmlns:a16="http://schemas.microsoft.com/office/drawing/2014/main" val="3251641395"/>
                    </a:ext>
                  </a:extLst>
                </a:gridCol>
                <a:gridCol w="952701">
                  <a:extLst>
                    <a:ext uri="{9D8B030D-6E8A-4147-A177-3AD203B41FA5}">
                      <a16:colId xmlns:a16="http://schemas.microsoft.com/office/drawing/2014/main" val="1149899141"/>
                    </a:ext>
                  </a:extLst>
                </a:gridCol>
                <a:gridCol w="688776">
                  <a:extLst>
                    <a:ext uri="{9D8B030D-6E8A-4147-A177-3AD203B41FA5}">
                      <a16:colId xmlns:a16="http://schemas.microsoft.com/office/drawing/2014/main" val="2054467931"/>
                    </a:ext>
                  </a:extLst>
                </a:gridCol>
              </a:tblGrid>
              <a:tr h="330016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BALANÇO PATRIMONIAL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6586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 X 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 X 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 X 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9243720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ATIVO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9.600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11.300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53690137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Ativo Circulante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5.00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71757812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Caixa e Bancos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140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75549037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Clientes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1.500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65337052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Estoques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2.000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56040854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Ativo Realizável a Longo Prazo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800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58681931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Clientes Longo Prazo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800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71567920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Ativo Permanente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5.100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170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25184661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Imobilizado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5.100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170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5684369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PASSIVO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10.100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11.300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31678224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Passivo Circulante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1.800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2.000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48186258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Empréstimos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18727972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Fornecedores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70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4697352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Salários a Pagar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133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31879837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Impostos a Recolher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1997639"/>
                  </a:ext>
                </a:extLst>
              </a:tr>
              <a:tr h="315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Passivo Exigível a Longo Prazo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2.900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-83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60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1509684"/>
                  </a:ext>
                </a:extLst>
              </a:tr>
              <a:tr h="3000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Financiamentos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2.900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60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31203612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Patrimônio Líquido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175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9439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0D14838-BC08-4300-96B9-8A9701098668}"/>
              </a:ext>
            </a:extLst>
          </p:cNvPr>
          <p:cNvGraphicFramePr>
            <a:graphicFrameLocks noGrp="1"/>
          </p:cNvGraphicFramePr>
          <p:nvPr/>
        </p:nvGraphicFramePr>
        <p:xfrm>
          <a:off x="0" y="692696"/>
          <a:ext cx="9144000" cy="6165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6213">
                  <a:extLst>
                    <a:ext uri="{9D8B030D-6E8A-4147-A177-3AD203B41FA5}">
                      <a16:colId xmlns:a16="http://schemas.microsoft.com/office/drawing/2014/main" val="2192545438"/>
                    </a:ext>
                  </a:extLst>
                </a:gridCol>
                <a:gridCol w="1015552">
                  <a:extLst>
                    <a:ext uri="{9D8B030D-6E8A-4147-A177-3AD203B41FA5}">
                      <a16:colId xmlns:a16="http://schemas.microsoft.com/office/drawing/2014/main" val="3264968864"/>
                    </a:ext>
                  </a:extLst>
                </a:gridCol>
                <a:gridCol w="679050">
                  <a:extLst>
                    <a:ext uri="{9D8B030D-6E8A-4147-A177-3AD203B41FA5}">
                      <a16:colId xmlns:a16="http://schemas.microsoft.com/office/drawing/2014/main" val="4262013194"/>
                    </a:ext>
                  </a:extLst>
                </a:gridCol>
                <a:gridCol w="886594">
                  <a:extLst>
                    <a:ext uri="{9D8B030D-6E8A-4147-A177-3AD203B41FA5}">
                      <a16:colId xmlns:a16="http://schemas.microsoft.com/office/drawing/2014/main" val="176831799"/>
                    </a:ext>
                  </a:extLst>
                </a:gridCol>
                <a:gridCol w="624646">
                  <a:extLst>
                    <a:ext uri="{9D8B030D-6E8A-4147-A177-3AD203B41FA5}">
                      <a16:colId xmlns:a16="http://schemas.microsoft.com/office/drawing/2014/main" val="1920177992"/>
                    </a:ext>
                  </a:extLst>
                </a:gridCol>
                <a:gridCol w="926892">
                  <a:extLst>
                    <a:ext uri="{9D8B030D-6E8A-4147-A177-3AD203B41FA5}">
                      <a16:colId xmlns:a16="http://schemas.microsoft.com/office/drawing/2014/main" val="1803606740"/>
                    </a:ext>
                  </a:extLst>
                </a:gridCol>
                <a:gridCol w="545053">
                  <a:extLst>
                    <a:ext uri="{9D8B030D-6E8A-4147-A177-3AD203B41FA5}">
                      <a16:colId xmlns:a16="http://schemas.microsoft.com/office/drawing/2014/main" val="42221791"/>
                    </a:ext>
                  </a:extLst>
                </a:gridCol>
              </a:tblGrid>
              <a:tr h="373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DRE ($ mil)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 X 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 X 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20 X 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56944163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Receita Operacional Bruta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18.300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26.400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51891651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Imposto sobre Faturamento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3.500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81972576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Receita Operacional Líquida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14.800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45118770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Custo Mercadorias Vendidas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5.700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7.800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17860645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= ) Lucro Operacional Bruto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8.700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13.400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79261507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Despesas Comerciais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3.690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42762214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 - ) Despesas Administrativas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91770624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Despesas Gerais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9373012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+ ) Outras Receitas Operacionais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62324811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Despesas Financeiras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1.450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1.150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99419116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+ ) Receitas Financeiras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140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38510610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(+/- ) Resultado da Correção Monetária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-220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-140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44019364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Lucro Operacional Líquido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2.230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3.140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140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6.530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293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92492683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+/- ) Rec./Desp. Não Operacionais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-280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-35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-1.200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429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62019599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Lucro Antes do IR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1.950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3.240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5.330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273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58548879"/>
                  </a:ext>
                </a:extLst>
              </a:tr>
              <a:tr h="339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- ) Provisão para IR e Contribuição Social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690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1.130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1.860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270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63025608"/>
                  </a:ext>
                </a:extLst>
              </a:tr>
              <a:tr h="356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= ) Lucro Líquido do Exercício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1.260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2.100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3.470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275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0456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155679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Foco em avaliar questões como SEGURANÇA, LIQUIDEZ e RENTABILIDADE;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Considerar os Demonstrativos Financeiros de pelo menos três exercícios sucessivos;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Aos sócios importa detectar problemas para traçar estratégias 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Ao analista externo interessa saber da viabilidade ou não da aplicação de recursos na empresa;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Os índices servem como termômetro na avaliação da saúde financeira da empresa.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-540568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INDICADORES ECONÔMICO-FINANCEIROS</a:t>
            </a:r>
          </a:p>
        </p:txBody>
      </p:sp>
    </p:spTree>
    <p:extLst>
      <p:ext uri="{BB962C8B-B14F-4D97-AF65-F5344CB8AC3E}">
        <p14:creationId xmlns:p14="http://schemas.microsoft.com/office/powerpoint/2010/main" val="165385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69561"/>
            <a:ext cx="9144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Medium" panose="02000603030000020004" pitchFamily="2" charset="0"/>
              </a:rPr>
              <a:t>Índices de Estrutura de Patrimônio </a:t>
            </a:r>
            <a:r>
              <a:rPr lang="pt-BR" sz="2200" dirty="0">
                <a:latin typeface="Gotham ExtraLight" panose="02000603030000020004" pitchFamily="2" charset="0"/>
              </a:rPr>
              <a:t>- avaliam a segurança oferecida pela empresa aos capitais alheios e revelam sua política de obtenção de recursos;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Medium" panose="02000603030000020004" pitchFamily="2" charset="0"/>
              </a:rPr>
              <a:t>Índices de Liquidez </a:t>
            </a:r>
            <a:r>
              <a:rPr lang="pt-BR" sz="2200" dirty="0">
                <a:latin typeface="Gotham ExtraLight" panose="02000603030000020004" pitchFamily="2" charset="0"/>
              </a:rPr>
              <a:t>- medem a posição financeira em termos de capacidade de pagamento;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Medium" panose="02000603030000020004" pitchFamily="2" charset="0"/>
              </a:rPr>
              <a:t>Índices de Rentabilidade </a:t>
            </a:r>
            <a:r>
              <a:rPr lang="pt-BR" sz="2200" dirty="0">
                <a:latin typeface="Gotham ExtraLight" panose="02000603030000020004" pitchFamily="2" charset="0"/>
              </a:rPr>
              <a:t>- avaliam o desempenho global em termos de capacidade de gerar lucros;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Medium" panose="02000603030000020004" pitchFamily="2" charset="0"/>
              </a:rPr>
              <a:t>Indicadores de Prazos Médios </a:t>
            </a:r>
            <a:r>
              <a:rPr lang="pt-BR" sz="2200" dirty="0">
                <a:latin typeface="Gotham ExtraLight" panose="02000603030000020004" pitchFamily="2" charset="0"/>
              </a:rPr>
              <a:t>- revelam a política de compra, estocagem e venda;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Gotham ExtraLight" panose="0200060303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Medium" panose="02000603030000020004" pitchFamily="2" charset="0"/>
              </a:rPr>
              <a:t>Necessidade de Capital de Giro (NCG) </a:t>
            </a:r>
            <a:r>
              <a:rPr lang="pt-BR" sz="2200" dirty="0">
                <a:latin typeface="Gotham ExtraLight" panose="02000603030000020004" pitchFamily="2" charset="0"/>
              </a:rPr>
              <a:t>- mostra a carência ou não de capital de giro.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-540568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INDICADORES ECONÔMICO-FINANCEIROS</a:t>
            </a:r>
          </a:p>
        </p:txBody>
      </p:sp>
    </p:spTree>
    <p:extLst>
      <p:ext uri="{BB962C8B-B14F-4D97-AF65-F5344CB8AC3E}">
        <p14:creationId xmlns:p14="http://schemas.microsoft.com/office/powerpoint/2010/main" val="183395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704" y="1700808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São extraídos do balanço patrimonial;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2200" dirty="0">
              <a:latin typeface="Gotham ExtraLight" panose="020006030300000200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Avaliam a SEGURANÇA da empresa pois revela a política de obtenção de recursos e de alocação 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2200" dirty="0">
              <a:latin typeface="Gotham ExtraLight" panose="020006030300000200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Gotham ExtraLight" panose="02000603030000020004" pitchFamily="2" charset="0"/>
              </a:rPr>
              <a:t>Indicam o grau de dependência da empresa com relação ao capital de terceiros e o nível de imobilização de capital próprio.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-61156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ÍNDICES DE ESTRUTURA DE PATRIMÔNIO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50304" y="4869160"/>
            <a:ext cx="90582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Gotham Medium" panose="02000603030000020004" pitchFamily="2" charset="0"/>
              </a:rPr>
              <a:t>IMPORTANTE!</a:t>
            </a:r>
          </a:p>
          <a:p>
            <a:pPr algn="ctr"/>
            <a:r>
              <a:rPr lang="pt-BR" sz="2200" dirty="0">
                <a:latin typeface="Gotham ExtraLight" panose="02000603030000020004" pitchFamily="2" charset="0"/>
              </a:rPr>
              <a:t>A leitura que se faz para esses índices é: QUANTO MAIOR, PIOR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9372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124E73-EFE1-4703-BF50-4FD72E9309B2}"/>
              </a:ext>
            </a:extLst>
          </p:cNvPr>
          <p:cNvSpPr txBox="1"/>
          <p:nvPr/>
        </p:nvSpPr>
        <p:spPr>
          <a:xfrm>
            <a:off x="0" y="76470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ÍNDICES DE ESTRUTURA DE PATRIMÔNIO</a:t>
            </a:r>
          </a:p>
          <a:p>
            <a:endParaRPr lang="pt-BR" sz="1200" dirty="0"/>
          </a:p>
          <a:p>
            <a:r>
              <a:rPr lang="pt-BR" sz="1400" b="1" dirty="0"/>
              <a:t>RELAÇÃO ENTRE AS FONTES DE RECURSOS (RFR) = </a:t>
            </a:r>
            <a:r>
              <a:rPr lang="pt-BR" sz="1400" b="1" u="sng" dirty="0"/>
              <a:t>PC + PELP</a:t>
            </a:r>
          </a:p>
          <a:p>
            <a:r>
              <a:rPr lang="pt-BR" sz="1400" b="1" dirty="0"/>
              <a:t>                                                                                              PL</a:t>
            </a:r>
          </a:p>
          <a:p>
            <a:r>
              <a:rPr lang="pt-BR" sz="1400" dirty="0"/>
              <a:t>Para cada R$ 1,00 de capital próprio (PL), a empresa possui ______ de capitais de terceiros.</a:t>
            </a:r>
          </a:p>
          <a:p>
            <a:endParaRPr lang="pt-BR" sz="1400" dirty="0"/>
          </a:p>
          <a:p>
            <a:endParaRPr lang="pt-BR" sz="1400" b="1" dirty="0"/>
          </a:p>
          <a:p>
            <a:r>
              <a:rPr lang="pt-BR" sz="1400" b="1" dirty="0"/>
              <a:t>PARTICIPAÇÃO DE CAPITAIS DE TERCEIROS (PCT) = ___</a:t>
            </a:r>
            <a:r>
              <a:rPr lang="pt-BR" sz="1400" b="1" u="sng" dirty="0"/>
              <a:t>PC + PELP</a:t>
            </a:r>
            <a:r>
              <a:rPr lang="pt-BR" sz="1400" b="1" dirty="0"/>
              <a:t>___ x 100</a:t>
            </a:r>
          </a:p>
          <a:p>
            <a:r>
              <a:rPr lang="pt-BR" sz="1400" b="1" dirty="0"/>
              <a:t>                                                                                            PC + PELP + PL</a:t>
            </a:r>
          </a:p>
          <a:p>
            <a:r>
              <a:rPr lang="pt-BR" sz="1400" dirty="0"/>
              <a:t>O capital de terceiros financia ______% do Ativo.</a:t>
            </a:r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b="1" dirty="0"/>
              <a:t>COMPOSIÇÃO DO ENDIVIDAMENTO (CE) = </a:t>
            </a:r>
            <a:r>
              <a:rPr lang="pt-BR" sz="1400" b="1" u="sng" dirty="0"/>
              <a:t>Passivo Circulante</a:t>
            </a:r>
            <a:r>
              <a:rPr lang="pt-BR" sz="1400" b="1" dirty="0"/>
              <a:t> x 100</a:t>
            </a:r>
          </a:p>
          <a:p>
            <a:r>
              <a:rPr lang="pt-BR" sz="1400" dirty="0"/>
              <a:t>                                                                                     </a:t>
            </a:r>
            <a:r>
              <a:rPr lang="pt-BR" sz="1400" b="1" dirty="0"/>
              <a:t>PC + PELP</a:t>
            </a:r>
          </a:p>
          <a:p>
            <a:r>
              <a:rPr lang="pt-BR" sz="1400" dirty="0"/>
              <a:t>______% das dívidas da empresa vencem no curto prazo.</a:t>
            </a:r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b="1" dirty="0"/>
              <a:t>ENDIVIDAMENTO GERAL (EG) = </a:t>
            </a:r>
            <a:r>
              <a:rPr lang="pt-BR" sz="1400" b="1" u="sng" dirty="0"/>
              <a:t>PC + PELP</a:t>
            </a:r>
            <a:r>
              <a:rPr lang="pt-BR" sz="1400" b="1" dirty="0"/>
              <a:t> x 100</a:t>
            </a:r>
          </a:p>
          <a:p>
            <a:r>
              <a:rPr lang="pt-BR" sz="1400" b="1" dirty="0"/>
              <a:t>                                                            Ativo</a:t>
            </a:r>
          </a:p>
          <a:p>
            <a:r>
              <a:rPr lang="pt-BR" sz="1400" dirty="0"/>
              <a:t>A empresa deve, no curto e longo prazo, _____% de seu Ativo. E a diferença são recursos próprios.</a:t>
            </a:r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b="1" dirty="0"/>
              <a:t>PASSIVO ONEROSO SOBRE O ATIVO (POSA) = </a:t>
            </a:r>
            <a:r>
              <a:rPr lang="pt-BR" sz="1400" b="1" u="sng" dirty="0"/>
              <a:t>PCF + PELP</a:t>
            </a:r>
            <a:r>
              <a:rPr lang="pt-BR" sz="1400" b="1" dirty="0"/>
              <a:t> x 100</a:t>
            </a:r>
          </a:p>
          <a:p>
            <a:r>
              <a:rPr lang="pt-BR" sz="1400" b="1" dirty="0"/>
              <a:t>                                                                                      Ativo</a:t>
            </a:r>
          </a:p>
          <a:p>
            <a:r>
              <a:rPr lang="pt-BR" sz="1400" dirty="0"/>
              <a:t>______% do Ativo está sendo financiado por recursos onerosos de terceiros.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6104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DD2027-C286-4DEC-A07D-960C9E5C9604}"/>
              </a:ext>
            </a:extLst>
          </p:cNvPr>
          <p:cNvSpPr txBox="1"/>
          <p:nvPr/>
        </p:nvSpPr>
        <p:spPr>
          <a:xfrm>
            <a:off x="12830" y="1772816"/>
            <a:ext cx="913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100" dirty="0">
                <a:latin typeface="Gotham ExtraLight" panose="02000603030000020004" pitchFamily="2" charset="0"/>
              </a:rPr>
              <a:t>Mostram a situação financeira da empresa, são medidas de avaliação de capacidade financeira para cumprir os compromissos com terceiros.</a:t>
            </a:r>
          </a:p>
          <a:p>
            <a:pPr algn="just"/>
            <a:endParaRPr lang="pt-BR" sz="1500" dirty="0">
              <a:latin typeface="Gotham ExtraLight" panose="02000603030000020004" pitchFamily="2" charset="0"/>
            </a:endParaRPr>
          </a:p>
          <a:p>
            <a:pPr algn="just"/>
            <a:r>
              <a:rPr lang="pt-BR" sz="2100" dirty="0">
                <a:latin typeface="Gotham ExtraLight" panose="02000603030000020004" pitchFamily="2" charset="0"/>
              </a:rPr>
              <a:t>Evidenciam quanto a empresa tem em bens e direitos em relação às obrigações assumidas no mesmo período.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ÍNDICES DE LIQUIDEZ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0304" y="5157192"/>
            <a:ext cx="9058200" cy="9775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Gotham Medium" panose="02000603030000020004" pitchFamily="2" charset="0"/>
              </a:rPr>
              <a:t>IMPORTANTE!</a:t>
            </a:r>
          </a:p>
          <a:p>
            <a:pPr algn="ctr"/>
            <a:r>
              <a:rPr lang="pt-BR" sz="2200" dirty="0">
                <a:latin typeface="Gotham ExtraLight" panose="02000603030000020004" pitchFamily="2" charset="0"/>
              </a:rPr>
              <a:t>De maneira geral: QUANTO MAIOR, MELHOR.</a:t>
            </a:r>
            <a:endParaRPr lang="pt-BR" sz="2200" dirty="0"/>
          </a:p>
        </p:txBody>
      </p:sp>
      <p:pic>
        <p:nvPicPr>
          <p:cNvPr id="20486" name="Picture 6" descr="Resultado de imagem para D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70273"/>
            <a:ext cx="1177379" cy="10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DD2027-C286-4DEC-A07D-960C9E5C9604}"/>
              </a:ext>
            </a:extLst>
          </p:cNvPr>
          <p:cNvSpPr txBox="1"/>
          <p:nvPr/>
        </p:nvSpPr>
        <p:spPr>
          <a:xfrm>
            <a:off x="1140867" y="3807331"/>
            <a:ext cx="796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Alto índice de liquidez não necessariamente significa boa saúde financeira. Para isso devemos levar em conta a administração dos prazos de recebimentos e pagamentos.</a:t>
            </a:r>
          </a:p>
        </p:txBody>
      </p:sp>
    </p:spTree>
    <p:extLst>
      <p:ext uri="{BB962C8B-B14F-4D97-AF65-F5344CB8AC3E}">
        <p14:creationId xmlns:p14="http://schemas.microsoft.com/office/powerpoint/2010/main" val="20604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7EDEEB-6031-4180-B683-88F45B059CD0}"/>
              </a:ext>
            </a:extLst>
          </p:cNvPr>
          <p:cNvSpPr txBox="1"/>
          <p:nvPr/>
        </p:nvSpPr>
        <p:spPr>
          <a:xfrm>
            <a:off x="143508" y="2397948"/>
            <a:ext cx="88569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Todas as </a:t>
            </a:r>
            <a:r>
              <a:rPr lang="pt-BR" sz="3600" b="1" dirty="0"/>
              <a:t>movimentações</a:t>
            </a:r>
            <a:r>
              <a:rPr lang="pt-BR" sz="3200" dirty="0"/>
              <a:t> relativas a dinheiro e valores realizadas dentro de uma </a:t>
            </a:r>
            <a:r>
              <a:rPr lang="pt-BR" sz="3600" b="1" dirty="0"/>
              <a:t>organização</a:t>
            </a:r>
            <a:r>
              <a:rPr lang="pt-BR" sz="3200" dirty="0"/>
              <a:t> são registradas pela contabilidade, que resume os </a:t>
            </a:r>
            <a:r>
              <a:rPr lang="pt-BR" sz="3600" b="1" dirty="0"/>
              <a:t>fatos</a:t>
            </a:r>
            <a:r>
              <a:rPr lang="pt-BR" sz="3200" dirty="0"/>
              <a:t> em forma de balanços, demonstrativos e relatórios.</a:t>
            </a:r>
          </a:p>
          <a:p>
            <a:pPr algn="ctr"/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pt-BR" sz="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 bens e direitos são chamados de </a:t>
            </a: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ATIVO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as obrigações são denominadas de </a:t>
            </a: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PASSIVO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8C0222-2DF6-443E-A660-B89F3EF0F573}"/>
              </a:ext>
            </a:extLst>
          </p:cNvPr>
          <p:cNvSpPr txBox="1"/>
          <p:nvPr/>
        </p:nvSpPr>
        <p:spPr>
          <a:xfrm>
            <a:off x="0" y="10527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Definição de Contabilidade</a:t>
            </a:r>
          </a:p>
        </p:txBody>
      </p:sp>
    </p:spTree>
    <p:extLst>
      <p:ext uri="{BB962C8B-B14F-4D97-AF65-F5344CB8AC3E}">
        <p14:creationId xmlns:p14="http://schemas.microsoft.com/office/powerpoint/2010/main" val="106847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B5882E-114F-4E1D-84C4-7FB587F16DDE}"/>
              </a:ext>
            </a:extLst>
          </p:cNvPr>
          <p:cNvSpPr txBox="1"/>
          <p:nvPr/>
        </p:nvSpPr>
        <p:spPr>
          <a:xfrm>
            <a:off x="0" y="1274564"/>
            <a:ext cx="9144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ÍNDICES DE LIQUIDEZ</a:t>
            </a:r>
          </a:p>
          <a:p>
            <a:endParaRPr lang="pt-BR" sz="1400" dirty="0"/>
          </a:p>
          <a:p>
            <a:r>
              <a:rPr lang="pt-BR" sz="1400" b="1" dirty="0"/>
              <a:t>LIQUIDEZ GERAL (LG) = </a:t>
            </a:r>
            <a:r>
              <a:rPr lang="pt-BR" sz="1400" b="1" u="sng" dirty="0"/>
              <a:t>AC + ARLP</a:t>
            </a:r>
          </a:p>
          <a:p>
            <a:r>
              <a:rPr lang="pt-BR" sz="1400" b="1" dirty="0"/>
              <a:t>                                           PC + PELP</a:t>
            </a:r>
          </a:p>
          <a:p>
            <a:r>
              <a:rPr lang="pt-BR" sz="1400" dirty="0"/>
              <a:t>Para cada R$ 1,00 de dívidas totais, a empresa dispõe de _______ de recursos.</a:t>
            </a:r>
          </a:p>
          <a:p>
            <a:endParaRPr lang="pt-BR" sz="1400" dirty="0"/>
          </a:p>
          <a:p>
            <a:r>
              <a:rPr lang="pt-BR" sz="1400" b="1" dirty="0"/>
              <a:t>LIQUIDEZ CORRENTE (LC) = _</a:t>
            </a:r>
            <a:r>
              <a:rPr lang="pt-BR" sz="1400" b="1" u="sng" dirty="0"/>
              <a:t>Ativo Circulante</a:t>
            </a:r>
            <a:r>
              <a:rPr lang="pt-BR" sz="1400" b="1" dirty="0"/>
              <a:t>_</a:t>
            </a:r>
          </a:p>
          <a:p>
            <a:r>
              <a:rPr lang="pt-BR" sz="1400" b="1" dirty="0"/>
              <a:t>                                                   Passivo Circulante</a:t>
            </a:r>
          </a:p>
          <a:p>
            <a:r>
              <a:rPr lang="pt-BR" sz="1400" dirty="0"/>
              <a:t>Para cada R$ 1,00 de compromissos de curto prazo, a empresa dispõe ______ de recursos de curto prazo</a:t>
            </a:r>
          </a:p>
          <a:p>
            <a:endParaRPr lang="pt-BR" sz="1400" dirty="0"/>
          </a:p>
          <a:p>
            <a:r>
              <a:rPr lang="pt-BR" sz="1400" b="1" dirty="0"/>
              <a:t>LIQUIDEZ SECA (LS) = __</a:t>
            </a:r>
            <a:r>
              <a:rPr lang="pt-BR" sz="1400" b="1" u="sng" dirty="0"/>
              <a:t>AC – Estoques</a:t>
            </a:r>
            <a:r>
              <a:rPr lang="pt-BR" sz="1400" b="1" dirty="0"/>
              <a:t>__</a:t>
            </a:r>
          </a:p>
          <a:p>
            <a:r>
              <a:rPr lang="pt-BR" sz="1400" b="1" dirty="0"/>
              <a:t>                                          Passivo Circulante</a:t>
            </a:r>
          </a:p>
          <a:p>
            <a:r>
              <a:rPr lang="pt-BR" sz="1400" dirty="0"/>
              <a:t>Sem vender o estoque, a empresa dispõe de ______ em recursos de curto prazo para cada R$ 1,00 em compromissos de curto prazo.</a:t>
            </a:r>
          </a:p>
          <a:p>
            <a:endParaRPr lang="pt-BR" sz="1400" dirty="0"/>
          </a:p>
          <a:p>
            <a:r>
              <a:rPr lang="pt-BR" sz="1400" b="1" dirty="0"/>
              <a:t>LIQUIDEZ IMEDIATA (LI) = </a:t>
            </a:r>
            <a:r>
              <a:rPr lang="pt-BR" sz="1400" b="1" u="sng" dirty="0"/>
              <a:t>Disponível</a:t>
            </a:r>
          </a:p>
          <a:p>
            <a:r>
              <a:rPr lang="pt-BR" sz="1400" b="1" dirty="0"/>
              <a:t>                                                     PC</a:t>
            </a:r>
          </a:p>
          <a:p>
            <a:r>
              <a:rPr lang="pt-BR" sz="1400" dirty="0"/>
              <a:t>A empresa possui R$ ______ de disponibilidade para cada R$ 1,00 de compromissos de curto prazo.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44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2A6745-1034-4B0A-BF4E-C29FDE9D727A}"/>
              </a:ext>
            </a:extLst>
          </p:cNvPr>
          <p:cNvSpPr txBox="1"/>
          <p:nvPr/>
        </p:nvSpPr>
        <p:spPr>
          <a:xfrm>
            <a:off x="0" y="1487395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Gotham ExtraLight" panose="02000603030000020004" pitchFamily="2" charset="0"/>
              </a:rPr>
              <a:t>Mede quanto que os capitais investidos estão rendendo, ou seja, avaliam o desempenho da empresa. A rentabilidade é o reflexo das políticas e das decisões adotadas pelos seus administradores/gestores, expressando objetivamente o nível de eficiência econômico-financeiro da empresa.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0BEFBC-6984-41AA-B316-F68A4A1F9885}"/>
              </a:ext>
            </a:extLst>
          </p:cNvPr>
          <p:cNvSpPr txBox="1"/>
          <p:nvPr/>
        </p:nvSpPr>
        <p:spPr>
          <a:xfrm>
            <a:off x="10852" y="3574177"/>
            <a:ext cx="912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Gotham ExtraLight" panose="02000603030000020004" pitchFamily="2" charset="0"/>
              </a:rPr>
              <a:t>De maneira geral: QUANTO MAIOR, MELHOR.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ÍNDICES DE RENTABILIDADE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0304" y="4384954"/>
            <a:ext cx="9058200" cy="1749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Gotham Medium" panose="02000603030000020004" pitchFamily="2" charset="0"/>
              </a:rPr>
              <a:t>IMPORTANTE!</a:t>
            </a:r>
          </a:p>
          <a:p>
            <a:pPr algn="just"/>
            <a:r>
              <a:rPr lang="pt-BR" sz="2200" b="1" dirty="0">
                <a:latin typeface="Gotham ExtraLight" panose="02000603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deste momento, além do balanço patrimonial, passaremos a utilizar a Demonstração de Resultado do Exercício (DRE).</a:t>
            </a:r>
            <a:endParaRPr lang="pt-BR" sz="2200" dirty="0"/>
          </a:p>
        </p:txBody>
      </p:sp>
      <p:pic>
        <p:nvPicPr>
          <p:cNvPr id="5122" name="Picture 2" descr="Resultado de imagem para aponta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00707"/>
            <a:ext cx="936104" cy="5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44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A251DE-75B3-4405-B339-91855A8D3728}"/>
              </a:ext>
            </a:extLst>
          </p:cNvPr>
          <p:cNvSpPr txBox="1"/>
          <p:nvPr/>
        </p:nvSpPr>
        <p:spPr>
          <a:xfrm>
            <a:off x="0" y="692696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ÍNDICES DE RENTABILIDADE</a:t>
            </a:r>
          </a:p>
          <a:p>
            <a:endParaRPr lang="pt-BR" sz="1200" dirty="0"/>
          </a:p>
          <a:p>
            <a:r>
              <a:rPr lang="pt-BR" sz="1300" b="1" dirty="0"/>
              <a:t>MARGEM BRUTA (MB) = _______</a:t>
            </a:r>
            <a:r>
              <a:rPr lang="pt-BR" sz="1300" b="1" u="sng" dirty="0"/>
              <a:t>Lucro Bruto</a:t>
            </a:r>
            <a:r>
              <a:rPr lang="pt-BR" sz="1300" b="1" dirty="0"/>
              <a:t>_______</a:t>
            </a:r>
          </a:p>
          <a:p>
            <a:r>
              <a:rPr lang="pt-BR" sz="1300" b="1" dirty="0"/>
              <a:t>                                            Receita Operacional Liquida</a:t>
            </a:r>
            <a:endParaRPr lang="pt-BR" sz="1300" dirty="0"/>
          </a:p>
          <a:p>
            <a:r>
              <a:rPr lang="pt-BR" sz="1300" dirty="0"/>
              <a:t>Para cada R$ 1,00 de Receita Liquida a empresa obtém ______ de Lucro Bruto ou, com ______% de Lucro Bruto, a empresa precisa cobrir as despesas e gerar lucro.</a:t>
            </a:r>
          </a:p>
          <a:p>
            <a:endParaRPr lang="pt-BR" sz="1300" dirty="0"/>
          </a:p>
          <a:p>
            <a:r>
              <a:rPr lang="pt-BR" sz="1300" b="1" dirty="0"/>
              <a:t>MARGEM LIQUIDA (ML) = ______</a:t>
            </a:r>
            <a:r>
              <a:rPr lang="pt-BR" sz="1300" b="1" u="sng" dirty="0"/>
              <a:t>Lucro Líquido</a:t>
            </a:r>
            <a:r>
              <a:rPr lang="pt-BR" sz="1300" b="1" dirty="0"/>
              <a:t>______</a:t>
            </a:r>
          </a:p>
          <a:p>
            <a:r>
              <a:rPr lang="pt-BR" sz="1300" b="1" dirty="0"/>
              <a:t>                                                Receita Operacional Líquida</a:t>
            </a:r>
          </a:p>
          <a:p>
            <a:r>
              <a:rPr lang="pt-BR" sz="1300" dirty="0"/>
              <a:t>Para cada R$ 1,00 de Receita Operacional Liquida a empresa obtém ______ de Lucro Líquido, ou seja, após pagar todos os custos e despesas, sobraram ______% sobre as vendas liquidas da empresa.</a:t>
            </a:r>
          </a:p>
          <a:p>
            <a:endParaRPr lang="pt-BR" sz="1300" dirty="0"/>
          </a:p>
          <a:p>
            <a:r>
              <a:rPr lang="pt-BR" sz="1300" b="1" dirty="0"/>
              <a:t>RENTABILIDADE DO PATRIMÔNIO LÍQUIDO (RPL) = ___</a:t>
            </a:r>
            <a:r>
              <a:rPr lang="pt-BR" sz="1300" b="1" u="sng" dirty="0"/>
              <a:t>Lucro Líquido</a:t>
            </a:r>
            <a:r>
              <a:rPr lang="pt-BR" sz="1300" b="1" dirty="0"/>
              <a:t>___ x 100</a:t>
            </a:r>
          </a:p>
          <a:p>
            <a:r>
              <a:rPr lang="pt-BR" sz="1300" b="1" dirty="0"/>
              <a:t>     	                                                                   Patrimônio Líquido</a:t>
            </a:r>
          </a:p>
          <a:p>
            <a:r>
              <a:rPr lang="pt-BR" sz="1300" dirty="0"/>
              <a:t>Os acionistas tiveram uma remuneração de ______% sobre o capital investido, num determinado período.</a:t>
            </a:r>
          </a:p>
          <a:p>
            <a:endParaRPr lang="pt-BR" sz="1300" dirty="0"/>
          </a:p>
          <a:p>
            <a:r>
              <a:rPr lang="pt-BR" sz="1300" b="1" dirty="0"/>
              <a:t>MARGEM OPERCIONAL DE LUCRO (MOL) = </a:t>
            </a:r>
            <a:r>
              <a:rPr lang="pt-BR" sz="1300" b="1" u="sng" dirty="0"/>
              <a:t>Lucro Operacional Liquido (EBIT)</a:t>
            </a:r>
          </a:p>
          <a:p>
            <a:r>
              <a:rPr lang="pt-BR" sz="1300" b="1" dirty="0"/>
              <a:t>                                                                                  Receita Operacional Líquida</a:t>
            </a:r>
          </a:p>
          <a:p>
            <a:r>
              <a:rPr lang="pt-BR" sz="1300" dirty="0"/>
              <a:t>Para cada R$ 1,00 de Receita Operacional Líquida, a empresa obtém ______ de Lucro Operacional, ou seja, ______% de Lucro Operacional sobre a Receita Operacional Líquida</a:t>
            </a:r>
          </a:p>
          <a:p>
            <a:endParaRPr lang="pt-BR" sz="1300" dirty="0"/>
          </a:p>
          <a:p>
            <a:r>
              <a:rPr lang="pt-BR" sz="1300" b="1" dirty="0"/>
              <a:t>ROTAÇÃO DO ATIVO (RA) = </a:t>
            </a:r>
            <a:r>
              <a:rPr lang="pt-BR" sz="1300" b="1" u="sng" dirty="0"/>
              <a:t>Receita Operacional Líquida</a:t>
            </a:r>
          </a:p>
          <a:p>
            <a:r>
              <a:rPr lang="pt-BR" sz="1300" b="1" dirty="0"/>
              <a:t>                                                                Ativo Total</a:t>
            </a:r>
          </a:p>
          <a:p>
            <a:r>
              <a:rPr lang="pt-BR" sz="1300" dirty="0"/>
              <a:t>O Ativo Total girou ______ vezes durante o período; Ou que a empresa “vendeu seu ativo” ______ vezes durante o período.</a:t>
            </a:r>
          </a:p>
          <a:p>
            <a:r>
              <a:rPr lang="pt-BR" sz="1300" dirty="0"/>
              <a:t> </a:t>
            </a:r>
          </a:p>
          <a:p>
            <a:r>
              <a:rPr lang="pt-BR" sz="1300" b="1" dirty="0"/>
              <a:t>RENTABILIDADE DOS INVESTIMENTOS (RI) = </a:t>
            </a:r>
            <a:r>
              <a:rPr lang="pt-BR" sz="1300" b="1" u="sng" dirty="0"/>
              <a:t>Lucro </a:t>
            </a:r>
            <a:r>
              <a:rPr lang="pt-BR" sz="1300" b="1" u="sng" dirty="0" err="1"/>
              <a:t>Operac</a:t>
            </a:r>
            <a:r>
              <a:rPr lang="pt-BR" sz="1300" b="1" u="sng" dirty="0"/>
              <a:t>. Liquido (EBIT)</a:t>
            </a:r>
            <a:r>
              <a:rPr lang="pt-BR" sz="1300" b="1" dirty="0"/>
              <a:t> x 100</a:t>
            </a:r>
          </a:p>
          <a:p>
            <a:r>
              <a:rPr lang="pt-BR" sz="1300" b="1" dirty="0"/>
              <a:t>            		                                            Ativo Total</a:t>
            </a:r>
          </a:p>
          <a:p>
            <a:r>
              <a:rPr lang="pt-BR" sz="1300" dirty="0"/>
              <a:t>O Lucro Operacional Líquido da empresa, em determinado período, representa ______% do Ativo Total.</a:t>
            </a:r>
          </a:p>
        </p:txBody>
      </p:sp>
    </p:spTree>
    <p:extLst>
      <p:ext uri="{BB962C8B-B14F-4D97-AF65-F5344CB8AC3E}">
        <p14:creationId xmlns:p14="http://schemas.microsoft.com/office/powerpoint/2010/main" val="1547263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B35A69E-5E6A-4343-AF4A-CFB84D96D4C6}"/>
              </a:ext>
            </a:extLst>
          </p:cNvPr>
          <p:cNvSpPr txBox="1"/>
          <p:nvPr/>
        </p:nvSpPr>
        <p:spPr>
          <a:xfrm>
            <a:off x="0" y="188140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Gotham ExtraLight" panose="02000603030000020004" pitchFamily="2" charset="0"/>
              </a:rPr>
              <a:t>Também conhecidos como Índices de Atividade. </a:t>
            </a:r>
          </a:p>
          <a:p>
            <a:pPr algn="just"/>
            <a:endParaRPr lang="pt-BR" sz="2200" dirty="0">
              <a:latin typeface="Gotham ExtraLight" panose="02000603030000020004" pitchFamily="2" charset="0"/>
            </a:endParaRPr>
          </a:p>
          <a:p>
            <a:pPr algn="just"/>
            <a:r>
              <a:rPr lang="pt-BR" sz="2200" dirty="0">
                <a:latin typeface="Gotham ExtraLight" panose="02000603030000020004" pitchFamily="2" charset="0"/>
              </a:rPr>
              <a:t>A análise dos prazos médios é um importante instrumento para conhecer as políticas de compra e venda adotadas pela empresa, também pode-se contatar a eficiência com que os recursos são administrados.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ÍNDICADORES DE PRAZOS MÉDIOS</a:t>
            </a:r>
          </a:p>
        </p:txBody>
      </p:sp>
      <p:pic>
        <p:nvPicPr>
          <p:cNvPr id="6152" name="Picture 8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12" y="4489597"/>
            <a:ext cx="3217540" cy="173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850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5432A2-224E-4583-A263-FE68B6452233}"/>
              </a:ext>
            </a:extLst>
          </p:cNvPr>
          <p:cNvSpPr txBox="1"/>
          <p:nvPr/>
        </p:nvSpPr>
        <p:spPr>
          <a:xfrm>
            <a:off x="0" y="764704"/>
            <a:ext cx="9144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INDICADORES DE PRAZOS MÉDIOS</a:t>
            </a:r>
          </a:p>
          <a:p>
            <a:endParaRPr lang="pt-BR" sz="1200" dirty="0"/>
          </a:p>
          <a:p>
            <a:r>
              <a:rPr lang="pt-BR" sz="1300" b="1" dirty="0"/>
              <a:t>PRAZO MÉDIO DE COMPRAS (PMC) = ____</a:t>
            </a:r>
            <a:r>
              <a:rPr lang="pt-BR" sz="1300" b="1" u="sng" dirty="0"/>
              <a:t>Fornecedores</a:t>
            </a:r>
            <a:r>
              <a:rPr lang="pt-BR" sz="1300" b="1" dirty="0"/>
              <a:t>____ x 360</a:t>
            </a:r>
          </a:p>
          <a:p>
            <a:r>
              <a:rPr lang="pt-BR" sz="1300" b="1" dirty="0"/>
              <a:t>               	                                           Montante de Compras</a:t>
            </a:r>
          </a:p>
          <a:p>
            <a:r>
              <a:rPr lang="pt-BR" sz="1300" dirty="0"/>
              <a:t>Em média, a empresa está pagando seus fornecedores com prazo médio de ______ dias.</a:t>
            </a:r>
          </a:p>
          <a:p>
            <a:endParaRPr lang="pt-BR" sz="1300" dirty="0"/>
          </a:p>
          <a:p>
            <a:r>
              <a:rPr lang="pt-BR" sz="1300" b="1" dirty="0"/>
              <a:t>PRAZO MÉDIO DE ESTOQUES (PME) = </a:t>
            </a:r>
            <a:r>
              <a:rPr lang="pt-BR" sz="1300" b="1" u="sng" dirty="0"/>
              <a:t>Estoques</a:t>
            </a:r>
            <a:r>
              <a:rPr lang="pt-BR" sz="1300" b="1" dirty="0"/>
              <a:t> x 360</a:t>
            </a:r>
          </a:p>
          <a:p>
            <a:r>
              <a:rPr lang="pt-BR" sz="1300" b="1" dirty="0"/>
              <a:t>                                                                         CPV</a:t>
            </a:r>
          </a:p>
          <a:p>
            <a:r>
              <a:rPr lang="pt-BR" sz="1300" dirty="0"/>
              <a:t>Em média, a empresa mantém a mercadoria em estoque por ______ dias até a venda.</a:t>
            </a:r>
          </a:p>
          <a:p>
            <a:endParaRPr lang="pt-BR" sz="1300" dirty="0"/>
          </a:p>
          <a:p>
            <a:r>
              <a:rPr lang="pt-BR" sz="1300" b="1" dirty="0"/>
              <a:t>GIRO DE ESTOQUES (GE) = __</a:t>
            </a:r>
            <a:r>
              <a:rPr lang="pt-BR" sz="1300" b="1" u="sng" dirty="0"/>
              <a:t>CPV</a:t>
            </a:r>
            <a:r>
              <a:rPr lang="pt-BR" sz="1300" b="1" dirty="0"/>
              <a:t>__</a:t>
            </a:r>
          </a:p>
          <a:p>
            <a:r>
              <a:rPr lang="pt-BR" sz="1300" b="1" dirty="0"/>
              <a:t>                                                 Estoque</a:t>
            </a:r>
          </a:p>
          <a:p>
            <a:r>
              <a:rPr lang="pt-BR" sz="1300" dirty="0"/>
              <a:t>O estoque “girou” ______ vezes no período.</a:t>
            </a:r>
          </a:p>
          <a:p>
            <a:endParaRPr lang="pt-BR" sz="1300" dirty="0"/>
          </a:p>
          <a:p>
            <a:r>
              <a:rPr lang="pt-BR" sz="1300" b="1" dirty="0"/>
              <a:t>PRAZO MÉDIO DE RECEBIMENTOS (PMR) = _____________</a:t>
            </a:r>
            <a:r>
              <a:rPr lang="pt-BR" sz="1300" b="1" u="sng" dirty="0"/>
              <a:t>Clientes</a:t>
            </a:r>
            <a:r>
              <a:rPr lang="pt-BR" sz="1300" b="1" dirty="0"/>
              <a:t>______________ x 360</a:t>
            </a:r>
          </a:p>
          <a:p>
            <a:r>
              <a:rPr lang="pt-BR" sz="1300" b="1" dirty="0"/>
              <a:t>                                                                              Receita Operacional Bruta - Devoluções</a:t>
            </a:r>
          </a:p>
          <a:p>
            <a:r>
              <a:rPr lang="pt-BR" sz="1300" dirty="0"/>
              <a:t>A empresa vende e recebe, em média, em ______ dias.</a:t>
            </a:r>
          </a:p>
          <a:p>
            <a:endParaRPr lang="pt-BR" sz="1300" dirty="0"/>
          </a:p>
          <a:p>
            <a:r>
              <a:rPr lang="pt-BR" sz="1300" b="1" dirty="0"/>
              <a:t>CICLO OPERACIONAL (CO) = PME + PMR = CO</a:t>
            </a:r>
          </a:p>
          <a:p>
            <a:r>
              <a:rPr lang="pt-BR" sz="1300" dirty="0"/>
              <a:t>______ dias é o tempo médio que leva entre comprar a matéria-prima e receber o valor da venda</a:t>
            </a:r>
          </a:p>
          <a:p>
            <a:endParaRPr lang="pt-BR" sz="1300" dirty="0"/>
          </a:p>
          <a:p>
            <a:r>
              <a:rPr lang="pt-BR" sz="1300" b="1" dirty="0"/>
              <a:t>CICLO FINANCEIRO (CF) = PME + PMR – PMC = CF ou CO – PMC = CF</a:t>
            </a:r>
            <a:endParaRPr lang="pt-BR" sz="1300" dirty="0"/>
          </a:p>
          <a:p>
            <a:r>
              <a:rPr lang="pt-BR" sz="1300" dirty="0"/>
              <a:t>A empresa paga os fornecedores, em média, em ______ dias e recebe o dinheiro das vendas ______ dias após pagar os fornecedores.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0952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E0F016E-5879-417D-9685-A94559EF4E17}"/>
              </a:ext>
            </a:extLst>
          </p:cNvPr>
          <p:cNvSpPr txBox="1"/>
          <p:nvPr/>
        </p:nvSpPr>
        <p:spPr>
          <a:xfrm>
            <a:off x="0" y="184482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Gotham ExtraLight" panose="02000603030000020004" pitchFamily="2" charset="0"/>
              </a:rPr>
              <a:t>O Capital de Giro de uma empresa corresponde aos valores aplicados em seu Ativo Circulante. A empresa compra mercadoria, estoca, vende e recebe, mantendo esse ciclo permanentemente, ela mantém o giro dos negócios.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NECESSIDADE DE CAPITAL DE GIRO</a:t>
            </a:r>
          </a:p>
        </p:txBody>
      </p:sp>
      <p:pic>
        <p:nvPicPr>
          <p:cNvPr id="7170" name="Picture 2" descr="Resultado de imagem para capital de gi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4153" r="9524" b="12722"/>
          <a:stretch/>
        </p:blipFill>
        <p:spPr bwMode="auto">
          <a:xfrm>
            <a:off x="3383867" y="3645024"/>
            <a:ext cx="237626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2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964FE7-B85D-4B17-B173-7D23FE90EDE1}"/>
              </a:ext>
            </a:extLst>
          </p:cNvPr>
          <p:cNvSpPr txBox="1"/>
          <p:nvPr/>
        </p:nvSpPr>
        <p:spPr>
          <a:xfrm>
            <a:off x="0" y="184395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NECESSIDADE DE CAPITAL DE GIRO (NCG)</a:t>
            </a:r>
          </a:p>
          <a:p>
            <a:endParaRPr lang="pt-BR" sz="1200" dirty="0"/>
          </a:p>
          <a:p>
            <a:r>
              <a:rPr lang="pt-BR" sz="1400" b="1" dirty="0"/>
              <a:t>CAPITAL DE GIRO (CG) = Ativo Circulante – Passivo Circulante ou CG = (PL + PELP) – (AP + ARLP)</a:t>
            </a:r>
          </a:p>
          <a:p>
            <a:r>
              <a:rPr lang="pt-BR" sz="1400" dirty="0"/>
              <a:t>R$_________, corresponde aos valores aplicados em seu Ativo Circulante. A empresa compra mercadoria, estoca, vende e recebe, mantendo esse ciclo permanentemente, ela mantém o giro dos negócios.</a:t>
            </a:r>
          </a:p>
          <a:p>
            <a:endParaRPr lang="pt-BR" sz="1400" dirty="0"/>
          </a:p>
          <a:p>
            <a:r>
              <a:rPr lang="pt-BR" sz="1400" b="1" dirty="0"/>
              <a:t>SALDO DE TESOURARIA - ST = ACF – PCF ou ST = CG - NCG</a:t>
            </a:r>
            <a:endParaRPr lang="pt-BR" sz="1400" dirty="0"/>
          </a:p>
          <a:p>
            <a:r>
              <a:rPr lang="pt-BR" sz="1400" dirty="0"/>
              <a:t>Se POSITIVO, significa que a empresa tem disponibilidade de recursos; </a:t>
            </a:r>
          </a:p>
          <a:p>
            <a:r>
              <a:rPr lang="pt-BR" sz="1400" dirty="0"/>
              <a:t>Se NEGATIVO, a empresa tem dependência de recursos de curto prazo.</a:t>
            </a:r>
          </a:p>
          <a:p>
            <a:endParaRPr lang="pt-BR" sz="1400" dirty="0"/>
          </a:p>
          <a:p>
            <a:r>
              <a:rPr lang="pt-BR" sz="1400" b="1" dirty="0"/>
              <a:t>NECESSIDADE DE CAPITAL DE GIRO EM DIAS = __</a:t>
            </a:r>
            <a:r>
              <a:rPr lang="pt-BR" sz="1400" b="1" u="sng" dirty="0"/>
              <a:t>NCG_</a:t>
            </a:r>
            <a:r>
              <a:rPr lang="pt-BR" sz="1400" b="1" dirty="0"/>
              <a:t>_ x 360</a:t>
            </a:r>
          </a:p>
          <a:p>
            <a:r>
              <a:rPr lang="pt-BR" sz="1400" b="1" dirty="0"/>
              <a:t>               		                                Vendas</a:t>
            </a:r>
          </a:p>
          <a:p>
            <a:r>
              <a:rPr lang="pt-BR" sz="1400" dirty="0"/>
              <a:t>A empresa precisa faturar _______ dias para obter os recursos complementares necessários ao capital de giro.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225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918BFFD-4D2F-4EA8-94D7-CC789AEBF563}"/>
              </a:ext>
            </a:extLst>
          </p:cNvPr>
          <p:cNvSpPr txBox="1"/>
          <p:nvPr/>
        </p:nvSpPr>
        <p:spPr>
          <a:xfrm>
            <a:off x="0" y="198884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EBITDA significa </a:t>
            </a:r>
            <a:r>
              <a:rPr lang="pt-BR" sz="2000" i="1" dirty="0" err="1">
                <a:latin typeface="Gotham ExtraLight" panose="02000603030000020004" pitchFamily="2" charset="0"/>
              </a:rPr>
              <a:t>Earnings</a:t>
            </a:r>
            <a:r>
              <a:rPr lang="pt-BR" sz="2000" i="1" dirty="0">
                <a:latin typeface="Gotham ExtraLight" panose="02000603030000020004" pitchFamily="2" charset="0"/>
              </a:rPr>
              <a:t> </a:t>
            </a:r>
            <a:r>
              <a:rPr lang="pt-BR" sz="2000" i="1" dirty="0" err="1">
                <a:latin typeface="Gotham ExtraLight" panose="02000603030000020004" pitchFamily="2" charset="0"/>
              </a:rPr>
              <a:t>Before</a:t>
            </a:r>
            <a:r>
              <a:rPr lang="pt-BR" sz="2000" i="1" dirty="0">
                <a:latin typeface="Gotham ExtraLight" panose="02000603030000020004" pitchFamily="2" charset="0"/>
              </a:rPr>
              <a:t> </a:t>
            </a:r>
            <a:r>
              <a:rPr lang="pt-BR" sz="2000" i="1" dirty="0" err="1">
                <a:latin typeface="Gotham ExtraLight" panose="02000603030000020004" pitchFamily="2" charset="0"/>
              </a:rPr>
              <a:t>Interests</a:t>
            </a:r>
            <a:r>
              <a:rPr lang="pt-BR" sz="2000" i="1" dirty="0">
                <a:latin typeface="Gotham ExtraLight" panose="02000603030000020004" pitchFamily="2" charset="0"/>
              </a:rPr>
              <a:t>, Taxes, </a:t>
            </a:r>
            <a:r>
              <a:rPr lang="pt-BR" sz="2000" i="1" dirty="0" err="1">
                <a:latin typeface="Gotham ExtraLight" panose="02000603030000020004" pitchFamily="2" charset="0"/>
              </a:rPr>
              <a:t>Depretiation</a:t>
            </a:r>
            <a:r>
              <a:rPr lang="pt-BR" sz="2000" i="1" dirty="0">
                <a:latin typeface="Gotham ExtraLight" panose="02000603030000020004" pitchFamily="2" charset="0"/>
              </a:rPr>
              <a:t> </a:t>
            </a:r>
            <a:r>
              <a:rPr lang="pt-BR" sz="2000" i="1" dirty="0" err="1">
                <a:latin typeface="Gotham ExtraLight" panose="02000603030000020004" pitchFamily="2" charset="0"/>
              </a:rPr>
              <a:t>and</a:t>
            </a:r>
            <a:r>
              <a:rPr lang="pt-BR" sz="2000" i="1" dirty="0">
                <a:latin typeface="Gotham ExtraLight" panose="02000603030000020004" pitchFamily="2" charset="0"/>
              </a:rPr>
              <a:t> </a:t>
            </a:r>
            <a:r>
              <a:rPr lang="pt-BR" sz="2000" i="1" dirty="0" err="1">
                <a:latin typeface="Gotham ExtraLight" panose="02000603030000020004" pitchFamily="2" charset="0"/>
              </a:rPr>
              <a:t>Amortization</a:t>
            </a:r>
            <a:r>
              <a:rPr lang="pt-BR" sz="2000" dirty="0">
                <a:latin typeface="Gotham ExtraLight" panose="02000603030000020004" pitchFamily="2" charset="0"/>
              </a:rPr>
              <a:t>. </a:t>
            </a:r>
          </a:p>
          <a:p>
            <a:pPr algn="just"/>
            <a:endParaRPr lang="pt-BR" sz="2000" dirty="0">
              <a:latin typeface="Gotham ExtraLight" panose="02000603030000020004" pitchFamily="2" charset="0"/>
            </a:endParaRPr>
          </a:p>
          <a:p>
            <a:pPr algn="just"/>
            <a:r>
              <a:rPr lang="pt-BR" sz="2000" dirty="0">
                <a:latin typeface="Gotham ExtraLight" panose="02000603030000020004" pitchFamily="2" charset="0"/>
              </a:rPr>
              <a:t>Ou seja: Lucro antes de juros, imposto de renda, amortização e depreciação.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1ABD2B-163C-40ED-BFBA-1F141E583AE3}"/>
              </a:ext>
            </a:extLst>
          </p:cNvPr>
          <p:cNvSpPr txBox="1"/>
          <p:nvPr/>
        </p:nvSpPr>
        <p:spPr>
          <a:xfrm>
            <a:off x="0" y="393305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Gotham ExtraLight" panose="02000603030000020004" pitchFamily="2" charset="0"/>
              </a:rPr>
              <a:t>Espelha o desempenho da empresa levando em consideração, somente os ganhos gerados por sua atividade principal.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0" y="764704"/>
            <a:ext cx="9144000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>
                <a:latin typeface="Gotham Bold" panose="02000803030000020004" pitchFamily="2" charset="0"/>
                <a:ea typeface="+mj-ea"/>
                <a:cs typeface="+mj-cs"/>
              </a:rPr>
              <a:t>EBITDA</a:t>
            </a:r>
          </a:p>
        </p:txBody>
      </p:sp>
    </p:spTree>
    <p:extLst>
      <p:ext uri="{BB962C8B-B14F-4D97-AF65-F5344CB8AC3E}">
        <p14:creationId xmlns:p14="http://schemas.microsoft.com/office/powerpoint/2010/main" val="857198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uldade Qualis | Dúvidas? Entramos em Contato com Você - Faculdade Qualis">
            <a:extLst>
              <a:ext uri="{FF2B5EF4-FFF2-40B4-BE49-F238E27FC236}">
                <a16:creationId xmlns:a16="http://schemas.microsoft.com/office/drawing/2014/main" id="{3D57E28A-B7B2-469F-A00C-DD438FB4A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91" y="656692"/>
            <a:ext cx="389621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73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C0A285-E3EC-4EB8-BFCE-DE16A1FFE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22350" r="16643" b="23792"/>
          <a:stretch/>
        </p:blipFill>
        <p:spPr>
          <a:xfrm>
            <a:off x="2987824" y="5229200"/>
            <a:ext cx="595689" cy="4774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79011"/>
            <a:ext cx="800786" cy="59258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105195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/>
              <a:t>OBRIGADO!</a:t>
            </a:r>
          </a:p>
          <a:p>
            <a:pPr algn="ctr"/>
            <a:endParaRPr lang="pt-BR" sz="1000" dirty="0"/>
          </a:p>
          <a:p>
            <a:pPr algn="ctr"/>
            <a:r>
              <a:rPr lang="pt-BR" sz="6000" dirty="0"/>
              <a:t>João Luiz Merini Moser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491880" y="3977176"/>
            <a:ext cx="352839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joaoluiz@diamond.adm.br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/</a:t>
            </a:r>
            <a:r>
              <a:rPr lang="pt-BR" sz="2400" dirty="0" err="1"/>
              <a:t>joaoluizmoser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/</a:t>
            </a:r>
            <a:r>
              <a:rPr lang="pt-BR" sz="2400" dirty="0" err="1"/>
              <a:t>JoaoLuizMoser</a:t>
            </a:r>
            <a:endParaRPr lang="pt-BR" sz="24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20" y="3994480"/>
            <a:ext cx="526178" cy="5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30F1F20-9C94-419F-9671-907F10D297B2}"/>
              </a:ext>
            </a:extLst>
          </p:cNvPr>
          <p:cNvSpPr txBox="1"/>
          <p:nvPr/>
        </p:nvSpPr>
        <p:spPr>
          <a:xfrm>
            <a:off x="323528" y="908720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USUÁRIOS DA CONTABILIDADE</a:t>
            </a:r>
          </a:p>
          <a:p>
            <a:pPr algn="ctr"/>
            <a:endParaRPr lang="pt-BR" sz="800" dirty="0"/>
          </a:p>
          <a:p>
            <a:pPr algn="ctr"/>
            <a:endParaRPr lang="pt-BR" sz="800" dirty="0"/>
          </a:p>
          <a:p>
            <a:pPr algn="ctr"/>
            <a:endParaRPr lang="pt-BR" sz="800" dirty="0"/>
          </a:p>
          <a:p>
            <a:pPr marL="628650"/>
            <a:r>
              <a:rPr lang="pt-BR" sz="2800" dirty="0"/>
              <a:t>•	Sócios, acionistas, proprietários;</a:t>
            </a:r>
          </a:p>
          <a:p>
            <a:pPr marL="628650"/>
            <a:r>
              <a:rPr lang="pt-BR" sz="2800" dirty="0"/>
              <a:t>•	Diretores, administradores, executivos;</a:t>
            </a:r>
          </a:p>
          <a:p>
            <a:pPr marL="628650"/>
            <a:r>
              <a:rPr lang="pt-BR" sz="2800" dirty="0"/>
              <a:t>•	Instituições financeiras;</a:t>
            </a:r>
          </a:p>
          <a:p>
            <a:pPr marL="628650"/>
            <a:r>
              <a:rPr lang="pt-BR" sz="2800" dirty="0"/>
              <a:t>•	Empregados;</a:t>
            </a:r>
          </a:p>
          <a:p>
            <a:pPr marL="628650"/>
            <a:r>
              <a:rPr lang="pt-BR" sz="2800" dirty="0"/>
              <a:t>•	Associações e Sindicatos;</a:t>
            </a:r>
          </a:p>
          <a:p>
            <a:pPr marL="628650"/>
            <a:r>
              <a:rPr lang="pt-BR" sz="2800" dirty="0"/>
              <a:t>•	Institutos de pesquisas;</a:t>
            </a:r>
          </a:p>
          <a:p>
            <a:pPr marL="628650"/>
            <a:r>
              <a:rPr lang="pt-BR" sz="2800" dirty="0"/>
              <a:t>•	Fornecedores;</a:t>
            </a:r>
          </a:p>
          <a:p>
            <a:pPr marL="628650"/>
            <a:r>
              <a:rPr lang="pt-BR" sz="2800" dirty="0"/>
              <a:t>•	Clientes;</a:t>
            </a:r>
          </a:p>
          <a:p>
            <a:pPr marL="628650"/>
            <a:r>
              <a:rPr lang="pt-BR" sz="2800" dirty="0"/>
              <a:t>•	Órgãos governamentais;</a:t>
            </a:r>
          </a:p>
          <a:p>
            <a:pPr marL="628650"/>
            <a:r>
              <a:rPr lang="pt-BR" sz="2800" dirty="0"/>
              <a:t>•	Fisco.</a:t>
            </a:r>
          </a:p>
        </p:txBody>
      </p:sp>
    </p:spTree>
    <p:extLst>
      <p:ext uri="{BB962C8B-B14F-4D97-AF65-F5344CB8AC3E}">
        <p14:creationId xmlns:p14="http://schemas.microsoft.com/office/powerpoint/2010/main" val="41761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24C9C6-63CB-423C-83F8-CD8391FA722A}"/>
              </a:ext>
            </a:extLst>
          </p:cNvPr>
          <p:cNvSpPr txBox="1"/>
          <p:nvPr/>
        </p:nvSpPr>
        <p:spPr>
          <a:xfrm>
            <a:off x="107504" y="764704"/>
            <a:ext cx="89289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PILARES DA CONTABILIDADE</a:t>
            </a:r>
          </a:p>
          <a:p>
            <a:pPr algn="ctr"/>
            <a:r>
              <a:rPr lang="pt-BR" dirty="0"/>
              <a:t>Estes são os princípios fundamentais de contabilidade.</a:t>
            </a:r>
          </a:p>
          <a:p>
            <a:endParaRPr lang="pt-BR" dirty="0"/>
          </a:p>
          <a:p>
            <a:pPr marL="176213" indent="-176213" algn="just"/>
            <a:r>
              <a:rPr lang="pt-BR" dirty="0"/>
              <a:t>•	</a:t>
            </a:r>
            <a:r>
              <a:rPr lang="pt-BR" sz="2200" b="1" dirty="0"/>
              <a:t>ENTIDADE</a:t>
            </a:r>
            <a:r>
              <a:rPr lang="pt-BR" sz="2200" dirty="0"/>
              <a:t> - reconhece que o patrimônio é o objeto da contabilidade e pertence à entidade, sem se confundir com os patrimônios particulares (dos seus sócios ou proprietários).</a:t>
            </a:r>
          </a:p>
          <a:p>
            <a:pPr marL="176213" indent="-176213" algn="just"/>
            <a:endParaRPr lang="pt-BR" sz="800" dirty="0"/>
          </a:p>
          <a:p>
            <a:pPr marL="176213" indent="-176213" algn="just"/>
            <a:endParaRPr lang="pt-BR" sz="800" dirty="0"/>
          </a:p>
          <a:p>
            <a:pPr marL="176213" indent="-176213" algn="just"/>
            <a:r>
              <a:rPr lang="pt-BR" sz="2200" dirty="0"/>
              <a:t>•</a:t>
            </a:r>
            <a:r>
              <a:rPr lang="pt-BR" sz="2200" b="1" dirty="0"/>
              <a:t>	CONTINUIDADE </a:t>
            </a:r>
            <a:r>
              <a:rPr lang="pt-BR" sz="2200" dirty="0"/>
              <a:t>- diz que a contabilidade deve considerar que a entidade continuará suas operações indefinidamente no futuro.</a:t>
            </a:r>
          </a:p>
          <a:p>
            <a:pPr marL="176213" indent="-176213" algn="just"/>
            <a:endParaRPr lang="pt-BR" sz="800" dirty="0"/>
          </a:p>
          <a:p>
            <a:pPr marL="176213" indent="-176213" algn="just"/>
            <a:endParaRPr lang="pt-BR" sz="800" dirty="0"/>
          </a:p>
          <a:p>
            <a:pPr marL="176213" indent="-176213" algn="just"/>
            <a:r>
              <a:rPr lang="pt-BR" sz="2200" dirty="0"/>
              <a:t>•	</a:t>
            </a:r>
            <a:r>
              <a:rPr lang="pt-BR" sz="2200" b="1" dirty="0"/>
              <a:t>OPORTUNIDADE</a:t>
            </a:r>
            <a:r>
              <a:rPr lang="pt-BR" sz="2200" dirty="0"/>
              <a:t> - se refere ao registro dos fatos contábeis de maneira tempestiva e íntegra, ou seja, no momento oportuno (mais próximo possível de quando ele foi gerado) e com as informações completas e fidedignas, sem omissões ou excessos.</a:t>
            </a:r>
          </a:p>
        </p:txBody>
      </p:sp>
    </p:spTree>
    <p:extLst>
      <p:ext uri="{BB962C8B-B14F-4D97-AF65-F5344CB8AC3E}">
        <p14:creationId xmlns:p14="http://schemas.microsoft.com/office/powerpoint/2010/main" val="3310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EC3459-0706-476C-AF5C-CB58FF4D855A}"/>
              </a:ext>
            </a:extLst>
          </p:cNvPr>
          <p:cNvSpPr txBox="1"/>
          <p:nvPr/>
        </p:nvSpPr>
        <p:spPr>
          <a:xfrm>
            <a:off x="107504" y="677009"/>
            <a:ext cx="892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PILARES DA CONTABILIDADE</a:t>
            </a:r>
          </a:p>
          <a:p>
            <a:pPr algn="ctr"/>
            <a:r>
              <a:rPr lang="pt-BR" dirty="0"/>
              <a:t>Estes são os princípios fundamentais de contabilidade.</a:t>
            </a:r>
          </a:p>
          <a:p>
            <a:endParaRPr lang="pt-BR" dirty="0"/>
          </a:p>
          <a:p>
            <a:pPr marL="176213" indent="-176213" algn="just"/>
            <a:r>
              <a:rPr lang="pt-BR" dirty="0"/>
              <a:t>•	</a:t>
            </a:r>
            <a:r>
              <a:rPr lang="pt-BR" sz="2200" b="1" dirty="0"/>
              <a:t>REGISTRO PELO VALOR ORIGINAL </a:t>
            </a:r>
            <a:r>
              <a:rPr lang="pt-BR" sz="2200" dirty="0"/>
              <a:t>- os componentes do patrimônio devem ser registrados pelos valores originais das transações, expressos na moeda do país.</a:t>
            </a:r>
          </a:p>
          <a:p>
            <a:pPr marL="176213" indent="-176213"/>
            <a:endParaRPr lang="pt-BR" sz="800" dirty="0"/>
          </a:p>
          <a:p>
            <a:pPr marL="176213" indent="-176213" algn="just"/>
            <a:r>
              <a:rPr lang="pt-BR" dirty="0"/>
              <a:t>•	</a:t>
            </a:r>
            <a:r>
              <a:rPr lang="pt-BR" sz="2200" b="1" dirty="0"/>
              <a:t>ATUALIZAÇÃO MONETÁRIA </a:t>
            </a:r>
            <a:r>
              <a:rPr lang="pt-BR" sz="2200" dirty="0"/>
              <a:t>- De acordo com o princípio anterior, o patrimônio deve ser registrado pelo valor original, mas esse valor deve ser atualizado de acordo com as variações de poder aquisitivo da moeda nacional.</a:t>
            </a:r>
          </a:p>
          <a:p>
            <a:pPr marL="176213" indent="-176213"/>
            <a:endParaRPr lang="pt-BR" sz="800" dirty="0"/>
          </a:p>
          <a:p>
            <a:pPr marL="176213" indent="-176213" algn="just"/>
            <a:r>
              <a:rPr lang="pt-BR" dirty="0"/>
              <a:t>•	</a:t>
            </a:r>
            <a:r>
              <a:rPr lang="pt-BR" sz="2200" b="1" dirty="0"/>
              <a:t>PRUDÊNCIA</a:t>
            </a:r>
            <a:r>
              <a:rPr lang="pt-BR" sz="2200" dirty="0"/>
              <a:t> - Trata-se de considerar o menor valor na mensuração de ativos e o maior valor na mensuração de passivos.</a:t>
            </a:r>
          </a:p>
          <a:p>
            <a:pPr marL="176213" indent="-176213"/>
            <a:endParaRPr lang="pt-BR" sz="800" dirty="0"/>
          </a:p>
          <a:p>
            <a:pPr marL="176213" indent="-176213" algn="just"/>
            <a:r>
              <a:rPr lang="pt-BR" dirty="0"/>
              <a:t>•	</a:t>
            </a:r>
            <a:r>
              <a:rPr lang="pt-BR" sz="2200" b="1" dirty="0"/>
              <a:t>COMPETÊNCIA</a:t>
            </a:r>
            <a:r>
              <a:rPr lang="pt-BR" sz="2200" dirty="0"/>
              <a:t> - os registros de receitas e despesas devem ser incluídos na apuração dos resultados do exercício (DRE) quando o fato gerador ocorre, independentemente de quando acontece o pagamento ou recebimento.</a:t>
            </a:r>
          </a:p>
        </p:txBody>
      </p:sp>
    </p:spTree>
    <p:extLst>
      <p:ext uri="{BB962C8B-B14F-4D97-AF65-F5344CB8AC3E}">
        <p14:creationId xmlns:p14="http://schemas.microsoft.com/office/powerpoint/2010/main" val="81548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onheça a Estrutura de Plano de Contas – Metadados">
            <a:extLst>
              <a:ext uri="{FF2B5EF4-FFF2-40B4-BE49-F238E27FC236}">
                <a16:creationId xmlns:a16="http://schemas.microsoft.com/office/drawing/2014/main" id="{EA886235-C4B0-49A4-B31F-403D5F6E4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6913"/>
            <a:ext cx="8280920" cy="359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F8D202-E28F-4084-8325-B39DD662AFEC}"/>
              </a:ext>
            </a:extLst>
          </p:cNvPr>
          <p:cNvSpPr txBox="1"/>
          <p:nvPr/>
        </p:nvSpPr>
        <p:spPr>
          <a:xfrm>
            <a:off x="0" y="6206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PLANO DE CONTAS</a:t>
            </a:r>
          </a:p>
          <a:p>
            <a:endParaRPr lang="pt-BR" sz="800" dirty="0"/>
          </a:p>
          <a:p>
            <a:pPr algn="just"/>
            <a:r>
              <a:rPr lang="pt-BR" sz="2400" dirty="0"/>
              <a:t>É um conjunto de contas que representam os eventos e movimentações econômicas e financeiras que acontecem durante as atividades e operações de uma empresa. </a:t>
            </a:r>
          </a:p>
        </p:txBody>
      </p:sp>
    </p:spTree>
    <p:extLst>
      <p:ext uri="{BB962C8B-B14F-4D97-AF65-F5344CB8AC3E}">
        <p14:creationId xmlns:p14="http://schemas.microsoft.com/office/powerpoint/2010/main" val="203198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83C998-1F9B-4FEC-849D-7EC29C5D902C}"/>
              </a:ext>
            </a:extLst>
          </p:cNvPr>
          <p:cNvSpPr txBox="1"/>
          <p:nvPr/>
        </p:nvSpPr>
        <p:spPr>
          <a:xfrm>
            <a:off x="107504" y="692696"/>
            <a:ext cx="892899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REGIMES CONTÁBEIS</a:t>
            </a:r>
          </a:p>
          <a:p>
            <a:endParaRPr lang="pt-BR" sz="800" dirty="0"/>
          </a:p>
          <a:p>
            <a:pPr algn="just"/>
            <a:r>
              <a:rPr lang="pt-BR" sz="2800" dirty="0"/>
              <a:t>Regimes contábeis são os critérios adotados para o registro do valor das despesas e receitas da entidade, para serem apurados em um determinado período contábil.</a:t>
            </a:r>
          </a:p>
          <a:p>
            <a:pPr algn="just"/>
            <a:endParaRPr lang="pt-BR" sz="800" dirty="0"/>
          </a:p>
          <a:p>
            <a:pPr algn="just"/>
            <a:r>
              <a:rPr lang="pt-BR" sz="2800" b="1" dirty="0"/>
              <a:t>Regime de caixa:</a:t>
            </a:r>
            <a:r>
              <a:rPr lang="pt-BR" sz="2800" dirty="0"/>
              <a:t> quando se registra a movimentação pelas datas exatas de recebimento do ativo e pagamento das transações.</a:t>
            </a:r>
          </a:p>
          <a:p>
            <a:pPr algn="just"/>
            <a:endParaRPr lang="pt-BR" sz="800" dirty="0"/>
          </a:p>
          <a:p>
            <a:pPr algn="just"/>
            <a:r>
              <a:rPr lang="pt-BR" sz="2800" b="1" dirty="0"/>
              <a:t>Regime de competência: </a:t>
            </a:r>
            <a:r>
              <a:rPr lang="pt-BR" sz="2800" dirty="0"/>
              <a:t>quando se apura a transação pela data em que a movimentação foi gerada, independentemente se seu pagamento ou recebimento já foi efetivamente realizado.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B4C4E1-EB06-4266-8A3A-B1BADBCEFB3B}"/>
              </a:ext>
            </a:extLst>
          </p:cNvPr>
          <p:cNvSpPr txBox="1"/>
          <p:nvPr/>
        </p:nvSpPr>
        <p:spPr>
          <a:xfrm>
            <a:off x="107504" y="1052736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DEMONSTRATIVOS CONTÁBEIS E FINANCEIROS</a:t>
            </a:r>
          </a:p>
          <a:p>
            <a:endParaRPr lang="pt-BR" sz="1000" dirty="0"/>
          </a:p>
          <a:p>
            <a:pPr algn="just"/>
            <a:r>
              <a:rPr lang="pt-BR" sz="2800" dirty="0"/>
              <a:t>De acordo com a Lei das Sociedades por Ações, ao final de cada exercício social – com duração de um ano – é obrigatório a publicação dos seguintes demonstrativos:</a:t>
            </a:r>
          </a:p>
          <a:p>
            <a:endParaRPr lang="pt-BR" dirty="0"/>
          </a:p>
          <a:p>
            <a:pPr marL="1169988" indent="-180975">
              <a:buFont typeface="Arial" panose="020B0604020202020204" pitchFamily="34" charset="0"/>
              <a:buChar char="•"/>
            </a:pPr>
            <a:r>
              <a:rPr lang="pt-BR" sz="3200" dirty="0"/>
              <a:t>Balanço Patrimonial;</a:t>
            </a:r>
          </a:p>
          <a:p>
            <a:pPr marL="1169988" indent="-180975">
              <a:buFont typeface="Arial" panose="020B0604020202020204" pitchFamily="34" charset="0"/>
              <a:buChar char="•"/>
            </a:pPr>
            <a:r>
              <a:rPr lang="pt-BR" sz="3200" dirty="0"/>
              <a:t>Demonstração do Resultado do Exercício;</a:t>
            </a:r>
          </a:p>
          <a:p>
            <a:pPr marL="1169988" indent="-180975">
              <a:buFont typeface="Arial" panose="020B0604020202020204" pitchFamily="34" charset="0"/>
              <a:buChar char="•"/>
            </a:pPr>
            <a:r>
              <a:rPr lang="pt-BR" sz="3200" dirty="0"/>
              <a:t>Fluxo de Caixa</a:t>
            </a:r>
          </a:p>
        </p:txBody>
      </p:sp>
    </p:spTree>
    <p:extLst>
      <p:ext uri="{BB962C8B-B14F-4D97-AF65-F5344CB8AC3E}">
        <p14:creationId xmlns:p14="http://schemas.microsoft.com/office/powerpoint/2010/main" val="867523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3995</Words>
  <Application>Microsoft Office PowerPoint</Application>
  <PresentationFormat>Apresentação na tela (4:3)</PresentationFormat>
  <Paragraphs>934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Gotham Bold</vt:lpstr>
      <vt:lpstr>Gotham ExtraLight</vt:lpstr>
      <vt:lpstr>Gotham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Diamond ADM</dc:creator>
  <cp:lastModifiedBy>João Luiz Merini Moser</cp:lastModifiedBy>
  <cp:revision>31</cp:revision>
  <dcterms:created xsi:type="dcterms:W3CDTF">2017-04-28T16:40:49Z</dcterms:created>
  <dcterms:modified xsi:type="dcterms:W3CDTF">2021-07-04T12:40:08Z</dcterms:modified>
</cp:coreProperties>
</file>