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053A-3BF9-4DAE-9D71-9AC75FC96E14}" type="datetimeFigureOut">
              <a:rPr lang="pt-BR" smtClean="0"/>
              <a:pPr/>
              <a:t>02/06/2022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4245-4919-4625-A4A4-7086AF6E6D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053A-3BF9-4DAE-9D71-9AC75FC96E14}" type="datetimeFigureOut">
              <a:rPr lang="pt-BR" smtClean="0"/>
              <a:pPr/>
              <a:t>02/06/2022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4245-4919-4625-A4A4-7086AF6E6D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053A-3BF9-4DAE-9D71-9AC75FC96E14}" type="datetimeFigureOut">
              <a:rPr lang="pt-BR" smtClean="0"/>
              <a:pPr/>
              <a:t>02/06/2022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4245-4919-4625-A4A4-7086AF6E6D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053A-3BF9-4DAE-9D71-9AC75FC96E14}" type="datetimeFigureOut">
              <a:rPr lang="pt-BR" smtClean="0"/>
              <a:pPr/>
              <a:t>02/06/2022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4245-4919-4625-A4A4-7086AF6E6D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053A-3BF9-4DAE-9D71-9AC75FC96E14}" type="datetimeFigureOut">
              <a:rPr lang="pt-BR" smtClean="0"/>
              <a:pPr/>
              <a:t>02/06/2022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4245-4919-4625-A4A4-7086AF6E6D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053A-3BF9-4DAE-9D71-9AC75FC96E14}" type="datetimeFigureOut">
              <a:rPr lang="pt-BR" smtClean="0"/>
              <a:pPr/>
              <a:t>02/06/2022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4245-4919-4625-A4A4-7086AF6E6D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053A-3BF9-4DAE-9D71-9AC75FC96E14}" type="datetimeFigureOut">
              <a:rPr lang="pt-BR" smtClean="0"/>
              <a:pPr/>
              <a:t>02/06/2022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4245-4919-4625-A4A4-7086AF6E6D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053A-3BF9-4DAE-9D71-9AC75FC96E14}" type="datetimeFigureOut">
              <a:rPr lang="pt-BR" smtClean="0"/>
              <a:pPr/>
              <a:t>02/06/2022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4245-4919-4625-A4A4-7086AF6E6D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053A-3BF9-4DAE-9D71-9AC75FC96E14}" type="datetimeFigureOut">
              <a:rPr lang="pt-BR" smtClean="0"/>
              <a:pPr/>
              <a:t>02/06/2022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4245-4919-4625-A4A4-7086AF6E6D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053A-3BF9-4DAE-9D71-9AC75FC96E14}" type="datetimeFigureOut">
              <a:rPr lang="pt-BR" smtClean="0"/>
              <a:pPr/>
              <a:t>02/06/2022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4245-4919-4625-A4A4-7086AF6E6D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053A-3BF9-4DAE-9D71-9AC75FC96E14}" type="datetimeFigureOut">
              <a:rPr lang="pt-BR" smtClean="0"/>
              <a:pPr/>
              <a:t>02/06/2022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4245-4919-4625-A4A4-7086AF6E6D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B053A-3BF9-4DAE-9D71-9AC75FC96E14}" type="datetimeFigureOut">
              <a:rPr lang="pt-BR" smtClean="0"/>
              <a:pPr/>
              <a:t>02/06/2022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4245-4919-4625-A4A4-7086AF6E6D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620688"/>
            <a:ext cx="820891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i="1" dirty="0"/>
              <a:t>Classes</a:t>
            </a:r>
            <a:endParaRPr lang="pt-BR" b="1" i="1" dirty="0"/>
          </a:p>
          <a:p>
            <a:r>
              <a:rPr lang="pt-PT" sz="1400" b="1" i="1" dirty="0"/>
              <a:t> </a:t>
            </a:r>
            <a:endParaRPr lang="pt-BR" sz="1400" dirty="0"/>
          </a:p>
          <a:p>
            <a:pPr algn="just"/>
            <a:r>
              <a:rPr lang="pt-PT" sz="1600" dirty="0"/>
              <a:t>No mundo real, muitas vezes você vai encontrar objetos que são parecidos, ou que pertencem à mesma espécie. Por exemplo, um cão da raça labrador e um cão da raça </a:t>
            </a:r>
            <a:r>
              <a:rPr lang="pt-PT" sz="1600" i="1" dirty="0"/>
              <a:t>bulldog </a:t>
            </a:r>
            <a:r>
              <a:rPr lang="pt-PT" sz="1600" dirty="0"/>
              <a:t>são diferentes na aparência, mas ambos são cães. Podemos ter uma bicicleta de corrida, e outra infantil, mas ambas são bicicletas e partilham características comuns.</a:t>
            </a:r>
            <a:endParaRPr lang="pt-BR" sz="1600" dirty="0"/>
          </a:p>
          <a:p>
            <a:endParaRPr lang="pt-BR" sz="1400" dirty="0"/>
          </a:p>
        </p:txBody>
      </p:sp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95536" y="2277425"/>
            <a:ext cx="7704856" cy="1654111"/>
            <a:chOff x="2088" y="230"/>
            <a:chExt cx="7802" cy="1088"/>
          </a:xfrm>
        </p:grpSpPr>
        <p:sp>
          <p:nvSpPr>
            <p:cNvPr id="5123" name="Freeform 3"/>
            <p:cNvSpPr>
              <a:spLocks/>
            </p:cNvSpPr>
            <p:nvPr/>
          </p:nvSpPr>
          <p:spPr bwMode="auto">
            <a:xfrm>
              <a:off x="2088" y="277"/>
              <a:ext cx="72" cy="72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2"/>
                </a:cxn>
                <a:cxn ang="0">
                  <a:pos x="15" y="72"/>
                </a:cxn>
                <a:cxn ang="0">
                  <a:pos x="15" y="15"/>
                </a:cxn>
                <a:cxn ang="0">
                  <a:pos x="72" y="15"/>
                </a:cxn>
                <a:cxn ang="0">
                  <a:pos x="72" y="0"/>
                </a:cxn>
              </a:cxnLst>
              <a:rect l="0" t="0" r="r" b="b"/>
              <a:pathLst>
                <a:path w="72" h="72">
                  <a:moveTo>
                    <a:pt x="72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2"/>
                  </a:lnTo>
                  <a:lnTo>
                    <a:pt x="15" y="72"/>
                  </a:lnTo>
                  <a:lnTo>
                    <a:pt x="15" y="15"/>
                  </a:lnTo>
                  <a:lnTo>
                    <a:pt x="72" y="15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F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auto">
            <a:xfrm>
              <a:off x="2102" y="291"/>
              <a:ext cx="58" cy="58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0" y="57"/>
                </a:cxn>
                <a:cxn ang="0">
                  <a:pos x="43" y="57"/>
                </a:cxn>
                <a:cxn ang="0">
                  <a:pos x="43" y="43"/>
                </a:cxn>
                <a:cxn ang="0">
                  <a:pos x="57" y="43"/>
                </a:cxn>
                <a:cxn ang="0">
                  <a:pos x="57" y="0"/>
                </a:cxn>
              </a:cxnLst>
              <a:rect l="0" t="0" r="r" b="b"/>
              <a:pathLst>
                <a:path w="58" h="58">
                  <a:moveTo>
                    <a:pt x="57" y="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0" y="57"/>
                  </a:lnTo>
                  <a:lnTo>
                    <a:pt x="43" y="57"/>
                  </a:lnTo>
                  <a:lnTo>
                    <a:pt x="43" y="43"/>
                  </a:lnTo>
                  <a:lnTo>
                    <a:pt x="57" y="4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122B4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2146" y="334"/>
              <a:ext cx="15" cy="15"/>
            </a:xfrm>
            <a:prstGeom prst="rect">
              <a:avLst/>
            </a:prstGeom>
            <a:solidFill>
              <a:srgbClr val="0D20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160" y="277"/>
              <a:ext cx="7586" cy="15"/>
            </a:xfrm>
            <a:prstGeom prst="rect">
              <a:avLst/>
            </a:prstGeom>
            <a:solidFill>
              <a:srgbClr val="2F7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160" y="291"/>
              <a:ext cx="7586" cy="44"/>
            </a:xfrm>
            <a:prstGeom prst="rect">
              <a:avLst/>
            </a:prstGeom>
            <a:solidFill>
              <a:srgbClr val="122B4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2160" y="334"/>
              <a:ext cx="7586" cy="15"/>
            </a:xfrm>
            <a:prstGeom prst="rect">
              <a:avLst/>
            </a:prstGeom>
            <a:solidFill>
              <a:srgbClr val="0D20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9746" y="277"/>
              <a:ext cx="72" cy="72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58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58" y="15"/>
                </a:cxn>
                <a:cxn ang="0">
                  <a:pos x="58" y="72"/>
                </a:cxn>
                <a:cxn ang="0">
                  <a:pos x="72" y="72"/>
                </a:cxn>
                <a:cxn ang="0">
                  <a:pos x="72" y="15"/>
                </a:cxn>
                <a:cxn ang="0">
                  <a:pos x="72" y="0"/>
                </a:cxn>
              </a:cxnLst>
              <a:rect l="0" t="0" r="r" b="b"/>
              <a:pathLst>
                <a:path w="72" h="72">
                  <a:moveTo>
                    <a:pt x="72" y="0"/>
                  </a:moveTo>
                  <a:lnTo>
                    <a:pt x="58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58" y="15"/>
                  </a:lnTo>
                  <a:lnTo>
                    <a:pt x="58" y="72"/>
                  </a:lnTo>
                  <a:lnTo>
                    <a:pt x="72" y="72"/>
                  </a:lnTo>
                  <a:lnTo>
                    <a:pt x="72" y="15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F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9746" y="291"/>
              <a:ext cx="58" cy="58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14" y="43"/>
                </a:cxn>
                <a:cxn ang="0">
                  <a:pos x="14" y="57"/>
                </a:cxn>
                <a:cxn ang="0">
                  <a:pos x="58" y="57"/>
                </a:cxn>
                <a:cxn ang="0">
                  <a:pos x="58" y="43"/>
                </a:cxn>
                <a:cxn ang="0">
                  <a:pos x="58" y="0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14" y="43"/>
                  </a:lnTo>
                  <a:lnTo>
                    <a:pt x="14" y="57"/>
                  </a:lnTo>
                  <a:lnTo>
                    <a:pt x="58" y="57"/>
                  </a:lnTo>
                  <a:lnTo>
                    <a:pt x="58" y="4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122B4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9746" y="334"/>
              <a:ext cx="15" cy="15"/>
            </a:xfrm>
            <a:prstGeom prst="rect">
              <a:avLst/>
            </a:prstGeom>
            <a:solidFill>
              <a:srgbClr val="0D20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088" y="349"/>
              <a:ext cx="15" cy="284"/>
            </a:xfrm>
            <a:prstGeom prst="rect">
              <a:avLst/>
            </a:prstGeom>
            <a:solidFill>
              <a:srgbClr val="2F7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2102" y="349"/>
              <a:ext cx="44" cy="284"/>
            </a:xfrm>
            <a:prstGeom prst="rect">
              <a:avLst/>
            </a:prstGeom>
            <a:solidFill>
              <a:srgbClr val="122B4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2146" y="349"/>
              <a:ext cx="15" cy="284"/>
            </a:xfrm>
            <a:prstGeom prst="rect">
              <a:avLst/>
            </a:prstGeom>
            <a:solidFill>
              <a:srgbClr val="0D20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9818" y="349"/>
              <a:ext cx="72" cy="28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6" name="Rectangle 16"/>
            <p:cNvSpPr>
              <a:spLocks noChangeArrowheads="1"/>
            </p:cNvSpPr>
            <p:nvPr/>
          </p:nvSpPr>
          <p:spPr bwMode="auto">
            <a:xfrm>
              <a:off x="9803" y="349"/>
              <a:ext cx="15" cy="284"/>
            </a:xfrm>
            <a:prstGeom prst="rect">
              <a:avLst/>
            </a:prstGeom>
            <a:solidFill>
              <a:srgbClr val="0D20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9760" y="349"/>
              <a:ext cx="44" cy="284"/>
            </a:xfrm>
            <a:prstGeom prst="rect">
              <a:avLst/>
            </a:prstGeom>
            <a:solidFill>
              <a:srgbClr val="122B4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8" name="AutoShape 18"/>
            <p:cNvSpPr>
              <a:spLocks/>
            </p:cNvSpPr>
            <p:nvPr/>
          </p:nvSpPr>
          <p:spPr bwMode="auto">
            <a:xfrm>
              <a:off x="2088" y="349"/>
              <a:ext cx="7672" cy="543"/>
            </a:xfrm>
            <a:custGeom>
              <a:avLst/>
              <a:gdLst/>
              <a:ahLst/>
              <a:cxnLst>
                <a:cxn ang="0">
                  <a:pos x="15" y="284"/>
                </a:cxn>
                <a:cxn ang="0">
                  <a:pos x="0" y="284"/>
                </a:cxn>
                <a:cxn ang="0">
                  <a:pos x="0" y="543"/>
                </a:cxn>
                <a:cxn ang="0">
                  <a:pos x="15" y="543"/>
                </a:cxn>
                <a:cxn ang="0">
                  <a:pos x="15" y="284"/>
                </a:cxn>
                <a:cxn ang="0">
                  <a:pos x="7672" y="0"/>
                </a:cxn>
                <a:cxn ang="0">
                  <a:pos x="7658" y="0"/>
                </a:cxn>
                <a:cxn ang="0">
                  <a:pos x="7658" y="284"/>
                </a:cxn>
                <a:cxn ang="0">
                  <a:pos x="7672" y="284"/>
                </a:cxn>
                <a:cxn ang="0">
                  <a:pos x="7672" y="0"/>
                </a:cxn>
              </a:cxnLst>
              <a:rect l="0" t="0" r="r" b="b"/>
              <a:pathLst>
                <a:path w="7672" h="543">
                  <a:moveTo>
                    <a:pt x="15" y="284"/>
                  </a:moveTo>
                  <a:lnTo>
                    <a:pt x="0" y="284"/>
                  </a:lnTo>
                  <a:lnTo>
                    <a:pt x="0" y="543"/>
                  </a:lnTo>
                  <a:lnTo>
                    <a:pt x="15" y="543"/>
                  </a:lnTo>
                  <a:lnTo>
                    <a:pt x="15" y="284"/>
                  </a:lnTo>
                  <a:close/>
                  <a:moveTo>
                    <a:pt x="7672" y="0"/>
                  </a:moveTo>
                  <a:lnTo>
                    <a:pt x="7658" y="0"/>
                  </a:lnTo>
                  <a:lnTo>
                    <a:pt x="7658" y="284"/>
                  </a:lnTo>
                  <a:lnTo>
                    <a:pt x="7672" y="284"/>
                  </a:lnTo>
                  <a:lnTo>
                    <a:pt x="7672" y="0"/>
                  </a:lnTo>
                  <a:close/>
                </a:path>
              </a:pathLst>
            </a:custGeom>
            <a:solidFill>
              <a:srgbClr val="2F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9" name="Rectangle 19"/>
            <p:cNvSpPr>
              <a:spLocks noChangeArrowheads="1"/>
            </p:cNvSpPr>
            <p:nvPr/>
          </p:nvSpPr>
          <p:spPr bwMode="auto">
            <a:xfrm>
              <a:off x="2102" y="632"/>
              <a:ext cx="44" cy="260"/>
            </a:xfrm>
            <a:prstGeom prst="rect">
              <a:avLst/>
            </a:prstGeom>
            <a:solidFill>
              <a:srgbClr val="122B4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auto">
            <a:xfrm>
              <a:off x="2146" y="632"/>
              <a:ext cx="15" cy="260"/>
            </a:xfrm>
            <a:prstGeom prst="rect">
              <a:avLst/>
            </a:prstGeom>
            <a:solidFill>
              <a:srgbClr val="0D20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1" name="Rectangle 21"/>
            <p:cNvSpPr>
              <a:spLocks noChangeArrowheads="1"/>
            </p:cNvSpPr>
            <p:nvPr/>
          </p:nvSpPr>
          <p:spPr bwMode="auto">
            <a:xfrm>
              <a:off x="9818" y="632"/>
              <a:ext cx="72" cy="26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2" name="Rectangle 22"/>
            <p:cNvSpPr>
              <a:spLocks noChangeArrowheads="1"/>
            </p:cNvSpPr>
            <p:nvPr/>
          </p:nvSpPr>
          <p:spPr bwMode="auto">
            <a:xfrm>
              <a:off x="9803" y="632"/>
              <a:ext cx="15" cy="260"/>
            </a:xfrm>
            <a:prstGeom prst="rect">
              <a:avLst/>
            </a:prstGeom>
            <a:solidFill>
              <a:srgbClr val="0D20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3" name="Rectangle 23"/>
            <p:cNvSpPr>
              <a:spLocks noChangeArrowheads="1"/>
            </p:cNvSpPr>
            <p:nvPr/>
          </p:nvSpPr>
          <p:spPr bwMode="auto">
            <a:xfrm>
              <a:off x="9760" y="632"/>
              <a:ext cx="44" cy="260"/>
            </a:xfrm>
            <a:prstGeom prst="rect">
              <a:avLst/>
            </a:prstGeom>
            <a:solidFill>
              <a:srgbClr val="122B4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9746" y="632"/>
              <a:ext cx="15" cy="260"/>
            </a:xfrm>
            <a:prstGeom prst="rect">
              <a:avLst/>
            </a:prstGeom>
            <a:solidFill>
              <a:srgbClr val="2F7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auto">
            <a:xfrm>
              <a:off x="2088" y="1174"/>
              <a:ext cx="72" cy="72"/>
            </a:xfrm>
            <a:custGeom>
              <a:avLst/>
              <a:gdLst/>
              <a:ahLst/>
              <a:cxnLst>
                <a:cxn ang="0">
                  <a:pos x="72" y="58"/>
                </a:cxn>
                <a:cxn ang="0">
                  <a:pos x="15" y="58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58"/>
                </a:cxn>
                <a:cxn ang="0">
                  <a:pos x="0" y="72"/>
                </a:cxn>
                <a:cxn ang="0">
                  <a:pos x="15" y="72"/>
                </a:cxn>
                <a:cxn ang="0">
                  <a:pos x="72" y="72"/>
                </a:cxn>
                <a:cxn ang="0">
                  <a:pos x="72" y="58"/>
                </a:cxn>
              </a:cxnLst>
              <a:rect l="0" t="0" r="r" b="b"/>
              <a:pathLst>
                <a:path w="72" h="72">
                  <a:moveTo>
                    <a:pt x="72" y="58"/>
                  </a:moveTo>
                  <a:lnTo>
                    <a:pt x="15" y="58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0" y="72"/>
                  </a:lnTo>
                  <a:lnTo>
                    <a:pt x="15" y="72"/>
                  </a:lnTo>
                  <a:lnTo>
                    <a:pt x="72" y="72"/>
                  </a:lnTo>
                  <a:lnTo>
                    <a:pt x="72" y="58"/>
                  </a:lnTo>
                  <a:close/>
                </a:path>
              </a:pathLst>
            </a:custGeom>
            <a:solidFill>
              <a:srgbClr val="0D203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6" name="Freeform 26"/>
            <p:cNvSpPr>
              <a:spLocks/>
            </p:cNvSpPr>
            <p:nvPr/>
          </p:nvSpPr>
          <p:spPr bwMode="auto">
            <a:xfrm>
              <a:off x="2102" y="1174"/>
              <a:ext cx="58" cy="58"/>
            </a:xfrm>
            <a:custGeom>
              <a:avLst/>
              <a:gdLst/>
              <a:ahLst/>
              <a:cxnLst>
                <a:cxn ang="0">
                  <a:pos x="57" y="14"/>
                </a:cxn>
                <a:cxn ang="0">
                  <a:pos x="43" y="14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58"/>
                </a:cxn>
                <a:cxn ang="0">
                  <a:pos x="43" y="58"/>
                </a:cxn>
                <a:cxn ang="0">
                  <a:pos x="57" y="58"/>
                </a:cxn>
                <a:cxn ang="0">
                  <a:pos x="57" y="14"/>
                </a:cxn>
              </a:cxnLst>
              <a:rect l="0" t="0" r="r" b="b"/>
              <a:pathLst>
                <a:path w="58" h="58">
                  <a:moveTo>
                    <a:pt x="57" y="14"/>
                  </a:moveTo>
                  <a:lnTo>
                    <a:pt x="43" y="14"/>
                  </a:lnTo>
                  <a:lnTo>
                    <a:pt x="43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58"/>
                  </a:lnTo>
                  <a:lnTo>
                    <a:pt x="43" y="58"/>
                  </a:lnTo>
                  <a:lnTo>
                    <a:pt x="57" y="58"/>
                  </a:lnTo>
                  <a:lnTo>
                    <a:pt x="57" y="14"/>
                  </a:lnTo>
                  <a:close/>
                </a:path>
              </a:pathLst>
            </a:custGeom>
            <a:solidFill>
              <a:srgbClr val="122B4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7" name="Rectangle 27"/>
            <p:cNvSpPr>
              <a:spLocks noChangeArrowheads="1"/>
            </p:cNvSpPr>
            <p:nvPr/>
          </p:nvSpPr>
          <p:spPr bwMode="auto">
            <a:xfrm>
              <a:off x="2146" y="1174"/>
              <a:ext cx="15" cy="15"/>
            </a:xfrm>
            <a:prstGeom prst="rect">
              <a:avLst/>
            </a:prstGeom>
            <a:solidFill>
              <a:srgbClr val="2F7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2160" y="1246"/>
              <a:ext cx="7586" cy="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9" name="Rectangle 29"/>
            <p:cNvSpPr>
              <a:spLocks noChangeArrowheads="1"/>
            </p:cNvSpPr>
            <p:nvPr/>
          </p:nvSpPr>
          <p:spPr bwMode="auto">
            <a:xfrm>
              <a:off x="2160" y="1232"/>
              <a:ext cx="7586" cy="15"/>
            </a:xfrm>
            <a:prstGeom prst="rect">
              <a:avLst/>
            </a:prstGeom>
            <a:solidFill>
              <a:srgbClr val="0D20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2160" y="1189"/>
              <a:ext cx="7586" cy="44"/>
            </a:xfrm>
            <a:prstGeom prst="rect">
              <a:avLst/>
            </a:prstGeom>
            <a:solidFill>
              <a:srgbClr val="122B4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1" name="Rectangle 31"/>
            <p:cNvSpPr>
              <a:spLocks noChangeArrowheads="1"/>
            </p:cNvSpPr>
            <p:nvPr/>
          </p:nvSpPr>
          <p:spPr bwMode="auto">
            <a:xfrm>
              <a:off x="2160" y="1174"/>
              <a:ext cx="7586" cy="15"/>
            </a:xfrm>
            <a:prstGeom prst="rect">
              <a:avLst/>
            </a:prstGeom>
            <a:solidFill>
              <a:srgbClr val="2F7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2" name="Freeform 32"/>
            <p:cNvSpPr>
              <a:spLocks/>
            </p:cNvSpPr>
            <p:nvPr/>
          </p:nvSpPr>
          <p:spPr bwMode="auto">
            <a:xfrm>
              <a:off x="9746" y="1174"/>
              <a:ext cx="144" cy="144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72" y="0"/>
                </a:cxn>
                <a:cxn ang="0">
                  <a:pos x="72" y="72"/>
                </a:cxn>
                <a:cxn ang="0">
                  <a:pos x="0" y="72"/>
                </a:cxn>
                <a:cxn ang="0">
                  <a:pos x="0" y="144"/>
                </a:cxn>
                <a:cxn ang="0">
                  <a:pos x="72" y="144"/>
                </a:cxn>
                <a:cxn ang="0">
                  <a:pos x="144" y="144"/>
                </a:cxn>
                <a:cxn ang="0">
                  <a:pos x="144" y="72"/>
                </a:cxn>
                <a:cxn ang="0">
                  <a:pos x="144" y="0"/>
                </a:cxn>
              </a:cxnLst>
              <a:rect l="0" t="0" r="r" b="b"/>
              <a:pathLst>
                <a:path w="144" h="144">
                  <a:moveTo>
                    <a:pt x="144" y="0"/>
                  </a:moveTo>
                  <a:lnTo>
                    <a:pt x="72" y="0"/>
                  </a:lnTo>
                  <a:lnTo>
                    <a:pt x="72" y="72"/>
                  </a:lnTo>
                  <a:lnTo>
                    <a:pt x="0" y="72"/>
                  </a:lnTo>
                  <a:lnTo>
                    <a:pt x="0" y="144"/>
                  </a:lnTo>
                  <a:lnTo>
                    <a:pt x="72" y="144"/>
                  </a:lnTo>
                  <a:lnTo>
                    <a:pt x="144" y="144"/>
                  </a:lnTo>
                  <a:lnTo>
                    <a:pt x="144" y="7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3" name="Freeform 33"/>
            <p:cNvSpPr>
              <a:spLocks/>
            </p:cNvSpPr>
            <p:nvPr/>
          </p:nvSpPr>
          <p:spPr bwMode="auto">
            <a:xfrm>
              <a:off x="9746" y="1174"/>
              <a:ext cx="72" cy="72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58" y="0"/>
                </a:cxn>
                <a:cxn ang="0">
                  <a:pos x="58" y="58"/>
                </a:cxn>
                <a:cxn ang="0">
                  <a:pos x="0" y="58"/>
                </a:cxn>
                <a:cxn ang="0">
                  <a:pos x="0" y="72"/>
                </a:cxn>
                <a:cxn ang="0">
                  <a:pos x="58" y="72"/>
                </a:cxn>
                <a:cxn ang="0">
                  <a:pos x="72" y="72"/>
                </a:cxn>
                <a:cxn ang="0">
                  <a:pos x="72" y="58"/>
                </a:cxn>
                <a:cxn ang="0">
                  <a:pos x="72" y="0"/>
                </a:cxn>
              </a:cxnLst>
              <a:rect l="0" t="0" r="r" b="b"/>
              <a:pathLst>
                <a:path w="72" h="72">
                  <a:moveTo>
                    <a:pt x="72" y="0"/>
                  </a:moveTo>
                  <a:lnTo>
                    <a:pt x="58" y="0"/>
                  </a:lnTo>
                  <a:lnTo>
                    <a:pt x="58" y="58"/>
                  </a:lnTo>
                  <a:lnTo>
                    <a:pt x="0" y="58"/>
                  </a:lnTo>
                  <a:lnTo>
                    <a:pt x="0" y="72"/>
                  </a:lnTo>
                  <a:lnTo>
                    <a:pt x="58" y="72"/>
                  </a:lnTo>
                  <a:lnTo>
                    <a:pt x="72" y="72"/>
                  </a:lnTo>
                  <a:lnTo>
                    <a:pt x="72" y="5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D203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4" name="Freeform 34"/>
            <p:cNvSpPr>
              <a:spLocks/>
            </p:cNvSpPr>
            <p:nvPr/>
          </p:nvSpPr>
          <p:spPr bwMode="auto">
            <a:xfrm>
              <a:off x="9746" y="1174"/>
              <a:ext cx="58" cy="58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0" y="14"/>
                </a:cxn>
                <a:cxn ang="0">
                  <a:pos x="0" y="58"/>
                </a:cxn>
                <a:cxn ang="0">
                  <a:pos x="14" y="58"/>
                </a:cxn>
                <a:cxn ang="0">
                  <a:pos x="58" y="58"/>
                </a:cxn>
                <a:cxn ang="0">
                  <a:pos x="58" y="14"/>
                </a:cxn>
                <a:cxn ang="0">
                  <a:pos x="58" y="0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58"/>
                  </a:lnTo>
                  <a:lnTo>
                    <a:pt x="14" y="58"/>
                  </a:lnTo>
                  <a:lnTo>
                    <a:pt x="58" y="58"/>
                  </a:lnTo>
                  <a:lnTo>
                    <a:pt x="58" y="1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122B4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5" name="AutoShape 35"/>
            <p:cNvSpPr>
              <a:spLocks/>
            </p:cNvSpPr>
            <p:nvPr/>
          </p:nvSpPr>
          <p:spPr bwMode="auto">
            <a:xfrm>
              <a:off x="2088" y="891"/>
              <a:ext cx="7672" cy="2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0" y="283"/>
                </a:cxn>
                <a:cxn ang="0">
                  <a:pos x="15" y="283"/>
                </a:cxn>
                <a:cxn ang="0">
                  <a:pos x="15" y="0"/>
                </a:cxn>
                <a:cxn ang="0">
                  <a:pos x="7672" y="283"/>
                </a:cxn>
                <a:cxn ang="0">
                  <a:pos x="7658" y="283"/>
                </a:cxn>
                <a:cxn ang="0">
                  <a:pos x="7658" y="297"/>
                </a:cxn>
                <a:cxn ang="0">
                  <a:pos x="7672" y="297"/>
                </a:cxn>
                <a:cxn ang="0">
                  <a:pos x="7672" y="283"/>
                </a:cxn>
              </a:cxnLst>
              <a:rect l="0" t="0" r="r" b="b"/>
              <a:pathLst>
                <a:path w="7672" h="298">
                  <a:moveTo>
                    <a:pt x="15" y="0"/>
                  </a:moveTo>
                  <a:lnTo>
                    <a:pt x="0" y="0"/>
                  </a:lnTo>
                  <a:lnTo>
                    <a:pt x="0" y="283"/>
                  </a:lnTo>
                  <a:lnTo>
                    <a:pt x="15" y="283"/>
                  </a:lnTo>
                  <a:lnTo>
                    <a:pt x="15" y="0"/>
                  </a:lnTo>
                  <a:close/>
                  <a:moveTo>
                    <a:pt x="7672" y="283"/>
                  </a:moveTo>
                  <a:lnTo>
                    <a:pt x="7658" y="283"/>
                  </a:lnTo>
                  <a:lnTo>
                    <a:pt x="7658" y="297"/>
                  </a:lnTo>
                  <a:lnTo>
                    <a:pt x="7672" y="297"/>
                  </a:lnTo>
                  <a:lnTo>
                    <a:pt x="7672" y="283"/>
                  </a:lnTo>
                  <a:close/>
                </a:path>
              </a:pathLst>
            </a:custGeom>
            <a:solidFill>
              <a:srgbClr val="2F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6" name="Rectangle 36"/>
            <p:cNvSpPr>
              <a:spLocks noChangeArrowheads="1"/>
            </p:cNvSpPr>
            <p:nvPr/>
          </p:nvSpPr>
          <p:spPr bwMode="auto">
            <a:xfrm>
              <a:off x="2102" y="891"/>
              <a:ext cx="44" cy="284"/>
            </a:xfrm>
            <a:prstGeom prst="rect">
              <a:avLst/>
            </a:prstGeom>
            <a:solidFill>
              <a:srgbClr val="122B4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2146" y="891"/>
              <a:ext cx="15" cy="284"/>
            </a:xfrm>
            <a:prstGeom prst="rect">
              <a:avLst/>
            </a:prstGeom>
            <a:solidFill>
              <a:srgbClr val="0D20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8" name="Rectangle 38"/>
            <p:cNvSpPr>
              <a:spLocks noChangeArrowheads="1"/>
            </p:cNvSpPr>
            <p:nvPr/>
          </p:nvSpPr>
          <p:spPr bwMode="auto">
            <a:xfrm>
              <a:off x="9818" y="891"/>
              <a:ext cx="72" cy="28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9803" y="891"/>
              <a:ext cx="15" cy="284"/>
            </a:xfrm>
            <a:prstGeom prst="rect">
              <a:avLst/>
            </a:prstGeom>
            <a:solidFill>
              <a:srgbClr val="0D20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0" name="Rectangle 40"/>
            <p:cNvSpPr>
              <a:spLocks noChangeArrowheads="1"/>
            </p:cNvSpPr>
            <p:nvPr/>
          </p:nvSpPr>
          <p:spPr bwMode="auto">
            <a:xfrm>
              <a:off x="9760" y="891"/>
              <a:ext cx="44" cy="284"/>
            </a:xfrm>
            <a:prstGeom prst="rect">
              <a:avLst/>
            </a:prstGeom>
            <a:solidFill>
              <a:srgbClr val="122B4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9746" y="891"/>
              <a:ext cx="15" cy="284"/>
            </a:xfrm>
            <a:prstGeom prst="rect">
              <a:avLst/>
            </a:prstGeom>
            <a:solidFill>
              <a:srgbClr val="2F7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2" name="Text Box 42"/>
            <p:cNvSpPr txBox="1">
              <a:spLocks noChangeArrowheads="1"/>
            </p:cNvSpPr>
            <p:nvPr/>
          </p:nvSpPr>
          <p:spPr bwMode="auto">
            <a:xfrm>
              <a:off x="2088" y="230"/>
              <a:ext cx="7802" cy="1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457200" marR="404813" lvl="1" indent="0" algn="just" defTabSz="914400" rtl="0" eaLnBrk="1" fontAlgn="base" latinLnBrk="0" hangingPunct="1">
                <a:lnSpc>
                  <a:spcPct val="100000"/>
                </a:lnSpc>
                <a:spcBef>
                  <a:spcPts val="475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pt-BR" sz="1600" b="0" i="1" u="none" strike="noStrike" cap="none" normalizeH="0" baseline="0" dirty="0" smtClean="0">
                <a:ln>
                  <a:noFill/>
                </a:ln>
                <a:solidFill>
                  <a:srgbClr val="1F487C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457200" marR="404813" lvl="1" indent="0" algn="just" defTabSz="914400" rtl="0" eaLnBrk="1" fontAlgn="base" latinLnBrk="0" hangingPunct="1">
                <a:lnSpc>
                  <a:spcPct val="100000"/>
                </a:lnSpc>
                <a:spcBef>
                  <a:spcPts val="475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b="0" i="1" u="none" strike="noStrike" cap="none" normalizeH="0" baseline="0" dirty="0" smtClean="0">
                  <a:ln>
                    <a:noFill/>
                  </a:ln>
                  <a:solidFill>
                    <a:srgbClr val="1F487C"/>
                  </a:solidFill>
                  <a:effectLst/>
                  <a:latin typeface="Calibri" pitchFamily="34" charset="0"/>
                  <a:cs typeface="Arial" pitchFamily="34" charset="0"/>
                </a:rPr>
                <a:t>Na programação orientada a objetos, uma classe é um modelo que contém a especificação de um objeto, ou seja, toda a lista de características e ações possíveis desse objeto.</a:t>
              </a:r>
              <a:endPara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1520" y="188640"/>
            <a:ext cx="860444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ATRIBUTOS</a:t>
            </a:r>
            <a:endParaRPr lang="pt-BR" sz="1600" b="1" u="sng" dirty="0"/>
          </a:p>
          <a:p>
            <a:r>
              <a:rPr lang="pt-PT" sz="1600" b="1" dirty="0"/>
              <a:t> </a:t>
            </a:r>
            <a:endParaRPr lang="pt-BR" sz="1600" dirty="0"/>
          </a:p>
          <a:p>
            <a:pPr algn="just"/>
            <a:r>
              <a:rPr lang="pt-PT" sz="1600" dirty="0"/>
              <a:t>Ao modelar uma classe, listamos todas as características que os objetos criados a partir dela irão possuir e que são relevantes para nosso problema. Essas características do objeto que estamos modelando recebem o nome de “</a:t>
            </a:r>
            <a:r>
              <a:rPr lang="pt-PT" sz="1600" b="1" dirty="0"/>
              <a:t>atributos</a:t>
            </a:r>
            <a:r>
              <a:rPr lang="pt-PT" sz="1600" dirty="0"/>
              <a:t>”.</a:t>
            </a:r>
            <a:endParaRPr lang="pt-BR" sz="1600" dirty="0"/>
          </a:p>
          <a:p>
            <a:pPr algn="just"/>
            <a:r>
              <a:rPr lang="pt-PT" sz="1600" dirty="0"/>
              <a:t>Na Programação Orientada a Objetos, um atributo é uma </a:t>
            </a:r>
            <a:r>
              <a:rPr lang="pt-PT" sz="1600" b="1" dirty="0"/>
              <a:t>variável</a:t>
            </a:r>
            <a:r>
              <a:rPr lang="pt-PT" sz="1600" dirty="0"/>
              <a:t>, ou seja, um espaço reservado na memória do computador para guardar um valor temporariamente. É chamada de variável porque seu valor pode mudar durante sua existência.</a:t>
            </a:r>
            <a:endParaRPr lang="pt-BR" sz="1600" dirty="0"/>
          </a:p>
          <a:p>
            <a:pPr algn="just"/>
            <a:r>
              <a:rPr lang="pt-PT" sz="1600" dirty="0"/>
              <a:t>Cada atributo representa um dado que compõe o </a:t>
            </a:r>
            <a:r>
              <a:rPr lang="pt-PT" sz="1600" b="1" dirty="0"/>
              <a:t>estado de um objeto</a:t>
            </a:r>
            <a:r>
              <a:rPr lang="pt-PT" sz="1600" dirty="0"/>
              <a:t>. Como estamos lidando com dados digitais, o computador precisa saber como armazenar cada dado. Por isso existem as definições de tipos de dados, que variam de linguagem para linguagem</a:t>
            </a:r>
            <a:r>
              <a:rPr lang="pt-PT" sz="1600" dirty="0" smtClean="0"/>
              <a:t>.</a:t>
            </a:r>
          </a:p>
          <a:p>
            <a:pPr algn="just"/>
            <a:endParaRPr lang="pt-PT" sz="1600" dirty="0"/>
          </a:p>
          <a:p>
            <a:r>
              <a:rPr lang="pt-BR" sz="1600" i="1" dirty="0"/>
              <a:t>Ao definir um atributo de uma classe, é necessário especificar o tipo de dado que ele armazenará</a:t>
            </a:r>
            <a:r>
              <a:rPr lang="pt-BR" sz="1600" i="1" dirty="0" smtClean="0"/>
              <a:t>.</a:t>
            </a:r>
          </a:p>
          <a:p>
            <a:endParaRPr lang="pt-BR" sz="1600" i="1" dirty="0"/>
          </a:p>
          <a:p>
            <a:r>
              <a:rPr lang="pt-PT" sz="1600" b="1" u="dbl" dirty="0"/>
              <a:t>TIPOS DE DADOS	</a:t>
            </a:r>
            <a:endParaRPr lang="pt-BR" sz="1600" b="1" u="sng" dirty="0"/>
          </a:p>
          <a:p>
            <a:r>
              <a:rPr lang="pt-PT" sz="1600" b="1" dirty="0"/>
              <a:t> </a:t>
            </a:r>
            <a:endParaRPr lang="pt-BR" sz="1600" dirty="0"/>
          </a:p>
          <a:p>
            <a:r>
              <a:rPr lang="pt-PT" sz="1600" dirty="0"/>
              <a:t>O Java é uma linguagem </a:t>
            </a:r>
            <a:r>
              <a:rPr lang="pt-PT" sz="1600" b="1" dirty="0"/>
              <a:t>fortemente tipada</a:t>
            </a:r>
            <a:r>
              <a:rPr lang="pt-PT" sz="1600" dirty="0"/>
              <a:t>, ou seja, todos os dados do programa devem ter um tipo de dado especificando que tipo de informação irá para a memória, se será um texto, número inteiro, um número que pode ter casas decimais, e assim por diante. Vejamos alguns tipos de dados da linguagem Java na tabela abaixo</a:t>
            </a:r>
            <a:r>
              <a:rPr lang="pt-PT" sz="1600" dirty="0" smtClean="0"/>
              <a:t>.</a:t>
            </a:r>
          </a:p>
          <a:p>
            <a:endParaRPr lang="pt-PT" sz="1600" dirty="0"/>
          </a:p>
          <a:p>
            <a:endParaRPr lang="pt-BR" sz="1600" dirty="0" smtClean="0"/>
          </a:p>
          <a:p>
            <a:endParaRPr lang="pt-BR" sz="1600" dirty="0"/>
          </a:p>
          <a:p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/>
          </a:p>
          <a:p>
            <a:endParaRPr lang="pt-BR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11560" y="692696"/>
            <a:ext cx="59766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Tipo</a:t>
            </a:r>
            <a:endParaRPr lang="pt-BR" sz="1600" dirty="0"/>
          </a:p>
          <a:p>
            <a:r>
              <a:rPr lang="pt-PT" sz="1600" b="1" dirty="0"/>
              <a:t>Capacidade De </a:t>
            </a:r>
            <a:r>
              <a:rPr lang="pt-PT" sz="1600" b="1" dirty="0" smtClean="0"/>
              <a:t>Armazenamento  -  Intervalo </a:t>
            </a:r>
            <a:r>
              <a:rPr lang="pt-PT" sz="1600" b="1" dirty="0"/>
              <a:t>Aceito</a:t>
            </a:r>
            <a:endParaRPr lang="pt-BR" sz="1600" dirty="0"/>
          </a:p>
          <a:p>
            <a:endParaRPr lang="pt-PT" sz="1600" b="1" dirty="0" smtClean="0"/>
          </a:p>
          <a:p>
            <a:r>
              <a:rPr lang="pt-PT" sz="1600" b="1" dirty="0" smtClean="0"/>
              <a:t>byte</a:t>
            </a:r>
            <a:endParaRPr lang="pt-BR" sz="1600" dirty="0"/>
          </a:p>
          <a:p>
            <a:r>
              <a:rPr lang="pt-PT" sz="1600" dirty="0"/>
              <a:t>1 byte (8 bits</a:t>
            </a:r>
            <a:r>
              <a:rPr lang="pt-PT" sz="1600" dirty="0" smtClean="0"/>
              <a:t>)      -</a:t>
            </a:r>
            <a:r>
              <a:rPr lang="pt-PT" sz="1600" dirty="0"/>
              <a:t>128 à 127</a:t>
            </a:r>
            <a:endParaRPr lang="pt-BR" sz="1600" dirty="0"/>
          </a:p>
          <a:p>
            <a:endParaRPr lang="pt-PT" sz="1600" b="1" dirty="0" smtClean="0"/>
          </a:p>
          <a:p>
            <a:r>
              <a:rPr lang="pt-PT" sz="1600" b="1" dirty="0" smtClean="0"/>
              <a:t>int</a:t>
            </a:r>
            <a:endParaRPr lang="pt-BR" sz="1600" dirty="0"/>
          </a:p>
          <a:p>
            <a:r>
              <a:rPr lang="pt-PT" sz="1600" dirty="0"/>
              <a:t>4 bytes (32 bits</a:t>
            </a:r>
            <a:r>
              <a:rPr lang="pt-PT" sz="1600" dirty="0" smtClean="0"/>
              <a:t>)    -2.147.483.648  a 2.147.483.647</a:t>
            </a:r>
            <a:endParaRPr lang="pt-BR" sz="1600" dirty="0"/>
          </a:p>
          <a:p>
            <a:endParaRPr lang="pt-PT" sz="1600" b="1" dirty="0" smtClean="0"/>
          </a:p>
          <a:p>
            <a:r>
              <a:rPr lang="pt-PT" sz="1600" b="1" dirty="0" smtClean="0"/>
              <a:t>double</a:t>
            </a:r>
            <a:endParaRPr lang="pt-BR" sz="1600" dirty="0"/>
          </a:p>
          <a:p>
            <a:endParaRPr lang="pt-PT" sz="1600" dirty="0" smtClean="0"/>
          </a:p>
          <a:p>
            <a:r>
              <a:rPr lang="pt-PT" sz="1600" dirty="0" smtClean="0"/>
              <a:t>8 </a:t>
            </a:r>
            <a:r>
              <a:rPr lang="pt-PT" sz="1600" dirty="0"/>
              <a:t>bytes (64 bits</a:t>
            </a:r>
            <a:r>
              <a:rPr lang="pt-PT" sz="1600" dirty="0" smtClean="0"/>
              <a:t>)     Aproximadamente 15  dígitos decimais </a:t>
            </a:r>
            <a:r>
              <a:rPr lang="pt-PT" sz="1600" dirty="0"/>
              <a:t>significativos.</a:t>
            </a:r>
            <a:endParaRPr lang="pt-BR" sz="1600" dirty="0"/>
          </a:p>
          <a:p>
            <a:endParaRPr lang="pt-PT" sz="1600" b="1" dirty="0" smtClean="0"/>
          </a:p>
          <a:p>
            <a:r>
              <a:rPr lang="pt-PT" sz="1600" b="1" dirty="0"/>
              <a:t> </a:t>
            </a:r>
            <a:r>
              <a:rPr lang="pt-PT" sz="1600" b="1" dirty="0" smtClean="0"/>
              <a:t>String </a:t>
            </a:r>
            <a:r>
              <a:rPr lang="pt-PT" sz="1600" dirty="0"/>
              <a:t> </a:t>
            </a:r>
            <a:endParaRPr lang="pt-BR" sz="1600" dirty="0"/>
          </a:p>
          <a:p>
            <a:r>
              <a:rPr lang="pt-PT" sz="1600" dirty="0"/>
              <a:t>Apenas texto.</a:t>
            </a:r>
            <a:endParaRPr lang="pt-BR" sz="1600" dirty="0"/>
          </a:p>
          <a:p>
            <a:endParaRPr lang="pt-PT" sz="1600" b="1" dirty="0" smtClean="0"/>
          </a:p>
          <a:p>
            <a:r>
              <a:rPr lang="pt-PT" sz="1600" b="1" dirty="0" smtClean="0"/>
              <a:t>boolean</a:t>
            </a:r>
            <a:endParaRPr lang="pt-BR" sz="1600" dirty="0"/>
          </a:p>
          <a:p>
            <a:r>
              <a:rPr lang="pt-PT" sz="1600" dirty="0"/>
              <a:t> </a:t>
            </a:r>
            <a:r>
              <a:rPr lang="pt-PT" sz="1600" dirty="0" smtClean="0"/>
              <a:t>Tem dois valores lógicos (</a:t>
            </a:r>
            <a:r>
              <a:rPr lang="pt-PT" sz="1600" i="1" dirty="0"/>
              <a:t>true </a:t>
            </a:r>
            <a:r>
              <a:rPr lang="pt-PT" sz="1600" dirty="0"/>
              <a:t>e </a:t>
            </a:r>
            <a:r>
              <a:rPr lang="pt-PT" sz="1600" i="1" dirty="0"/>
              <a:t>false</a:t>
            </a:r>
            <a:r>
              <a:rPr lang="pt-PT" sz="1600" dirty="0"/>
              <a:t>)</a:t>
            </a:r>
            <a:endParaRPr lang="pt-BR" sz="1600" dirty="0"/>
          </a:p>
          <a:p>
            <a:endParaRPr lang="pt-BR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36785" y="260648"/>
            <a:ext cx="626469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/>
            </a:r>
            <a:br>
              <a:rPr lang="pt-BR" sz="1600" dirty="0"/>
            </a:br>
            <a:r>
              <a:rPr lang="pt-PT" b="1" i="1" dirty="0"/>
              <a:t>Exemplos de tipos de dados</a:t>
            </a:r>
            <a:endParaRPr lang="pt-BR" dirty="0"/>
          </a:p>
          <a:p>
            <a:pPr lvl="0"/>
            <a:endParaRPr lang="pt-PT" sz="1600" dirty="0" smtClean="0"/>
          </a:p>
          <a:p>
            <a:pPr lvl="0"/>
            <a:r>
              <a:rPr lang="pt-PT" sz="1600" dirty="0" smtClean="0"/>
              <a:t>nome</a:t>
            </a:r>
            <a:r>
              <a:rPr lang="pt-PT" sz="1600" dirty="0"/>
              <a:t>: String (pois contém letras, espaços, etc.)</a:t>
            </a:r>
            <a:endParaRPr lang="pt-BR" sz="1600" dirty="0"/>
          </a:p>
          <a:p>
            <a:endParaRPr lang="pt-BR" sz="1600" dirty="0" smtClean="0"/>
          </a:p>
          <a:p>
            <a:r>
              <a:rPr lang="pt-BR" sz="1600" b="1" dirty="0"/>
              <a:t> </a:t>
            </a:r>
            <a:r>
              <a:rPr lang="pt-BR" sz="1600" dirty="0" err="1" smtClean="0"/>
              <a:t>numeroDeFilhos</a:t>
            </a:r>
            <a:r>
              <a:rPr lang="pt-BR" sz="1600" dirty="0"/>
              <a:t>: byte (pois não será um número superior a 127 e nem terá casas decimais</a:t>
            </a:r>
            <a:r>
              <a:rPr lang="pt-BR" sz="1600" dirty="0" smtClean="0"/>
              <a:t>)</a:t>
            </a:r>
          </a:p>
          <a:p>
            <a:endParaRPr lang="pt-BR" sz="1600" dirty="0"/>
          </a:p>
          <a:p>
            <a:pPr lvl="0"/>
            <a:r>
              <a:rPr lang="pt-BR" sz="1600" dirty="0" err="1"/>
              <a:t>numeroDeHabitantes</a:t>
            </a:r>
            <a:r>
              <a:rPr lang="pt-BR" sz="1600" dirty="0"/>
              <a:t>: </a:t>
            </a:r>
            <a:r>
              <a:rPr lang="pt-BR" sz="1600" dirty="0" err="1"/>
              <a:t>int</a:t>
            </a:r>
            <a:r>
              <a:rPr lang="pt-BR" sz="1600" dirty="0"/>
              <a:t> (pois não terá casas decimais)</a:t>
            </a:r>
          </a:p>
          <a:p>
            <a:pPr lvl="0"/>
            <a:endParaRPr lang="pt-BR" sz="1600" dirty="0" smtClean="0"/>
          </a:p>
          <a:p>
            <a:pPr lvl="0"/>
            <a:r>
              <a:rPr lang="pt-BR" sz="1600" dirty="0" smtClean="0"/>
              <a:t>media</a:t>
            </a:r>
            <a:r>
              <a:rPr lang="pt-BR" sz="1600" dirty="0"/>
              <a:t>: </a:t>
            </a:r>
            <a:r>
              <a:rPr lang="pt-BR" sz="1600" dirty="0" err="1"/>
              <a:t>double</a:t>
            </a:r>
            <a:r>
              <a:rPr lang="pt-BR" sz="1600" dirty="0"/>
              <a:t> (pode conter casas decimais, como por exemplo, 9,5)</a:t>
            </a:r>
          </a:p>
          <a:p>
            <a:pPr lvl="0"/>
            <a:endParaRPr lang="pt-BR" sz="1600" dirty="0" smtClean="0"/>
          </a:p>
          <a:p>
            <a:pPr lvl="0"/>
            <a:r>
              <a:rPr lang="pt-BR" sz="1600" dirty="0" smtClean="0"/>
              <a:t>aprovado</a:t>
            </a:r>
            <a:r>
              <a:rPr lang="pt-BR" sz="1600" dirty="0"/>
              <a:t>: </a:t>
            </a:r>
            <a:r>
              <a:rPr lang="pt-BR" sz="1600" dirty="0" err="1"/>
              <a:t>boolean</a:t>
            </a:r>
            <a:r>
              <a:rPr lang="pt-BR" sz="1600" dirty="0"/>
              <a:t>  (pois  só  pode  assumir  os  valores  </a:t>
            </a:r>
            <a:r>
              <a:rPr lang="pt-BR" sz="1600" i="1" dirty="0" err="1"/>
              <a:t>true</a:t>
            </a:r>
            <a:r>
              <a:rPr lang="pt-BR" sz="1600" i="1" dirty="0"/>
              <a:t>  </a:t>
            </a:r>
            <a:r>
              <a:rPr lang="pt-BR" sz="1600" dirty="0"/>
              <a:t>(verdadeiro)  ou  </a:t>
            </a:r>
            <a:r>
              <a:rPr lang="pt-BR" sz="1600" i="1" dirty="0" smtClean="0"/>
              <a:t>false</a:t>
            </a:r>
            <a:r>
              <a:rPr lang="pt-BR" sz="1600" dirty="0" smtClean="0"/>
              <a:t>(falso</a:t>
            </a:r>
            <a:r>
              <a:rPr lang="pt-BR" sz="1600" dirty="0"/>
              <a:t>))</a:t>
            </a:r>
          </a:p>
          <a:p>
            <a:r>
              <a:rPr lang="pt-BR" sz="1600" dirty="0"/>
              <a:t> </a:t>
            </a:r>
          </a:p>
          <a:p>
            <a:r>
              <a:rPr lang="pt-BR" sz="1600" b="1" i="1" dirty="0"/>
              <a:t>Diagrama de Classe seguindo regra, convenção e com tipo de dado</a:t>
            </a:r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85805622"/>
              </p:ext>
            </p:extLst>
          </p:nvPr>
        </p:nvGraphicFramePr>
        <p:xfrm>
          <a:off x="7019380" y="1839368"/>
          <a:ext cx="2124619" cy="27593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24619"/>
              </a:tblGrid>
              <a:tr h="345583">
                <a:tc>
                  <a:txBody>
                    <a:bodyPr/>
                    <a:lstStyle/>
                    <a:p>
                      <a:pPr marL="47180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AlunoVM</a:t>
                      </a:r>
                      <a:endParaRPr lang="pt-BR" sz="1400" dirty="0"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</a:tr>
              <a:tr h="1724351">
                <a:tc>
                  <a:txBody>
                    <a:bodyPr/>
                    <a:lstStyle/>
                    <a:p>
                      <a:pPr marL="67945" marR="23495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nome:String</a:t>
                      </a:r>
                      <a:r>
                        <a:rPr lang="pt-PT" sz="1400" spc="5" dirty="0">
                          <a:effectLst/>
                        </a:rPr>
                        <a:t> </a:t>
                      </a:r>
                      <a:r>
                        <a:rPr lang="pt-PT" sz="1400" dirty="0">
                          <a:effectLst/>
                        </a:rPr>
                        <a:t>endereco:String</a:t>
                      </a:r>
                      <a:r>
                        <a:rPr lang="pt-PT" sz="1400" spc="-255" dirty="0">
                          <a:effectLst/>
                        </a:rPr>
                        <a:t> </a:t>
                      </a:r>
                      <a:r>
                        <a:rPr lang="pt-PT" sz="1400" spc="5" dirty="0" smtClean="0">
                          <a:effectLst/>
                        </a:rPr>
                        <a:t> </a:t>
                      </a:r>
                      <a:r>
                        <a:rPr lang="pt-PT" sz="1400" dirty="0" smtClean="0">
                          <a:effectLst/>
                        </a:rPr>
                        <a:t>idade:int</a:t>
                      </a:r>
                    </a:p>
                    <a:p>
                      <a:pPr marL="67945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endParaRPr lang="pt-PT" sz="1400" dirty="0" smtClean="0">
                        <a:effectLst/>
                      </a:endParaRPr>
                    </a:p>
                    <a:p>
                      <a:pPr marL="67945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400" dirty="0" smtClean="0">
                          <a:effectLst/>
                        </a:rPr>
                        <a:t>nota:double</a:t>
                      </a:r>
                      <a:endParaRPr lang="pt-BR" sz="1400" dirty="0"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</a:tr>
              <a:tr h="689384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acessarPortal()</a:t>
                      </a:r>
                      <a:endParaRPr lang="pt-BR" sz="1400" dirty="0">
                        <a:effectLst/>
                      </a:endParaRPr>
                    </a:p>
                    <a:p>
                      <a:pPr marL="67945">
                        <a:lnSpc>
                          <a:spcPts val="1275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visualizarNotas()</a:t>
                      </a:r>
                      <a:endParaRPr lang="pt-BR" sz="1400" dirty="0">
                        <a:effectLst/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3312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9512" y="764705"/>
            <a:ext cx="8676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PT" dirty="0"/>
              <a:t>Pensamos como faríamos no dia a dia. Imaginemos um carro. O carro é o elemento principal, o qual possui uma série de características, como cor, ano, placa, e funções executadas ou sofridas, como ligar, desligar, acelerar. Para que se fabrique um carro, precisamos de um molde, forma, modelo para determinar como será cada  carro fabricado, isso em </a:t>
            </a:r>
            <a:r>
              <a:rPr lang="pt-PT" dirty="0" smtClean="0"/>
              <a:t>Lógica</a:t>
            </a:r>
            <a:r>
              <a:rPr lang="pt-PT" dirty="0" smtClean="0"/>
              <a:t> </a:t>
            </a:r>
            <a:r>
              <a:rPr lang="pt-PT" dirty="0"/>
              <a:t>chamamos de </a:t>
            </a:r>
            <a:r>
              <a:rPr lang="pt-PT" b="1" dirty="0"/>
              <a:t>CLASSE</a:t>
            </a:r>
            <a:r>
              <a:rPr lang="pt-PT" dirty="0"/>
              <a:t>.</a:t>
            </a:r>
            <a:endParaRPr lang="pt-BR" dirty="0"/>
          </a:p>
          <a:p>
            <a:r>
              <a:rPr lang="pt-PT" dirty="0"/>
              <a:t> </a:t>
            </a:r>
            <a:endParaRPr lang="pt-BR" dirty="0"/>
          </a:p>
          <a:p>
            <a:r>
              <a:rPr lang="pt-PT" i="1" dirty="0"/>
              <a:t>A </a:t>
            </a:r>
            <a:r>
              <a:rPr lang="pt-PT" b="1" i="1" dirty="0"/>
              <a:t>Classe </a:t>
            </a:r>
            <a:r>
              <a:rPr lang="pt-PT" i="1" dirty="0"/>
              <a:t>determina os atributos e métodos dos objetos que serão instanciados (criados).</a:t>
            </a:r>
            <a:endParaRPr lang="pt-BR" dirty="0"/>
          </a:p>
          <a:p>
            <a:pPr algn="just"/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537" y="476672"/>
            <a:ext cx="849694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Os </a:t>
            </a:r>
            <a:r>
              <a:rPr lang="pt-PT" b="1" dirty="0"/>
              <a:t>atributos </a:t>
            </a:r>
            <a:r>
              <a:rPr lang="pt-PT" dirty="0"/>
              <a:t>são as </a:t>
            </a:r>
            <a:r>
              <a:rPr lang="pt-PT" u="sng" dirty="0"/>
              <a:t>características</a:t>
            </a:r>
            <a:r>
              <a:rPr lang="pt-PT" dirty="0"/>
              <a:t> que os objetos terão. Ex.: modelo, marca, ano, cor, etc.</a:t>
            </a:r>
            <a:endParaRPr lang="pt-BR" dirty="0"/>
          </a:p>
          <a:p>
            <a:pPr algn="just"/>
            <a:endParaRPr lang="pt-PT" dirty="0" smtClean="0"/>
          </a:p>
          <a:p>
            <a:pPr algn="just"/>
            <a:r>
              <a:rPr lang="pt-PT" dirty="0" smtClean="0"/>
              <a:t>Os </a:t>
            </a:r>
            <a:r>
              <a:rPr lang="pt-PT" b="1" dirty="0"/>
              <a:t>métodos </a:t>
            </a:r>
            <a:r>
              <a:rPr lang="pt-PT" dirty="0"/>
              <a:t>são as </a:t>
            </a:r>
            <a:r>
              <a:rPr lang="pt-PT" u="sng" dirty="0"/>
              <a:t>ações</a:t>
            </a:r>
            <a:r>
              <a:rPr lang="pt-PT" dirty="0"/>
              <a:t> que os objetos irão executar ou sofrer. Ex.: A pessoa tem a ação de andar, falar, comer, o carro sofre a ação de ser ligado, desligado, acelerado. Portanto, a pessoa teria os métodos: andar(), falar(), comer(), ligar(), desligar().</a:t>
            </a:r>
            <a:endParaRPr lang="pt-BR" dirty="0"/>
          </a:p>
          <a:p>
            <a:pPr algn="just"/>
            <a:endParaRPr lang="pt-PT" b="1" i="1" dirty="0" smtClean="0"/>
          </a:p>
          <a:p>
            <a:pPr algn="just"/>
            <a:r>
              <a:rPr lang="pt-PT" b="1" i="1" dirty="0" smtClean="0"/>
              <a:t>Objeto</a:t>
            </a:r>
            <a:r>
              <a:rPr lang="pt-PT" i="1" dirty="0"/>
              <a:t>: representa entidades individuais</a:t>
            </a:r>
            <a:endParaRPr lang="pt-BR" dirty="0"/>
          </a:p>
          <a:p>
            <a:pPr algn="just"/>
            <a:endParaRPr lang="pt-PT" b="1" i="1" dirty="0" smtClean="0"/>
          </a:p>
          <a:p>
            <a:pPr algn="just"/>
            <a:r>
              <a:rPr lang="pt-PT" b="1" i="1" dirty="0" smtClean="0"/>
              <a:t>Classe</a:t>
            </a:r>
            <a:r>
              <a:rPr lang="pt-PT" i="1" dirty="0"/>
              <a:t>: representação genérica dos </a:t>
            </a:r>
            <a:r>
              <a:rPr lang="pt-PT" i="1" dirty="0" smtClean="0"/>
              <a:t>objetos</a:t>
            </a:r>
          </a:p>
          <a:p>
            <a:pPr algn="just"/>
            <a:endParaRPr lang="pt-PT" i="1" dirty="0"/>
          </a:p>
          <a:p>
            <a:r>
              <a:rPr lang="pt-BR" b="1" i="1" dirty="0"/>
              <a:t/>
            </a:r>
            <a:br>
              <a:rPr lang="pt-BR" b="1" i="1" dirty="0"/>
            </a:br>
            <a:r>
              <a:rPr lang="pt-PT" b="1" i="1" dirty="0"/>
              <a:t>Diagramas UML (Unified Modeling Language)</a:t>
            </a:r>
            <a:endParaRPr lang="pt-BR" b="1" i="1" dirty="0"/>
          </a:p>
          <a:p>
            <a:r>
              <a:rPr lang="pt-PT" b="1" i="1" dirty="0"/>
              <a:t> </a:t>
            </a:r>
            <a:endParaRPr lang="pt-BR" dirty="0"/>
          </a:p>
          <a:p>
            <a:r>
              <a:rPr lang="pt-PT" dirty="0"/>
              <a:t>Modelo UML é um modelo universal da linguagem, serve como um projeto, escopo do nosso programa, através dele se representa como serão os objetos do sistema.</a:t>
            </a:r>
            <a:endParaRPr lang="pt-BR" dirty="0"/>
          </a:p>
          <a:p>
            <a:endParaRPr lang="pt-PT" b="1" dirty="0" smtClean="0"/>
          </a:p>
          <a:p>
            <a:r>
              <a:rPr lang="pt-PT" b="1" dirty="0" smtClean="0"/>
              <a:t>Exemplo</a:t>
            </a:r>
            <a:r>
              <a:rPr lang="pt-PT" b="1" dirty="0"/>
              <a:t>: </a:t>
            </a:r>
            <a:r>
              <a:rPr lang="pt-PT" dirty="0"/>
              <a:t>uma classe Carro, sendo que todo carro possui um modelo, marca, ano e cor, o mesmo pode ser ligado, desligado, acelerado e freado.</a:t>
            </a:r>
            <a:endParaRPr lang="pt-BR" dirty="0"/>
          </a:p>
          <a:p>
            <a:pPr algn="just"/>
            <a:endParaRPr lang="pt-BR" sz="1600" dirty="0"/>
          </a:p>
          <a:p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043608" y="188640"/>
          <a:ext cx="2736304" cy="3457697"/>
        </p:xfrm>
        <a:graphic>
          <a:graphicData uri="http://schemas.openxmlformats.org/drawingml/2006/table">
            <a:tbl>
              <a:tblPr/>
              <a:tblGrid>
                <a:gridCol w="2736304"/>
              </a:tblGrid>
              <a:tr h="537646">
                <a:tc>
                  <a:txBody>
                    <a:bodyPr/>
                    <a:lstStyle/>
                    <a:p>
                      <a:pPr marL="495300" marR="490855" algn="ctr">
                        <a:lnSpc>
                          <a:spcPts val="1285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latin typeface="Cambria"/>
                          <a:ea typeface="Cambria"/>
                          <a:cs typeface="Cambria"/>
                        </a:rPr>
                        <a:t>Carro</a:t>
                      </a:r>
                      <a:endParaRPr lang="pt-BR" sz="18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0556">
                <a:tc>
                  <a:txBody>
                    <a:bodyPr/>
                    <a:lstStyle/>
                    <a:p>
                      <a:pPr marL="67945" marR="93218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800" spc="-5" dirty="0">
                          <a:latin typeface="Cambria"/>
                          <a:ea typeface="Cambria"/>
                          <a:cs typeface="Cambria"/>
                        </a:rPr>
                        <a:t>modelo</a:t>
                      </a:r>
                      <a:r>
                        <a:rPr lang="pt-PT" sz="1800" spc="-255" dirty="0">
                          <a:latin typeface="Cambria"/>
                          <a:ea typeface="Cambria"/>
                          <a:cs typeface="Cambria"/>
                        </a:rPr>
                        <a:t> </a:t>
                      </a:r>
                      <a:endParaRPr lang="pt-PT" sz="1800" spc="-255" dirty="0" smtClean="0">
                        <a:latin typeface="Cambria"/>
                        <a:ea typeface="Cambria"/>
                        <a:cs typeface="Cambria"/>
                      </a:endParaRPr>
                    </a:p>
                    <a:p>
                      <a:pPr marL="67945" marR="93218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smtClean="0">
                          <a:latin typeface="Cambria"/>
                          <a:ea typeface="Cambria"/>
                          <a:cs typeface="Cambria"/>
                        </a:rPr>
                        <a:t>marca</a:t>
                      </a:r>
                      <a:r>
                        <a:rPr lang="pt-PT" sz="1800" spc="5" dirty="0" smtClean="0">
                          <a:latin typeface="Cambria"/>
                          <a:ea typeface="Cambria"/>
                          <a:cs typeface="Cambria"/>
                        </a:rPr>
                        <a:t> </a:t>
                      </a:r>
                    </a:p>
                    <a:p>
                      <a:pPr marL="67945" marR="93218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smtClean="0">
                          <a:latin typeface="Cambria"/>
                          <a:ea typeface="Cambria"/>
                          <a:cs typeface="Cambria"/>
                        </a:rPr>
                        <a:t>ano</a:t>
                      </a:r>
                      <a:endParaRPr lang="pt-BR" sz="1800" dirty="0">
                        <a:latin typeface="Cambria"/>
                        <a:ea typeface="Cambria"/>
                        <a:cs typeface="Cambria"/>
                      </a:endParaRPr>
                    </a:p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pt-PT" sz="1800" dirty="0">
                          <a:latin typeface="Cambria"/>
                          <a:ea typeface="Cambria"/>
                          <a:cs typeface="Cambria"/>
                        </a:rPr>
                        <a:t>cor</a:t>
                      </a:r>
                      <a:endParaRPr lang="pt-BR" sz="18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9495">
                <a:tc>
                  <a:txBody>
                    <a:bodyPr/>
                    <a:lstStyle/>
                    <a:p>
                      <a:pPr marL="67945" marR="80835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latin typeface="Cambria"/>
                          <a:ea typeface="Cambria"/>
                          <a:cs typeface="Cambria"/>
                        </a:rPr>
                        <a:t>ligar()</a:t>
                      </a:r>
                      <a:r>
                        <a:rPr lang="pt-PT" sz="1800" spc="5" dirty="0">
                          <a:latin typeface="Cambria"/>
                          <a:ea typeface="Cambria"/>
                          <a:cs typeface="Cambria"/>
                        </a:rPr>
                        <a:t> </a:t>
                      </a:r>
                      <a:endParaRPr lang="pt-PT" sz="1800" spc="5" dirty="0" smtClean="0">
                        <a:latin typeface="Cambria"/>
                        <a:ea typeface="Cambria"/>
                        <a:cs typeface="Cambria"/>
                      </a:endParaRPr>
                    </a:p>
                    <a:p>
                      <a:pPr marL="67945" marR="80835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smtClean="0">
                          <a:latin typeface="Cambria"/>
                          <a:ea typeface="Cambria"/>
                          <a:cs typeface="Cambria"/>
                        </a:rPr>
                        <a:t>desligar</a:t>
                      </a:r>
                      <a:r>
                        <a:rPr lang="pt-PT" sz="1800" dirty="0">
                          <a:latin typeface="Cambria"/>
                          <a:ea typeface="Cambria"/>
                          <a:cs typeface="Cambria"/>
                        </a:rPr>
                        <a:t>()</a:t>
                      </a:r>
                      <a:endParaRPr lang="pt-BR" sz="1800" dirty="0">
                        <a:latin typeface="Cambria"/>
                        <a:ea typeface="Cambria"/>
                        <a:cs typeface="Cambria"/>
                      </a:endParaRPr>
                    </a:p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pt-PT" sz="1800" dirty="0">
                          <a:latin typeface="Cambria"/>
                          <a:ea typeface="Cambria"/>
                          <a:cs typeface="Cambria"/>
                        </a:rPr>
                        <a:t>acelerar()</a:t>
                      </a:r>
                      <a:endParaRPr lang="pt-BR" sz="18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23528" y="3789040"/>
            <a:ext cx="88204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/>
              <a:t/>
            </a:r>
            <a:br>
              <a:rPr lang="pt-BR" sz="1600" b="1" i="1" dirty="0"/>
            </a:br>
            <a:r>
              <a:rPr lang="pt-PT" sz="1600" b="1" i="1" dirty="0" smtClean="0"/>
              <a:t>Atributos</a:t>
            </a:r>
            <a:r>
              <a:rPr lang="pt-PT" sz="1600" b="1" i="1" dirty="0"/>
              <a:t> </a:t>
            </a:r>
            <a:endParaRPr lang="pt-BR" sz="1600" dirty="0"/>
          </a:p>
          <a:p>
            <a:pPr algn="just"/>
            <a:r>
              <a:rPr lang="pt-PT" sz="1600" dirty="0"/>
              <a:t>Características dos objetos, dados que estes objetos precisam armazenar. Como exemplo de dados, podemos citar nome, idade, endereço, cor, altura, peso, que são características de pessoas.</a:t>
            </a:r>
            <a:endParaRPr lang="pt-BR" sz="1600" dirty="0"/>
          </a:p>
          <a:p>
            <a:pPr algn="just"/>
            <a:r>
              <a:rPr lang="pt-PT" sz="1600" dirty="0"/>
              <a:t> </a:t>
            </a:r>
            <a:r>
              <a:rPr lang="pt-PT" sz="1600" b="1" i="1" dirty="0" smtClean="0"/>
              <a:t>Métodos</a:t>
            </a:r>
            <a:endParaRPr lang="pt-BR" sz="1600" b="1" i="1" dirty="0"/>
          </a:p>
          <a:p>
            <a:pPr algn="just"/>
            <a:r>
              <a:rPr lang="pt-PT" sz="1600" b="1" i="1" dirty="0"/>
              <a:t> </a:t>
            </a:r>
            <a:r>
              <a:rPr lang="pt-PT" sz="1600" dirty="0" smtClean="0"/>
              <a:t>Ações </a:t>
            </a:r>
            <a:r>
              <a:rPr lang="pt-PT" sz="1600" dirty="0"/>
              <a:t>que nossos objetos poderão executar ou sofrer. Exemplos: andar,  falar, ligar, acelerar.</a:t>
            </a:r>
            <a:endParaRPr lang="pt-BR" sz="1600" dirty="0"/>
          </a:p>
          <a:p>
            <a:pPr algn="just"/>
            <a:r>
              <a:rPr lang="pt-PT" sz="1600" dirty="0"/>
              <a:t> </a:t>
            </a:r>
            <a:r>
              <a:rPr lang="pt-PT" sz="1600" b="1" i="1" dirty="0" smtClean="0"/>
              <a:t>Variável</a:t>
            </a:r>
            <a:endParaRPr lang="pt-BR" sz="1600" b="1" i="1" dirty="0"/>
          </a:p>
          <a:p>
            <a:pPr algn="just"/>
            <a:r>
              <a:rPr lang="pt-PT" sz="1600" b="1" i="1" dirty="0"/>
              <a:t> </a:t>
            </a:r>
            <a:r>
              <a:rPr lang="pt-PT" sz="1600" dirty="0" smtClean="0"/>
              <a:t>Espaço </a:t>
            </a:r>
            <a:r>
              <a:rPr lang="pt-PT" sz="1600" dirty="0"/>
              <a:t>alocado na memória para guardar informações temporariamente, que ao longo do uso do sistema pode sofrer alterações.</a:t>
            </a:r>
            <a:endParaRPr lang="pt-BR" sz="1600" dirty="0"/>
          </a:p>
          <a:p>
            <a:pPr algn="just"/>
            <a:r>
              <a:rPr lang="pt-PT" sz="1600" b="1" dirty="0"/>
              <a:t>Exemplo: </a:t>
            </a:r>
            <a:r>
              <a:rPr lang="pt-PT" sz="1600" dirty="0"/>
              <a:t>idade, peso, altura...</a:t>
            </a:r>
            <a:endParaRPr lang="pt-BR" sz="1600" dirty="0"/>
          </a:p>
          <a:p>
            <a:endParaRPr lang="pt-BR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3569" y="692696"/>
            <a:ext cx="8208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i="1" dirty="0"/>
              <a:t>Constante</a:t>
            </a:r>
            <a:endParaRPr lang="pt-BR" sz="1600" b="1" i="1" dirty="0"/>
          </a:p>
          <a:p>
            <a:r>
              <a:rPr lang="pt-PT" sz="1600" b="1" i="1" dirty="0"/>
              <a:t> </a:t>
            </a:r>
            <a:endParaRPr lang="pt-BR" sz="1600" dirty="0"/>
          </a:p>
          <a:p>
            <a:r>
              <a:rPr lang="pt-PT" sz="1600" dirty="0"/>
              <a:t>Espaço alocado na memória para guardar informações fixas, que não sofrerão alteração durante o uso do sistema.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584" y="2132856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PADRONIZAÇÃO DE NOMENCLATURA</a:t>
            </a:r>
            <a:endParaRPr lang="pt-BR" b="1" dirty="0"/>
          </a:p>
          <a:p>
            <a:r>
              <a:rPr lang="pt-PT" b="1" dirty="0"/>
              <a:t> </a:t>
            </a:r>
            <a:endParaRPr lang="pt-BR" dirty="0"/>
          </a:p>
          <a:p>
            <a:r>
              <a:rPr lang="pt-PT" dirty="0"/>
              <a:t>No Java para termos uma escrita correta e um padrão de código, seguimos as regras e convenções da escrita</a:t>
            </a:r>
            <a:r>
              <a:rPr lang="pt-PT" dirty="0" smtClean="0"/>
              <a:t>.</a:t>
            </a:r>
          </a:p>
          <a:p>
            <a:endParaRPr lang="pt-PT" dirty="0"/>
          </a:p>
          <a:p>
            <a:r>
              <a:rPr lang="pt-PT" b="1" i="1" dirty="0"/>
              <a:t>Regras</a:t>
            </a:r>
            <a:endParaRPr lang="pt-BR" b="1" i="1" dirty="0"/>
          </a:p>
          <a:p>
            <a:r>
              <a:rPr lang="pt-PT" b="1" i="1" dirty="0"/>
              <a:t> </a:t>
            </a:r>
            <a:endParaRPr lang="pt-BR" dirty="0"/>
          </a:p>
          <a:p>
            <a:r>
              <a:rPr lang="pt-PT" dirty="0"/>
              <a:t>As regras são normas que seguimos para que o código execute corretamente. Elas são aplicadas em Classes, atributos, métodos e qualquer variável ou constante que criarmos no programa. Vejamos as principais regras abaixo, baseadas na convenção internacional de código Java: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476672"/>
            <a:ext cx="490974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PT" sz="1600" dirty="0"/>
              <a:t>Não utilizar espaço entre as palavras.</a:t>
            </a:r>
            <a:endParaRPr lang="pt-BR" sz="1600" dirty="0"/>
          </a:p>
          <a:p>
            <a:r>
              <a:rPr lang="pt-PT" sz="1600" dirty="0"/>
              <a:t> </a:t>
            </a:r>
            <a:endParaRPr lang="pt-BR" sz="1600" dirty="0"/>
          </a:p>
          <a:p>
            <a:r>
              <a:rPr lang="pt-PT" sz="1600" dirty="0"/>
              <a:t>Exemplo: </a:t>
            </a:r>
            <a:r>
              <a:rPr lang="pt-PT" sz="1600" strike="sngStrike" dirty="0"/>
              <a:t>numero de filhos</a:t>
            </a:r>
            <a:r>
              <a:rPr lang="pt-PT" sz="1600" dirty="0"/>
              <a:t> à </a:t>
            </a:r>
            <a:r>
              <a:rPr lang="pt-PT" sz="1600" b="1" dirty="0"/>
              <a:t>numeroDeFilhos</a:t>
            </a:r>
            <a:endParaRPr lang="pt-BR" sz="1600" dirty="0"/>
          </a:p>
          <a:p>
            <a:r>
              <a:rPr lang="pt-PT" sz="1600" b="1" dirty="0"/>
              <a:t> </a:t>
            </a:r>
            <a:endParaRPr lang="pt-BR" sz="1600" dirty="0"/>
          </a:p>
          <a:p>
            <a:pPr lvl="0"/>
            <a:r>
              <a:rPr lang="pt-PT" sz="1600" dirty="0"/>
              <a:t>Não acentuar as palavras.</a:t>
            </a:r>
            <a:endParaRPr lang="pt-BR" sz="1600" dirty="0"/>
          </a:p>
          <a:p>
            <a:r>
              <a:rPr lang="pt-PT" sz="1600" dirty="0"/>
              <a:t> </a:t>
            </a:r>
            <a:endParaRPr lang="pt-BR" sz="1600" dirty="0"/>
          </a:p>
          <a:p>
            <a:r>
              <a:rPr lang="pt-PT" sz="1600" dirty="0"/>
              <a:t>Exemplo: </a:t>
            </a:r>
            <a:r>
              <a:rPr lang="pt-PT" sz="1600" strike="sngStrike" dirty="0"/>
              <a:t>salário</a:t>
            </a:r>
            <a:r>
              <a:rPr lang="pt-PT" sz="1600" dirty="0"/>
              <a:t> à </a:t>
            </a:r>
            <a:r>
              <a:rPr lang="pt-PT" sz="1600" b="1" dirty="0"/>
              <a:t>salario</a:t>
            </a:r>
            <a:endParaRPr lang="pt-BR" sz="1600" dirty="0"/>
          </a:p>
          <a:p>
            <a:r>
              <a:rPr lang="pt-PT" sz="1600" b="1" dirty="0"/>
              <a:t> </a:t>
            </a:r>
            <a:endParaRPr lang="pt-BR" sz="1600" dirty="0"/>
          </a:p>
          <a:p>
            <a:pPr lvl="0"/>
            <a:r>
              <a:rPr lang="pt-PT" sz="1600" dirty="0"/>
              <a:t>Não iniciar nenhuma palavra com números.</a:t>
            </a:r>
            <a:endParaRPr lang="pt-BR" sz="1600" dirty="0"/>
          </a:p>
          <a:p>
            <a:r>
              <a:rPr lang="pt-PT" sz="1600" dirty="0"/>
              <a:t> </a:t>
            </a:r>
            <a:endParaRPr lang="pt-BR" sz="1600" dirty="0"/>
          </a:p>
          <a:p>
            <a:r>
              <a:rPr lang="pt-PT" sz="1600" dirty="0"/>
              <a:t>Exemplo: </a:t>
            </a:r>
            <a:r>
              <a:rPr lang="pt-PT" sz="1600" strike="sngStrike" dirty="0"/>
              <a:t>1nome</a:t>
            </a:r>
            <a:r>
              <a:rPr lang="pt-PT" sz="1600" dirty="0"/>
              <a:t> à </a:t>
            </a:r>
            <a:r>
              <a:rPr lang="pt-PT" sz="1600" b="1" dirty="0"/>
              <a:t>nome1</a:t>
            </a:r>
            <a:endParaRPr lang="pt-BR" sz="1600" dirty="0"/>
          </a:p>
          <a:p>
            <a:r>
              <a:rPr lang="pt-PT" sz="1600" b="1" dirty="0"/>
              <a:t> </a:t>
            </a:r>
            <a:endParaRPr lang="pt-BR" sz="1600" dirty="0"/>
          </a:p>
          <a:p>
            <a:pPr lvl="0"/>
            <a:r>
              <a:rPr lang="pt-PT" sz="1600" dirty="0"/>
              <a:t>Não utilizar comandos existentes na linguagem.</a:t>
            </a:r>
            <a:endParaRPr lang="pt-BR" sz="1600" dirty="0"/>
          </a:p>
          <a:p>
            <a:r>
              <a:rPr lang="pt-PT" sz="1600" dirty="0"/>
              <a:t> </a:t>
            </a:r>
            <a:endParaRPr lang="pt-BR" sz="1600" dirty="0"/>
          </a:p>
          <a:p>
            <a:r>
              <a:rPr lang="pt-PT" sz="1600" dirty="0"/>
              <a:t>Exemplo: if, while, for, ArrayList, System, public, private...</a:t>
            </a:r>
            <a:endParaRPr lang="pt-BR" sz="1600" dirty="0"/>
          </a:p>
          <a:p>
            <a:r>
              <a:rPr lang="pt-PT" sz="1600" dirty="0"/>
              <a:t> </a:t>
            </a:r>
            <a:endParaRPr lang="pt-BR" sz="1600" dirty="0"/>
          </a:p>
          <a:p>
            <a:pPr lvl="0"/>
            <a:r>
              <a:rPr lang="pt-PT" sz="1600" dirty="0"/>
              <a:t>Não utilizar ç.</a:t>
            </a:r>
            <a:endParaRPr lang="pt-BR" sz="1600" dirty="0"/>
          </a:p>
          <a:p>
            <a:r>
              <a:rPr lang="pt-PT" sz="1600" dirty="0"/>
              <a:t> </a:t>
            </a:r>
            <a:endParaRPr lang="pt-BR" sz="1600" dirty="0"/>
          </a:p>
          <a:p>
            <a:r>
              <a:rPr lang="pt-PT" sz="1600" dirty="0"/>
              <a:t>Exemplo: </a:t>
            </a:r>
            <a:r>
              <a:rPr lang="pt-PT" sz="1600" strike="sngStrike" dirty="0"/>
              <a:t>valorRefeição</a:t>
            </a:r>
            <a:r>
              <a:rPr lang="pt-PT" sz="1600" dirty="0"/>
              <a:t> à </a:t>
            </a:r>
            <a:r>
              <a:rPr lang="pt-PT" sz="1600" b="1" dirty="0"/>
              <a:t>valorRefeicao</a:t>
            </a:r>
            <a:endParaRPr lang="pt-BR" sz="1600" dirty="0"/>
          </a:p>
          <a:p>
            <a:r>
              <a:rPr lang="pt-PT" sz="1600" b="1" dirty="0"/>
              <a:t> </a:t>
            </a:r>
            <a:endParaRPr lang="pt-BR" sz="1600" dirty="0"/>
          </a:p>
          <a:p>
            <a:pPr lvl="0"/>
            <a:r>
              <a:rPr lang="pt-PT" sz="1600" dirty="0"/>
              <a:t>Não utilizar caracteres especiais.</a:t>
            </a:r>
            <a:endParaRPr lang="pt-BR" sz="1600" dirty="0"/>
          </a:p>
          <a:p>
            <a:r>
              <a:rPr lang="pt-PT" sz="1600" dirty="0"/>
              <a:t> </a:t>
            </a:r>
            <a:endParaRPr lang="pt-BR" sz="1600" dirty="0"/>
          </a:p>
          <a:p>
            <a:r>
              <a:rPr lang="pt-PT" sz="1600" dirty="0"/>
              <a:t>Exemplo: </a:t>
            </a:r>
            <a:r>
              <a:rPr lang="pt-PT" sz="1600" strike="sngStrike" dirty="0"/>
              <a:t>valor&amp;desconto</a:t>
            </a:r>
            <a:r>
              <a:rPr lang="pt-PT" sz="1600" dirty="0"/>
              <a:t> à </a:t>
            </a:r>
            <a:r>
              <a:rPr lang="pt-PT" sz="1600" b="1" dirty="0"/>
              <a:t>valorEDesconto</a:t>
            </a:r>
            <a:endParaRPr lang="pt-BR" sz="1600" dirty="0"/>
          </a:p>
          <a:p>
            <a:endParaRPr lang="pt-BR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3569" y="692696"/>
            <a:ext cx="80648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/>
              <a:t/>
            </a:r>
            <a:br>
              <a:rPr lang="pt-BR" sz="1600" b="1" i="1" dirty="0"/>
            </a:br>
            <a:r>
              <a:rPr lang="pt-PT" sz="1600" b="1" i="1" dirty="0"/>
              <a:t>Convenções</a:t>
            </a:r>
            <a:endParaRPr lang="pt-BR" sz="1600" b="1" i="1" dirty="0"/>
          </a:p>
          <a:p>
            <a:r>
              <a:rPr lang="pt-PT" sz="1600" b="1" i="1" dirty="0"/>
              <a:t> </a:t>
            </a:r>
            <a:endParaRPr lang="pt-BR" sz="1600" dirty="0"/>
          </a:p>
          <a:p>
            <a:pPr algn="just"/>
            <a:r>
              <a:rPr lang="pt-PT" sz="1600" dirty="0"/>
              <a:t>As convenções de nomenclatura servem para deixar nosso código o mais legível e documentável possível, assim podemos ter um reaproveitamento de código, seguindo o padrão  apropriado.  Elas  são  aplicadas  em  Classes,  atributos,  métodos  e  qualquer variável ou constante que criarmos no programa. Vejamos</a:t>
            </a:r>
            <a:r>
              <a:rPr lang="pt-PT" sz="1600" dirty="0" smtClean="0"/>
              <a:t>:</a:t>
            </a:r>
          </a:p>
          <a:p>
            <a:endParaRPr lang="pt-PT" sz="1600" b="1" i="1" dirty="0" smtClean="0"/>
          </a:p>
          <a:p>
            <a:r>
              <a:rPr lang="pt-PT" sz="1600" b="1" i="1" dirty="0" smtClean="0"/>
              <a:t>Convenções </a:t>
            </a:r>
            <a:r>
              <a:rPr lang="pt-PT" sz="1600" b="1" i="1" dirty="0"/>
              <a:t>para nomes de CLASSES</a:t>
            </a:r>
            <a:endParaRPr lang="pt-BR" sz="1600" dirty="0"/>
          </a:p>
          <a:p>
            <a:r>
              <a:rPr lang="pt-PT" sz="1600" dirty="0"/>
              <a:t>Primeira letra de cada palavra em MAIÚSCULA, sempre um substantivo no singular.</a:t>
            </a:r>
            <a:endParaRPr lang="pt-BR" sz="1600" dirty="0"/>
          </a:p>
          <a:p>
            <a:r>
              <a:rPr lang="pt-PT" sz="1600" b="1" dirty="0"/>
              <a:t>Exemplos:</a:t>
            </a:r>
            <a:endParaRPr lang="pt-BR" sz="1600" dirty="0"/>
          </a:p>
          <a:p>
            <a:r>
              <a:rPr lang="pt-PT" sz="1600" b="1" dirty="0"/>
              <a:t> </a:t>
            </a:r>
            <a:endParaRPr lang="pt-BR" sz="1600" dirty="0"/>
          </a:p>
          <a:p>
            <a:r>
              <a:rPr lang="pt-PT" sz="1600" strike="sngStrike" dirty="0"/>
              <a:t>pessoa</a:t>
            </a:r>
            <a:r>
              <a:rPr lang="pt-PT" sz="1600" dirty="0"/>
              <a:t> à </a:t>
            </a:r>
            <a:r>
              <a:rPr lang="pt-PT" sz="1600" b="1" dirty="0"/>
              <a:t>Pessoa</a:t>
            </a:r>
            <a:endParaRPr lang="pt-BR" sz="1600" dirty="0"/>
          </a:p>
          <a:p>
            <a:r>
              <a:rPr lang="pt-PT" sz="1600" b="1" dirty="0"/>
              <a:t> </a:t>
            </a:r>
            <a:endParaRPr lang="pt-BR" sz="1600" dirty="0"/>
          </a:p>
          <a:p>
            <a:r>
              <a:rPr lang="pt-PT" sz="1600" strike="sngStrike" dirty="0"/>
              <a:t>contabancaria</a:t>
            </a:r>
            <a:r>
              <a:rPr lang="pt-PT" sz="1600" dirty="0"/>
              <a:t> à </a:t>
            </a:r>
            <a:r>
              <a:rPr lang="pt-PT" sz="1600" b="1" dirty="0"/>
              <a:t>ContaBancaria</a:t>
            </a:r>
            <a:endParaRPr lang="pt-BR" sz="1600" dirty="0"/>
          </a:p>
          <a:p>
            <a:r>
              <a:rPr lang="pt-PT" sz="1600" b="1" dirty="0"/>
              <a:t> </a:t>
            </a:r>
            <a:endParaRPr lang="pt-BR" sz="1600" dirty="0"/>
          </a:p>
          <a:p>
            <a:r>
              <a:rPr lang="pt-PT" sz="1600" b="1" i="1" dirty="0"/>
              <a:t>Convenções para nomes de ATRIBUTOS</a:t>
            </a:r>
            <a:endParaRPr lang="pt-BR" sz="1600" dirty="0"/>
          </a:p>
          <a:p>
            <a:r>
              <a:rPr lang="pt-PT" sz="1600" dirty="0"/>
              <a:t>Primeira palavra toda minúscula e demais palavras com a primeira letra em MAIÚSCULA.</a:t>
            </a:r>
            <a:endParaRPr lang="pt-BR" sz="1600" dirty="0"/>
          </a:p>
          <a:p>
            <a:r>
              <a:rPr lang="pt-PT" sz="1600" b="1" dirty="0"/>
              <a:t>Exemplos:</a:t>
            </a:r>
            <a:endParaRPr lang="pt-BR" sz="1600" dirty="0"/>
          </a:p>
          <a:p>
            <a:pPr algn="just"/>
            <a:endParaRPr lang="pt-BR" sz="1600" dirty="0"/>
          </a:p>
          <a:p>
            <a:endParaRPr lang="pt-BR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60648"/>
            <a:ext cx="853244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trike="sngStrike" dirty="0"/>
              <a:t>nome</a:t>
            </a:r>
            <a:r>
              <a:rPr lang="pt-PT" sz="1600" dirty="0"/>
              <a:t> à </a:t>
            </a:r>
            <a:r>
              <a:rPr lang="pt-PT" sz="1600" b="1" dirty="0"/>
              <a:t>nome</a:t>
            </a:r>
            <a:endParaRPr lang="pt-BR" sz="1600" dirty="0"/>
          </a:p>
          <a:p>
            <a:r>
              <a:rPr lang="pt-PT" sz="1600" b="1" dirty="0"/>
              <a:t> </a:t>
            </a:r>
            <a:endParaRPr lang="pt-BR" sz="1600" dirty="0"/>
          </a:p>
          <a:p>
            <a:r>
              <a:rPr lang="pt-PT" sz="1600" strike="sngStrike" dirty="0"/>
              <a:t>nomedopai</a:t>
            </a:r>
            <a:r>
              <a:rPr lang="pt-PT" sz="1600" dirty="0"/>
              <a:t> à </a:t>
            </a:r>
            <a:r>
              <a:rPr lang="pt-PT" sz="1600" b="1" dirty="0"/>
              <a:t>nomeDoPai</a:t>
            </a:r>
            <a:endParaRPr lang="pt-BR" sz="1600" dirty="0"/>
          </a:p>
          <a:p>
            <a:r>
              <a:rPr lang="pt-PT" sz="1600" b="1" dirty="0"/>
              <a:t> </a:t>
            </a:r>
            <a:endParaRPr lang="pt-BR" sz="1600" dirty="0"/>
          </a:p>
          <a:p>
            <a:r>
              <a:rPr lang="pt-PT" sz="1600" b="1" i="1" dirty="0"/>
              <a:t>Convenções para nomes de MÉTODOS</a:t>
            </a:r>
            <a:endParaRPr lang="pt-BR" sz="1600" b="1" i="1" dirty="0"/>
          </a:p>
          <a:p>
            <a:r>
              <a:rPr lang="pt-PT" sz="1600" dirty="0"/>
              <a:t>Primeira palavra toda minúscula e demais palavras com a primeira letra em MAIÚSCULA. E utilizar um verbo na primeira palavra, no infinitivo.</a:t>
            </a:r>
            <a:endParaRPr lang="pt-BR" sz="1600" dirty="0"/>
          </a:p>
          <a:p>
            <a:r>
              <a:rPr lang="pt-PT" sz="1600" b="1" dirty="0"/>
              <a:t>Exemplos:</a:t>
            </a:r>
            <a:endParaRPr lang="pt-BR" sz="1600" dirty="0"/>
          </a:p>
          <a:p>
            <a:r>
              <a:rPr lang="pt-PT" sz="1600" b="1" dirty="0"/>
              <a:t> </a:t>
            </a:r>
            <a:endParaRPr lang="pt-BR" sz="1600" dirty="0"/>
          </a:p>
          <a:p>
            <a:r>
              <a:rPr lang="pt-PT" sz="1600" strike="sngStrike" dirty="0"/>
              <a:t>ande()</a:t>
            </a:r>
            <a:r>
              <a:rPr lang="pt-PT" sz="1600" dirty="0"/>
              <a:t> à </a:t>
            </a:r>
            <a:r>
              <a:rPr lang="pt-PT" sz="1600" b="1" dirty="0"/>
              <a:t>andar()</a:t>
            </a:r>
            <a:endParaRPr lang="pt-BR" sz="1600" dirty="0"/>
          </a:p>
          <a:p>
            <a:r>
              <a:rPr lang="pt-PT" sz="1600" b="1" dirty="0"/>
              <a:t> </a:t>
            </a:r>
            <a:endParaRPr lang="pt-BR" sz="1600" dirty="0"/>
          </a:p>
          <a:p>
            <a:r>
              <a:rPr lang="pt-PT" sz="1600" strike="sngStrike" dirty="0"/>
              <a:t>calcularmedia</a:t>
            </a:r>
            <a:r>
              <a:rPr lang="pt-PT" sz="1600" dirty="0"/>
              <a:t>  à  </a:t>
            </a:r>
            <a:r>
              <a:rPr lang="pt-PT" sz="1600" b="1" dirty="0"/>
              <a:t>calcularMedia()</a:t>
            </a:r>
            <a:endParaRPr lang="pt-BR" sz="1600" dirty="0"/>
          </a:p>
          <a:p>
            <a:r>
              <a:rPr lang="pt-PT" sz="1600" b="1" dirty="0"/>
              <a:t> </a:t>
            </a:r>
            <a:endParaRPr lang="pt-BR" sz="1600" dirty="0"/>
          </a:p>
          <a:p>
            <a:r>
              <a:rPr lang="pt-PT" sz="1600" b="1" i="1" dirty="0"/>
              <a:t>Variáveis</a:t>
            </a:r>
            <a:endParaRPr lang="pt-BR" sz="1600" b="1" i="1" dirty="0"/>
          </a:p>
          <a:p>
            <a:r>
              <a:rPr lang="pt-PT" sz="1600" dirty="0"/>
              <a:t>Segue a convenção dos atributos. Primeira palavra toda minúscula e demais palavras com a primeira letra em MAIÚSCULA.</a:t>
            </a:r>
            <a:endParaRPr lang="pt-BR" sz="1600" dirty="0"/>
          </a:p>
          <a:p>
            <a:r>
              <a:rPr lang="pt-PT" sz="1600" b="1" dirty="0"/>
              <a:t>Exemplos:</a:t>
            </a:r>
            <a:endParaRPr lang="pt-BR" sz="1600" b="1" dirty="0"/>
          </a:p>
          <a:p>
            <a:r>
              <a:rPr lang="pt-PT" sz="1600" b="1" dirty="0"/>
              <a:t> </a:t>
            </a:r>
            <a:endParaRPr lang="pt-BR" sz="1600" dirty="0"/>
          </a:p>
          <a:p>
            <a:r>
              <a:rPr lang="pt-PT" sz="1600" strike="sngStrike" dirty="0"/>
              <a:t>Nome</a:t>
            </a:r>
            <a:r>
              <a:rPr lang="pt-PT" sz="1600" dirty="0"/>
              <a:t> à </a:t>
            </a:r>
            <a:r>
              <a:rPr lang="pt-PT" sz="1600" b="1" dirty="0"/>
              <a:t>nome</a:t>
            </a:r>
            <a:endParaRPr lang="pt-BR" sz="1600" dirty="0"/>
          </a:p>
          <a:p>
            <a:r>
              <a:rPr lang="pt-PT" sz="1600" b="1" dirty="0"/>
              <a:t> </a:t>
            </a:r>
            <a:endParaRPr lang="pt-BR" sz="1600" dirty="0"/>
          </a:p>
          <a:p>
            <a:r>
              <a:rPr lang="pt-PT" sz="1600" strike="sngStrike" dirty="0"/>
              <a:t>nomedopai</a:t>
            </a:r>
            <a:r>
              <a:rPr lang="pt-PT" sz="1600" dirty="0"/>
              <a:t> à </a:t>
            </a:r>
            <a:r>
              <a:rPr lang="pt-PT" sz="1600" b="1" dirty="0"/>
              <a:t>nomeDoPai</a:t>
            </a:r>
            <a:endParaRPr lang="pt-BR" sz="1600" dirty="0"/>
          </a:p>
          <a:p>
            <a:r>
              <a:rPr lang="pt-PT" sz="1600" b="1" dirty="0"/>
              <a:t> </a:t>
            </a:r>
            <a:endParaRPr lang="pt-BR" sz="1600" dirty="0"/>
          </a:p>
          <a:p>
            <a:r>
              <a:rPr lang="pt-PT" sz="1600" b="1" i="1" dirty="0"/>
              <a:t>Constantes</a:t>
            </a:r>
            <a:endParaRPr lang="pt-BR" sz="1600" b="1" i="1" dirty="0"/>
          </a:p>
          <a:p>
            <a:r>
              <a:rPr lang="pt-PT" sz="1600" dirty="0"/>
              <a:t>Toda a palavra em MAIÚSCULA e com </a:t>
            </a:r>
            <a:r>
              <a:rPr lang="pt-PT" sz="1600" i="1" dirty="0"/>
              <a:t>underline </a:t>
            </a:r>
            <a:r>
              <a:rPr lang="pt-PT" sz="1600" dirty="0"/>
              <a:t>(_) quando for mais de uma palavra.</a:t>
            </a:r>
            <a:endParaRPr lang="pt-BR" sz="1600" dirty="0"/>
          </a:p>
          <a:p>
            <a:endParaRPr lang="pt-BR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9552" y="620688"/>
            <a:ext cx="57195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Exemplos: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strike="sngStrike" dirty="0" err="1"/>
              <a:t>pi</a:t>
            </a:r>
            <a:r>
              <a:rPr lang="pt-BR" dirty="0"/>
              <a:t> à </a:t>
            </a:r>
            <a:r>
              <a:rPr lang="pt-BR" b="1" dirty="0"/>
              <a:t>PI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strike="sngStrike" dirty="0" err="1"/>
              <a:t>paradeexecutar</a:t>
            </a:r>
            <a:r>
              <a:rPr lang="pt-BR" dirty="0"/>
              <a:t>  à  </a:t>
            </a:r>
            <a:r>
              <a:rPr lang="pt-BR" b="1" dirty="0"/>
              <a:t>PARA_DE_EXECUTAR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Exemplo de Diagrama UML seguindo regras e convenções:</a:t>
            </a:r>
            <a:endParaRPr lang="pt-BR" dirty="0"/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6372200" y="764704"/>
          <a:ext cx="2376264" cy="4420168"/>
        </p:xfrm>
        <a:graphic>
          <a:graphicData uri="http://schemas.openxmlformats.org/drawingml/2006/table">
            <a:tbl>
              <a:tblPr/>
              <a:tblGrid>
                <a:gridCol w="2376264"/>
              </a:tblGrid>
              <a:tr h="335584">
                <a:tc>
                  <a:txBody>
                    <a:bodyPr/>
                    <a:lstStyle/>
                    <a:p>
                      <a:pPr marL="495300" marR="490855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Modelo</a:t>
                      </a:r>
                      <a:endParaRPr lang="pt-BR" sz="16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68">
                <a:tc>
                  <a:txBody>
                    <a:bodyPr/>
                    <a:lstStyle/>
                    <a:p>
                      <a:pPr marL="67945" marR="8128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nome</a:t>
                      </a:r>
                      <a:r>
                        <a:rPr lang="pt-PT" sz="1600" spc="5" dirty="0">
                          <a:latin typeface="Cambria"/>
                          <a:ea typeface="Cambria"/>
                          <a:cs typeface="Cambria"/>
                        </a:rPr>
                        <a:t> </a:t>
                      </a:r>
                      <a:endParaRPr lang="pt-PT" sz="1600" spc="5" dirty="0" smtClean="0">
                        <a:latin typeface="Cambria"/>
                        <a:ea typeface="Cambria"/>
                        <a:cs typeface="Cambria"/>
                      </a:endParaRPr>
                    </a:p>
                    <a:p>
                      <a:pPr marL="67945" marR="8128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latin typeface="Cambria"/>
                          <a:ea typeface="Cambria"/>
                          <a:cs typeface="Cambria"/>
                        </a:rPr>
                        <a:t>endereco</a:t>
                      </a:r>
                      <a:r>
                        <a:rPr lang="pt-PT" sz="1600" spc="-255" dirty="0" smtClean="0">
                          <a:latin typeface="Cambria"/>
                          <a:ea typeface="Cambria"/>
                          <a:cs typeface="Cambria"/>
                        </a:rPr>
                        <a:t> </a:t>
                      </a:r>
                    </a:p>
                    <a:p>
                      <a:pPr marL="67945" marR="8128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latin typeface="Cambria"/>
                          <a:ea typeface="Cambria"/>
                          <a:cs typeface="Cambria"/>
                        </a:rPr>
                        <a:t>idade</a:t>
                      </a:r>
                      <a:r>
                        <a:rPr lang="pt-PT" sz="1600" spc="5" dirty="0" smtClean="0">
                          <a:latin typeface="Cambria"/>
                          <a:ea typeface="Cambria"/>
                          <a:cs typeface="Cambria"/>
                        </a:rPr>
                        <a:t> </a:t>
                      </a:r>
                    </a:p>
                    <a:p>
                      <a:pPr marL="67945" marR="8128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latin typeface="Cambria"/>
                          <a:ea typeface="Cambria"/>
                          <a:cs typeface="Cambria"/>
                        </a:rPr>
                        <a:t>altura</a:t>
                      </a:r>
                      <a:r>
                        <a:rPr lang="pt-PT" sz="1600" spc="5" dirty="0" smtClean="0">
                          <a:latin typeface="Cambria"/>
                          <a:ea typeface="Cambria"/>
                          <a:cs typeface="Cambria"/>
                        </a:rPr>
                        <a:t> </a:t>
                      </a:r>
                    </a:p>
                    <a:p>
                      <a:pPr marL="67945" marR="8128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latin typeface="Cambria"/>
                          <a:ea typeface="Cambria"/>
                          <a:cs typeface="Cambria"/>
                        </a:rPr>
                        <a:t>peso</a:t>
                      </a:r>
                      <a:endParaRPr lang="pt-BR" sz="1600" dirty="0">
                        <a:latin typeface="Cambria"/>
                        <a:ea typeface="Cambria"/>
                        <a:cs typeface="Cambria"/>
                      </a:endParaRPr>
                    </a:p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nomeDaMae</a:t>
                      </a:r>
                      <a:endParaRPr lang="pt-BR" sz="1600" dirty="0">
                        <a:latin typeface="Cambria"/>
                        <a:ea typeface="Cambria"/>
                        <a:cs typeface="Cambria"/>
                      </a:endParaRPr>
                    </a:p>
                    <a:p>
                      <a:pPr marL="67945">
                        <a:spcBef>
                          <a:spcPts val="655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latin typeface="Cambria"/>
                          <a:ea typeface="Cambria"/>
                          <a:cs typeface="Cambria"/>
                        </a:rPr>
                        <a:t>nomeDoPai</a:t>
                      </a:r>
                    </a:p>
                    <a:p>
                      <a:pPr marL="67945">
                        <a:spcBef>
                          <a:spcPts val="655"/>
                        </a:spcBef>
                        <a:spcAft>
                          <a:spcPts val="0"/>
                        </a:spcAft>
                      </a:pPr>
                      <a:endParaRPr lang="pt-PT" sz="1600" dirty="0" smtClean="0">
                        <a:latin typeface="Cambria"/>
                        <a:ea typeface="Cambria"/>
                        <a:cs typeface="Cambria"/>
                      </a:endParaRPr>
                    </a:p>
                    <a:p>
                      <a:pPr marL="67945">
                        <a:spcBef>
                          <a:spcPts val="655"/>
                        </a:spcBef>
                        <a:spcAft>
                          <a:spcPts val="0"/>
                        </a:spcAft>
                      </a:pPr>
                      <a:endParaRPr lang="pt-BR" sz="16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724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desfilar()</a:t>
                      </a:r>
                      <a:endParaRPr lang="pt-BR" sz="1600" dirty="0">
                        <a:latin typeface="Cambria"/>
                        <a:ea typeface="Cambria"/>
                        <a:cs typeface="Cambria"/>
                      </a:endParaRPr>
                    </a:p>
                    <a:p>
                      <a:pPr marL="67945">
                        <a:lnSpc>
                          <a:spcPts val="19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fotografar()</a:t>
                      </a:r>
                      <a:r>
                        <a:rPr lang="pt-PT" sz="1600" spc="5" dirty="0">
                          <a:latin typeface="Cambria"/>
                          <a:ea typeface="Cambria"/>
                          <a:cs typeface="Cambria"/>
                        </a:rPr>
                        <a:t> </a:t>
                      </a: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promoverEventos()</a:t>
                      </a:r>
                      <a:endParaRPr lang="pt-BR" sz="16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295</Words>
  <Application>Microsoft Office PowerPoint</Application>
  <PresentationFormat>Apresentação na tela (4:3)</PresentationFormat>
  <Paragraphs>179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Vanderlei Machado de Oliveira</dc:creator>
  <cp:lastModifiedBy>Vanderlei Machado de Oliveira</cp:lastModifiedBy>
  <cp:revision>21</cp:revision>
  <dcterms:created xsi:type="dcterms:W3CDTF">2021-06-26T12:11:59Z</dcterms:created>
  <dcterms:modified xsi:type="dcterms:W3CDTF">2022-06-02T14:09:36Z</dcterms:modified>
</cp:coreProperties>
</file>