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EAA-E8DF-4CA8-BC7E-A82DD79899C0}" type="datetimeFigureOut">
              <a:rPr lang="pt-BR" smtClean="0"/>
              <a:pPr/>
              <a:t>02/06/2022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FA87-9779-48C2-BD69-167D27903A8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EAA-E8DF-4CA8-BC7E-A82DD79899C0}" type="datetimeFigureOut">
              <a:rPr lang="pt-BR" smtClean="0"/>
              <a:pPr/>
              <a:t>02/06/2022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FA87-9779-48C2-BD69-167D27903A8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EAA-E8DF-4CA8-BC7E-A82DD79899C0}" type="datetimeFigureOut">
              <a:rPr lang="pt-BR" smtClean="0"/>
              <a:pPr/>
              <a:t>02/06/2022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FA87-9779-48C2-BD69-167D27903A8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EAA-E8DF-4CA8-BC7E-A82DD79899C0}" type="datetimeFigureOut">
              <a:rPr lang="pt-BR" smtClean="0"/>
              <a:pPr/>
              <a:t>02/06/2022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FA87-9779-48C2-BD69-167D27903A8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EAA-E8DF-4CA8-BC7E-A82DD79899C0}" type="datetimeFigureOut">
              <a:rPr lang="pt-BR" smtClean="0"/>
              <a:pPr/>
              <a:t>02/06/2022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FA87-9779-48C2-BD69-167D27903A8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EAA-E8DF-4CA8-BC7E-A82DD79899C0}" type="datetimeFigureOut">
              <a:rPr lang="pt-BR" smtClean="0"/>
              <a:pPr/>
              <a:t>02/06/2022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FA87-9779-48C2-BD69-167D27903A8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EAA-E8DF-4CA8-BC7E-A82DD79899C0}" type="datetimeFigureOut">
              <a:rPr lang="pt-BR" smtClean="0"/>
              <a:pPr/>
              <a:t>02/06/2022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FA87-9779-48C2-BD69-167D27903A8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EAA-E8DF-4CA8-BC7E-A82DD79899C0}" type="datetimeFigureOut">
              <a:rPr lang="pt-BR" smtClean="0"/>
              <a:pPr/>
              <a:t>02/06/2022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FA87-9779-48C2-BD69-167D27903A8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EAA-E8DF-4CA8-BC7E-A82DD79899C0}" type="datetimeFigureOut">
              <a:rPr lang="pt-BR" smtClean="0"/>
              <a:pPr/>
              <a:t>02/06/2022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FA87-9779-48C2-BD69-167D27903A8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EAA-E8DF-4CA8-BC7E-A82DD79899C0}" type="datetimeFigureOut">
              <a:rPr lang="pt-BR" smtClean="0"/>
              <a:pPr/>
              <a:t>02/06/2022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FA87-9779-48C2-BD69-167D27903A8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EAA-E8DF-4CA8-BC7E-A82DD79899C0}" type="datetimeFigureOut">
              <a:rPr lang="pt-BR" smtClean="0"/>
              <a:pPr/>
              <a:t>02/06/2022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FA87-9779-48C2-BD69-167D27903A8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E4EAA-E8DF-4CA8-BC7E-A82DD79899C0}" type="datetimeFigureOut">
              <a:rPr lang="pt-BR" smtClean="0"/>
              <a:pPr/>
              <a:t>02/06/2022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5FA87-9779-48C2-BD69-167D27903A8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11561" y="0"/>
            <a:ext cx="7992887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MÉTODOS</a:t>
            </a:r>
            <a:endParaRPr lang="pt-BR" b="1" dirty="0"/>
          </a:p>
          <a:p>
            <a:r>
              <a:rPr lang="pt-PT" b="1" dirty="0"/>
              <a:t> </a:t>
            </a:r>
            <a:endParaRPr lang="pt-BR" dirty="0"/>
          </a:p>
          <a:p>
            <a:pPr algn="just"/>
            <a:r>
              <a:rPr lang="pt-PT" dirty="0"/>
              <a:t>Métodos são blocos de código que pertencem a uma classe e tem por finalidade realizar uma tarefa. Ou seja, são as ações, comportamentos que nossos objetos poderão ter. Métodos podem ou não alterar o estado (dados) de um objeto.</a:t>
            </a:r>
            <a:endParaRPr lang="pt-BR" dirty="0"/>
          </a:p>
          <a:p>
            <a:pPr algn="just"/>
            <a:r>
              <a:rPr lang="pt-PT" dirty="0"/>
              <a:t> </a:t>
            </a:r>
            <a:endParaRPr lang="pt-BR" dirty="0"/>
          </a:p>
          <a:p>
            <a:pPr algn="just"/>
            <a:r>
              <a:rPr lang="pt-PT" b="1" i="1" dirty="0"/>
              <a:t>Tipos de Métodos</a:t>
            </a:r>
            <a:endParaRPr lang="pt-BR" b="1" i="1" dirty="0"/>
          </a:p>
          <a:p>
            <a:pPr algn="just"/>
            <a:r>
              <a:rPr lang="pt-PT" b="1" i="1" dirty="0"/>
              <a:t> </a:t>
            </a:r>
            <a:endParaRPr lang="pt-BR" dirty="0"/>
          </a:p>
          <a:p>
            <a:pPr algn="just"/>
            <a:r>
              <a:rPr lang="pt-PT" b="1" i="1" dirty="0"/>
              <a:t>Métodos de ação (sem retorno) - void</a:t>
            </a:r>
            <a:endParaRPr lang="pt-BR" b="1" i="1" dirty="0"/>
          </a:p>
          <a:p>
            <a:pPr algn="just"/>
            <a:r>
              <a:rPr lang="pt-PT" dirty="0"/>
              <a:t>Apenas realizam a ação sem dar nenhum resultado. A palavra </a:t>
            </a:r>
            <a:r>
              <a:rPr lang="pt-PT" b="1" i="1" dirty="0"/>
              <a:t>void </a:t>
            </a:r>
            <a:r>
              <a:rPr lang="pt-PT" dirty="0"/>
              <a:t>significa ausência de retorno. </a:t>
            </a:r>
            <a:r>
              <a:rPr lang="pt-PT" b="1" dirty="0"/>
              <a:t>Exemplo: </a:t>
            </a:r>
            <a:r>
              <a:rPr lang="pt-PT" dirty="0"/>
              <a:t>sentar(), levantar(), etc.</a:t>
            </a:r>
            <a:endParaRPr lang="pt-BR" dirty="0"/>
          </a:p>
          <a:p>
            <a:pPr algn="just"/>
            <a:r>
              <a:rPr lang="pt-PT" b="1" i="1" dirty="0"/>
              <a:t>Métodos de retorno – double, int, byte, String, boolean </a:t>
            </a:r>
            <a:r>
              <a:rPr lang="pt-PT" dirty="0"/>
              <a:t>Realizam a ação e ao final retornam	um valor de resposta. </a:t>
            </a:r>
            <a:r>
              <a:rPr lang="pt-PT" b="1" dirty="0"/>
              <a:t>Exemplo: </a:t>
            </a:r>
            <a:r>
              <a:rPr lang="pt-PT" dirty="0"/>
              <a:t>verificarStatus(), calcularMedia(), etc.</a:t>
            </a:r>
            <a:endParaRPr lang="pt-BR" dirty="0"/>
          </a:p>
          <a:p>
            <a:pPr algn="just"/>
            <a:r>
              <a:rPr lang="pt-PT" dirty="0"/>
              <a:t> </a:t>
            </a:r>
            <a:endParaRPr lang="pt-BR" dirty="0"/>
          </a:p>
          <a:p>
            <a:pPr algn="just"/>
            <a:r>
              <a:rPr lang="pt-PT" i="1" dirty="0"/>
              <a:t>Os métodos podem possuir ou não argumentos.</a:t>
            </a:r>
            <a:endParaRPr lang="pt-BR" dirty="0"/>
          </a:p>
          <a:p>
            <a:pPr algn="just"/>
            <a:r>
              <a:rPr lang="pt-PT" b="1" i="1" dirty="0"/>
              <a:t>Argumentos</a:t>
            </a:r>
            <a:endParaRPr lang="pt-BR" b="1" i="1" dirty="0"/>
          </a:p>
          <a:p>
            <a:pPr algn="just"/>
            <a:r>
              <a:rPr lang="pt-PT" b="1" i="1" dirty="0"/>
              <a:t> Métodos com ou sem argumento</a:t>
            </a:r>
            <a:endParaRPr lang="pt-BR" b="1" i="1" dirty="0"/>
          </a:p>
          <a:p>
            <a:pPr algn="just"/>
            <a:r>
              <a:rPr lang="pt-PT" dirty="0"/>
              <a:t>São os dados adicionais que o método requer para realizar a sua tarefa. Por exemplo, para uma pessoa realizar a ação “andar”, é necessário informar a quantidade de passos e a direção. Para uma pessoa girar, é necessário indicar a direção e os graus. Em alguns casos o método pode não ter argumento. Nesse caso, apenas utilizamos um conjunto vazio de parênteses.</a:t>
            </a:r>
            <a:endParaRPr lang="pt-BR" dirty="0"/>
          </a:p>
          <a:p>
            <a:pPr algn="just"/>
            <a:r>
              <a:rPr lang="pt-PT" dirty="0"/>
              <a:t>Para cada argumento devemos especificar o tipo de dado, assim como nos atributos. Ex: andar(passos:int, direcao:String).</a:t>
            </a:r>
            <a:endParaRPr lang="pt-BR" dirty="0"/>
          </a:p>
          <a:p>
            <a:endParaRPr lang="pt-BR" dirty="0"/>
          </a:p>
          <a:p>
            <a:endParaRPr lang="pt-BR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PT" sz="1600" b="1" dirty="0"/>
              <a:t>Exemplo: </a:t>
            </a:r>
            <a:r>
              <a:rPr lang="pt-PT" sz="1600" dirty="0"/>
              <a:t>Imagine o seguinte:  Se  eu  falar  para  uma  pessoa  sentar,  não  preciso falar mais nada, isso basta, ela sabe que é para sentar-se. Agora se eu falar para andar, a pessoa provavelmente perguntará para onde. A direção seria o argumento, para que a pessoa execute a ação, ela precisa de </a:t>
            </a:r>
            <a:r>
              <a:rPr lang="pt-PT" sz="1600" u="sng" dirty="0"/>
              <a:t>mais informações</a:t>
            </a:r>
            <a:r>
              <a:rPr lang="pt-PT" sz="1600" dirty="0"/>
              <a:t> além da própria ação imposta.</a:t>
            </a:r>
            <a:endParaRPr lang="pt-BR" sz="1600" dirty="0"/>
          </a:p>
          <a:p>
            <a:pPr algn="just">
              <a:buNone/>
            </a:pPr>
            <a:r>
              <a:rPr lang="pt-PT" sz="1600" dirty="0"/>
              <a:t> </a:t>
            </a:r>
            <a:endParaRPr lang="pt-BR" sz="1600" dirty="0"/>
          </a:p>
          <a:p>
            <a:pPr algn="just">
              <a:buNone/>
            </a:pPr>
            <a:r>
              <a:rPr lang="pt-PT" sz="1600" b="1" i="1" dirty="0"/>
              <a:t>Passagem por Parâmetro</a:t>
            </a:r>
            <a:endParaRPr lang="pt-BR" sz="1600" b="1" i="1" dirty="0"/>
          </a:p>
          <a:p>
            <a:pPr algn="just">
              <a:buNone/>
            </a:pPr>
            <a:r>
              <a:rPr lang="pt-PT" sz="1600" dirty="0"/>
              <a:t>A passagem por parâmetro, nada mais é, do que o argumento do método, ou seja, o que deverá ser informado ao método para que o mesmo seja executado.</a:t>
            </a:r>
          </a:p>
          <a:p>
            <a:pPr algn="just">
              <a:buNone/>
            </a:pPr>
            <a:endParaRPr lang="pt-PT" sz="1600" dirty="0"/>
          </a:p>
          <a:p>
            <a:pPr>
              <a:buNone/>
            </a:pPr>
            <a:r>
              <a:rPr lang="pt-BR" sz="1600" b="1" dirty="0"/>
              <a:t>Exemplo: andar(direcao:String,passos:int):void</a:t>
            </a:r>
            <a:endParaRPr lang="pt-BR" sz="1600" dirty="0"/>
          </a:p>
          <a:p>
            <a:pPr>
              <a:buNone/>
            </a:pPr>
            <a:r>
              <a:rPr lang="pt-BR" sz="1600" b="1" dirty="0"/>
              <a:t> </a:t>
            </a:r>
            <a:endParaRPr lang="pt-BR" sz="1600" dirty="0"/>
          </a:p>
          <a:p>
            <a:pPr>
              <a:buNone/>
            </a:pPr>
            <a:r>
              <a:rPr lang="pt-BR" sz="1600" dirty="0"/>
              <a:t>O exemplo acima é um método sem retorno e com argumento, temos dois parâmetros: </a:t>
            </a:r>
            <a:r>
              <a:rPr lang="pt-BR" sz="1600" u="sng" dirty="0"/>
              <a:t>direção</a:t>
            </a:r>
            <a:r>
              <a:rPr lang="pt-BR" sz="1600" dirty="0"/>
              <a:t> e </a:t>
            </a:r>
            <a:r>
              <a:rPr lang="pt-BR" sz="1600" u="sng" dirty="0"/>
              <a:t>passos</a:t>
            </a:r>
            <a:r>
              <a:rPr lang="pt-BR" sz="1600" dirty="0"/>
              <a:t>.</a:t>
            </a:r>
          </a:p>
          <a:p>
            <a:pPr>
              <a:buNone/>
            </a:pPr>
            <a:r>
              <a:rPr lang="pt-BR" sz="1600" dirty="0"/>
              <a:t>Só terá retorno se tiver argumento.</a:t>
            </a:r>
          </a:p>
          <a:p>
            <a:pPr>
              <a:buNone/>
            </a:pPr>
            <a:r>
              <a:rPr lang="pt-BR" sz="1600" dirty="0"/>
              <a:t> </a:t>
            </a:r>
          </a:p>
          <a:p>
            <a:pPr>
              <a:buNone/>
            </a:pPr>
            <a:endParaRPr lang="pt-BR" sz="1600" dirty="0"/>
          </a:p>
          <a:p>
            <a:pPr algn="just">
              <a:buNone/>
            </a:pPr>
            <a:endParaRPr lang="pt-BR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692696"/>
            <a:ext cx="4234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t-BR" b="1" i="1" dirty="0"/>
              <a:t>Exemplos de Método no Diagrama              </a:t>
            </a:r>
            <a:endParaRPr lang="pt-BR" dirty="0"/>
          </a:p>
          <a:p>
            <a:pPr>
              <a:buNone/>
            </a:pPr>
            <a:r>
              <a:rPr lang="pt-BR" b="1" i="1" dirty="0"/>
              <a:t> </a:t>
            </a:r>
            <a:endParaRPr lang="pt-BR" dirty="0"/>
          </a:p>
          <a:p>
            <a:pPr>
              <a:buNone/>
            </a:pPr>
            <a:r>
              <a:rPr lang="pt-BR" b="1" dirty="0"/>
              <a:t>Exemplo 1: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187624" y="1772816"/>
          <a:ext cx="3240360" cy="3528392"/>
        </p:xfrm>
        <a:graphic>
          <a:graphicData uri="http://schemas.openxmlformats.org/drawingml/2006/table">
            <a:tbl>
              <a:tblPr/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577">
                <a:tc>
                  <a:txBody>
                    <a:bodyPr/>
                    <a:lstStyle/>
                    <a:p>
                      <a:pPr marL="497840">
                        <a:spcAft>
                          <a:spcPts val="0"/>
                        </a:spcAft>
                      </a:pP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ContaBancaria</a:t>
                      </a:r>
                      <a:endParaRPr lang="pt-BR" sz="16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044">
                <a:tc>
                  <a:txBody>
                    <a:bodyPr/>
                    <a:lstStyle/>
                    <a:p>
                      <a:pPr marR="104648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numero:int</a:t>
                      </a:r>
                      <a:r>
                        <a:rPr lang="pt-PT" sz="1600" spc="5" dirty="0">
                          <a:latin typeface="Cambria"/>
                          <a:ea typeface="Cambria"/>
                          <a:cs typeface="Cambria"/>
                        </a:rPr>
                        <a:t> </a:t>
                      </a: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agencia:int</a:t>
                      </a:r>
                      <a:r>
                        <a:rPr lang="pt-PT" sz="1600" spc="5" dirty="0">
                          <a:latin typeface="Cambria"/>
                          <a:ea typeface="Cambria"/>
                          <a:cs typeface="Cambria"/>
                        </a:rPr>
                        <a:t> </a:t>
                      </a: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conta:String</a:t>
                      </a:r>
                      <a:r>
                        <a:rPr lang="pt-PT" sz="1600" spc="5" dirty="0">
                          <a:latin typeface="Cambria"/>
                          <a:ea typeface="Cambria"/>
                          <a:cs typeface="Cambria"/>
                        </a:rPr>
                        <a:t> </a:t>
                      </a: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titular:String</a:t>
                      </a:r>
                      <a:endParaRPr lang="pt-BR" sz="1600" dirty="0">
                        <a:latin typeface="Cambria"/>
                        <a:ea typeface="Cambria"/>
                        <a:cs typeface="Cambria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saldo:double</a:t>
                      </a:r>
                      <a:endParaRPr lang="pt-BR" sz="16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577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sacar(valor:double):void</a:t>
                      </a:r>
                      <a:r>
                        <a:rPr lang="pt-PT" sz="1600" spc="5" dirty="0">
                          <a:latin typeface="Cambria"/>
                          <a:ea typeface="Cambria"/>
                          <a:cs typeface="Cambria"/>
                        </a:rPr>
                        <a:t> </a:t>
                      </a: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depositar(valor:double):void</a:t>
                      </a:r>
                      <a:endParaRPr lang="pt-BR" sz="1600" dirty="0">
                        <a:latin typeface="Cambria"/>
                        <a:ea typeface="Cambria"/>
                        <a:cs typeface="Cambria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obterSaldo():</a:t>
                      </a:r>
                      <a:r>
                        <a:rPr lang="pt-PT" sz="1600" spc="30" dirty="0">
                          <a:latin typeface="Cambria"/>
                          <a:ea typeface="Cambria"/>
                          <a:cs typeface="Cambria"/>
                        </a:rPr>
                        <a:t> </a:t>
                      </a: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double</a:t>
                      </a:r>
                      <a:endParaRPr lang="pt-BR" sz="16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899593" y="980728"/>
            <a:ext cx="75608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Observando a classe acima, percebemos que temos dois métodos sem retorno e com argumentos e um método com retorno e sem argumentos.</a:t>
            </a:r>
          </a:p>
          <a:p>
            <a:endParaRPr lang="pt-BR" sz="1600" dirty="0"/>
          </a:p>
          <a:p>
            <a:r>
              <a:rPr lang="pt-PT" sz="1600" b="1" dirty="0"/>
              <a:t>sacar(valor:double):void </a:t>
            </a:r>
            <a:r>
              <a:rPr lang="pt-PT" sz="1600" dirty="0"/>
              <a:t>à Método sem retorno, pois o mesmo irá apenas subtrair  do saldo da conta o  valor pedido,  não  retornará  nenhum resultado.  O  argumento é  o valor que o usuário deverá informar para que seja feito o  saque.  Este  método  modifica o estado do objeto, pois irá alterar o valor do atributo “saldo”.</a:t>
            </a:r>
          </a:p>
          <a:p>
            <a:endParaRPr lang="pt-BR" sz="1600" dirty="0"/>
          </a:p>
          <a:p>
            <a:r>
              <a:rPr lang="pt-PT" sz="1600" b="1" dirty="0"/>
              <a:t>depositar(valor:double):void </a:t>
            </a:r>
            <a:r>
              <a:rPr lang="pt-PT" sz="1600" dirty="0"/>
              <a:t>à Método sem retorno, pois o mesmo irá apenas  adicionar no saldo da conta o valor pedido para depositar, não retornará nenhum resultado. O argumento é: valor. Este método modifica o estado do objeto, pois irá alterar o valor do atributo “saldo”.</a:t>
            </a:r>
          </a:p>
          <a:p>
            <a:endParaRPr lang="pt-BR" sz="1600" dirty="0"/>
          </a:p>
          <a:p>
            <a:r>
              <a:rPr lang="pt-PT" sz="1600" b="1" dirty="0"/>
              <a:t>obterSaldo():double </a:t>
            </a:r>
            <a:r>
              <a:rPr lang="pt-PT" sz="1600" dirty="0"/>
              <a:t>à Método com retorno, pois o mesmo buscará na  memória o  valor que temos em saldo. E sem argumento, pois não precisamos informar nada além  dos atributos que já temos na classe.</a:t>
            </a:r>
            <a:endParaRPr lang="pt-BR" sz="1600" dirty="0"/>
          </a:p>
          <a:p>
            <a:endParaRPr lang="pt-BR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PT" sz="1600" b="1" dirty="0"/>
              <a:t>Exemplo 2:</a:t>
            </a:r>
            <a:endParaRPr lang="pt-BR" sz="1600" dirty="0"/>
          </a:p>
          <a:p>
            <a:pPr>
              <a:buNone/>
            </a:pPr>
            <a:endParaRPr lang="pt-BR" sz="16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259632" y="1124744"/>
          <a:ext cx="3816424" cy="737870"/>
        </p:xfrm>
        <a:graphic>
          <a:graphicData uri="http://schemas.openxmlformats.org/drawingml/2006/table">
            <a:tbl>
              <a:tblPr/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marL="1315720" marR="1308735" algn="ctr">
                        <a:spcAft>
                          <a:spcPts val="0"/>
                        </a:spcAft>
                      </a:pP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Numero</a:t>
                      </a:r>
                      <a:endParaRPr lang="pt-BR" sz="16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valor:</a:t>
                      </a:r>
                      <a:r>
                        <a:rPr lang="pt-PT" sz="1600" spc="100" dirty="0">
                          <a:latin typeface="Cambria"/>
                          <a:ea typeface="Cambria"/>
                          <a:cs typeface="Cambria"/>
                        </a:rPr>
                        <a:t> </a:t>
                      </a: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int</a:t>
                      </a:r>
                      <a:endParaRPr lang="pt-BR" sz="16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calcularDobroDoNumero():int</a:t>
                      </a:r>
                      <a:endParaRPr lang="pt-BR" sz="16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1259632" y="1988840"/>
            <a:ext cx="4312334" cy="8309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/>
              <a:t>somar2AoNumero</a:t>
            </a:r>
            <a:r>
              <a:rPr lang="pt-PT" sz="1600" dirty="0">
                <a:latin typeface="Cambria"/>
                <a:ea typeface="Cambria"/>
                <a:cs typeface="Cambria"/>
              </a:rPr>
              <a:t> ():int</a:t>
            </a:r>
          </a:p>
          <a:p>
            <a:r>
              <a:rPr lang="pt-PT" sz="1600" dirty="0">
                <a:latin typeface="Cambria"/>
              </a:rPr>
              <a:t>multiplicarNumeroPor3</a:t>
            </a:r>
            <a:r>
              <a:rPr lang="pt-PT" sz="1600" dirty="0">
                <a:latin typeface="Cambria"/>
                <a:ea typeface="Cambria"/>
                <a:cs typeface="Cambria"/>
              </a:rPr>
              <a:t> ():int</a:t>
            </a:r>
          </a:p>
          <a:p>
            <a:r>
              <a:rPr lang="pt-PT" sz="1600" dirty="0">
                <a:latin typeface="Cambria"/>
              </a:rPr>
              <a:t>somarOutroValorAoNumero</a:t>
            </a:r>
            <a:r>
              <a:rPr lang="pt-PT" sz="1600" dirty="0">
                <a:latin typeface="Cambria"/>
                <a:ea typeface="Cambria"/>
                <a:cs typeface="Cambria"/>
              </a:rPr>
              <a:t> (valor:double):</a:t>
            </a:r>
            <a:r>
              <a:rPr lang="pt-PT" sz="1600" dirty="0">
                <a:latin typeface="Cambria"/>
              </a:rPr>
              <a:t> int</a:t>
            </a:r>
            <a:endParaRPr lang="pt-BR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>
              <a:buNone/>
            </a:pPr>
            <a:br>
              <a:rPr lang="pt-BR" sz="1600" b="1" i="1" dirty="0"/>
            </a:br>
            <a:r>
              <a:rPr lang="pt-PT" sz="1600" b="1" i="1" dirty="0"/>
              <a:t>Como os métodos afetam os objetos</a:t>
            </a:r>
            <a:endParaRPr lang="pt-BR" sz="1600" b="1" i="1" dirty="0"/>
          </a:p>
          <a:p>
            <a:pPr>
              <a:buNone/>
            </a:pPr>
            <a:r>
              <a:rPr lang="pt-PT" sz="1600" b="1" i="1" dirty="0"/>
              <a:t> </a:t>
            </a:r>
            <a:endParaRPr lang="pt-BR" sz="1600" dirty="0"/>
          </a:p>
          <a:p>
            <a:pPr>
              <a:buNone/>
            </a:pPr>
            <a:r>
              <a:rPr lang="pt-PT" sz="1600" dirty="0"/>
              <a:t>       Os métodos ficam à disposição para uso na classe; porém, eles só executam quando são acionados, invocados. Vamos observar o exemplo.</a:t>
            </a:r>
            <a:endParaRPr lang="pt-BR" sz="1600" dirty="0"/>
          </a:p>
          <a:p>
            <a:pPr>
              <a:buNone/>
            </a:pPr>
            <a:endParaRPr lang="pt-BR" sz="1600" dirty="0"/>
          </a:p>
          <a:p>
            <a:pPr>
              <a:buNone/>
            </a:pPr>
            <a:endParaRPr lang="pt-BR" sz="16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971600" y="1988840"/>
          <a:ext cx="2880320" cy="2016225"/>
        </p:xfrm>
        <a:graphic>
          <a:graphicData uri="http://schemas.openxmlformats.org/drawingml/2006/table">
            <a:tbl>
              <a:tblPr/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933">
                <a:tc>
                  <a:txBody>
                    <a:bodyPr/>
                    <a:lstStyle/>
                    <a:p>
                      <a:pPr marL="497840">
                        <a:spcAft>
                          <a:spcPts val="0"/>
                        </a:spcAft>
                      </a:pP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ContaBancaria</a:t>
                      </a:r>
                      <a:endParaRPr lang="pt-BR" sz="16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numeroDaConta:String</a:t>
                      </a:r>
                      <a:endParaRPr lang="pt-BR" sz="1600" dirty="0">
                        <a:latin typeface="Cambria"/>
                        <a:ea typeface="Cambria"/>
                        <a:cs typeface="Cambria"/>
                      </a:endParaRPr>
                    </a:p>
                    <a:p>
                      <a:pPr>
                        <a:spcBef>
                          <a:spcPts val="655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saldo:double</a:t>
                      </a:r>
                      <a:endParaRPr lang="pt-BR" sz="16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1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sacar(valor:double):void</a:t>
                      </a:r>
                      <a:endParaRPr lang="pt-BR" sz="1600" dirty="0">
                        <a:latin typeface="Cambria"/>
                        <a:ea typeface="Cambria"/>
                        <a:cs typeface="Cambria"/>
                      </a:endParaRPr>
                    </a:p>
                    <a:p>
                      <a:pPr>
                        <a:lnSpc>
                          <a:spcPts val="19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depositar(valor:double):void</a:t>
                      </a:r>
                      <a:r>
                        <a:rPr lang="pt-PT" sz="1600" spc="5" dirty="0">
                          <a:latin typeface="Cambria"/>
                          <a:ea typeface="Cambria"/>
                          <a:cs typeface="Cambria"/>
                        </a:rPr>
                        <a:t> </a:t>
                      </a: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obterSaldo():</a:t>
                      </a:r>
                      <a:r>
                        <a:rPr lang="pt-PT" sz="1600" spc="65" dirty="0">
                          <a:latin typeface="Cambria"/>
                          <a:ea typeface="Cambria"/>
                          <a:cs typeface="Cambria"/>
                        </a:rPr>
                        <a:t> </a:t>
                      </a:r>
                      <a:r>
                        <a:rPr lang="pt-PT" sz="1600" dirty="0">
                          <a:latin typeface="Cambria"/>
                          <a:ea typeface="Cambria"/>
                          <a:cs typeface="Cambria"/>
                        </a:rPr>
                        <a:t>double</a:t>
                      </a:r>
                      <a:endParaRPr lang="pt-BR" sz="16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39552" y="4221088"/>
            <a:ext cx="8316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 </a:t>
            </a:r>
            <a:endParaRPr lang="pt-BR" dirty="0"/>
          </a:p>
          <a:p>
            <a:r>
              <a:rPr lang="pt-BR" dirty="0"/>
              <a:t>Considere que temos duas contas correntes em determinado banco, portanto, dois</a:t>
            </a:r>
          </a:p>
          <a:p>
            <a:r>
              <a:rPr lang="pt-BR" dirty="0"/>
              <a:t>objetos da classe ContaBancaria.</a:t>
            </a:r>
          </a:p>
          <a:p>
            <a:endParaRPr lang="pt-BR" dirty="0"/>
          </a:p>
          <a:p>
            <a:r>
              <a:rPr lang="pt-BR" b="1" i="1" dirty="0"/>
              <a:t>conta1</a:t>
            </a:r>
            <a:r>
              <a:rPr lang="pt-BR" i="1" dirty="0"/>
              <a:t>(numeroDaConta=123-0, saldo=100)</a:t>
            </a:r>
            <a:endParaRPr lang="pt-BR" dirty="0"/>
          </a:p>
          <a:p>
            <a:endParaRPr lang="pt-BR" b="1" i="1" dirty="0"/>
          </a:p>
          <a:p>
            <a:r>
              <a:rPr lang="pt-BR" b="1" i="1" dirty="0"/>
              <a:t>conta2</a:t>
            </a:r>
            <a:r>
              <a:rPr lang="pt-BR" i="1" dirty="0"/>
              <a:t>(numeroDaConta=321-1, saldo=500)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39553" y="548680"/>
            <a:ext cx="828091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Considere que temos duas contas correntes em determinado banco, portanto, dois</a:t>
            </a:r>
          </a:p>
          <a:p>
            <a:r>
              <a:rPr lang="pt-BR" sz="1600" dirty="0"/>
              <a:t>objetos da classe ContaBancaria.</a:t>
            </a:r>
          </a:p>
          <a:p>
            <a:endParaRPr lang="pt-BR" sz="1600" dirty="0"/>
          </a:p>
          <a:p>
            <a:r>
              <a:rPr lang="pt-BR" sz="1600" b="1" i="1" dirty="0"/>
              <a:t>conta1</a:t>
            </a:r>
            <a:r>
              <a:rPr lang="pt-BR" sz="1600" i="1" dirty="0"/>
              <a:t>(numeroDaConta=123-0, saldo=100)</a:t>
            </a:r>
          </a:p>
          <a:p>
            <a:endParaRPr lang="pt-BR" sz="1600" dirty="0"/>
          </a:p>
          <a:p>
            <a:r>
              <a:rPr lang="pt-BR" sz="1600" b="1" i="1" dirty="0"/>
              <a:t>conta2</a:t>
            </a:r>
            <a:r>
              <a:rPr lang="pt-BR" sz="1600" i="1" dirty="0"/>
              <a:t>(numeroDaConta=321-1, saldo=500)</a:t>
            </a:r>
          </a:p>
          <a:p>
            <a:endParaRPr lang="pt-BR" sz="1600" dirty="0"/>
          </a:p>
          <a:p>
            <a:r>
              <a:rPr lang="pt-BR" sz="1600" dirty="0"/>
              <a:t>Vamos imaginar que durante o dia, ocorreram as seguintes operações bancárias:</a:t>
            </a:r>
          </a:p>
          <a:p>
            <a:r>
              <a:rPr lang="pt-BR" sz="1600" dirty="0"/>
              <a:t> </a:t>
            </a:r>
          </a:p>
          <a:p>
            <a:r>
              <a:rPr lang="pt-BR" sz="1600" dirty="0"/>
              <a:t>conta1.sacar(50) </a:t>
            </a:r>
          </a:p>
          <a:p>
            <a:r>
              <a:rPr lang="pt-BR" sz="1600" dirty="0"/>
              <a:t>conta2.depositar(200) </a:t>
            </a:r>
          </a:p>
          <a:p>
            <a:r>
              <a:rPr lang="pt-BR" sz="1600" dirty="0"/>
              <a:t>conta1.depositar(400) </a:t>
            </a:r>
          </a:p>
          <a:p>
            <a:r>
              <a:rPr lang="pt-BR" sz="1600" dirty="0"/>
              <a:t>conta2.sacar(150) </a:t>
            </a:r>
          </a:p>
          <a:p>
            <a:r>
              <a:rPr lang="pt-BR" sz="1600" dirty="0"/>
              <a:t>conta1.sacar(20) </a:t>
            </a:r>
          </a:p>
          <a:p>
            <a:r>
              <a:rPr lang="pt-BR" sz="1600" dirty="0"/>
              <a:t>conta2.depositar(120)</a:t>
            </a:r>
          </a:p>
          <a:p>
            <a:r>
              <a:rPr lang="pt-PT" sz="1600" dirty="0"/>
              <a:t> </a:t>
            </a:r>
            <a:endParaRPr lang="pt-BR" sz="1600" dirty="0"/>
          </a:p>
          <a:p>
            <a:endParaRPr lang="pt-BR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PT" sz="1600" dirty="0"/>
              <a:t> </a:t>
            </a:r>
            <a:endParaRPr lang="pt-BR" sz="1600" dirty="0"/>
          </a:p>
          <a:p>
            <a:pPr marL="0" indent="17463" algn="just">
              <a:buNone/>
            </a:pPr>
            <a:r>
              <a:rPr lang="pt-PT" sz="1600" dirty="0"/>
              <a:t> </a:t>
            </a:r>
            <a:r>
              <a:rPr lang="pt-PT" sz="1700" dirty="0"/>
              <a:t>Quando utilizamos métodos como sacar ou depositar, sabemos que o saldo da conta é alterado, pois quando sacamos estamos retirando dinheiro da conta, e quando depositamos estamos acrescentando dinheiro na conta. Se inicialmente a conta1 possuía um saldo de 100, e posteriormente teve um saque de 50, um depósito de 400 e outro saque de 20, seu novo saldo será</a:t>
            </a:r>
            <a:r>
              <a:rPr lang="pt-PT" sz="1600" dirty="0"/>
              <a:t>:</a:t>
            </a:r>
            <a:endParaRPr lang="pt-BR" sz="1600" dirty="0"/>
          </a:p>
          <a:p>
            <a:pPr>
              <a:buNone/>
            </a:pPr>
            <a:endParaRPr lang="pt-BR" sz="1600" dirty="0"/>
          </a:p>
          <a:p>
            <a:pPr>
              <a:buNone/>
            </a:pPr>
            <a:endParaRPr lang="pt-BR" sz="1600" i="1" dirty="0"/>
          </a:p>
          <a:p>
            <a:pPr>
              <a:buNone/>
            </a:pPr>
            <a:r>
              <a:rPr lang="pt-BR" sz="1600" i="1" dirty="0"/>
              <a:t>100 – 50 + 400 – 20 = </a:t>
            </a:r>
            <a:r>
              <a:rPr lang="pt-BR" sz="1600" b="1" i="1" dirty="0"/>
              <a:t>430</a:t>
            </a:r>
          </a:p>
          <a:p>
            <a:pPr>
              <a:buNone/>
            </a:pPr>
            <a:endParaRPr lang="pt-BR" sz="1600" dirty="0"/>
          </a:p>
          <a:p>
            <a:pPr marL="0" indent="17463">
              <a:buNone/>
            </a:pPr>
            <a:r>
              <a:rPr lang="pt-PT" sz="1700" dirty="0"/>
              <a:t>E a conta2, que tinha inicialmente um saldo de 500, teve um depósito de 200, depois um saque de 150 e outro depósito de 120, seu novo saldo será:</a:t>
            </a:r>
            <a:endParaRPr lang="pt-BR" sz="1700" dirty="0"/>
          </a:p>
          <a:p>
            <a:pPr>
              <a:buNone/>
            </a:pPr>
            <a:endParaRPr lang="pt-PT" sz="1600" i="1" dirty="0"/>
          </a:p>
          <a:p>
            <a:pPr>
              <a:buNone/>
            </a:pPr>
            <a:r>
              <a:rPr lang="pt-PT" sz="1600" i="1" dirty="0"/>
              <a:t>500 + </a:t>
            </a:r>
            <a:r>
              <a:rPr lang="pt-PT" sz="1600" dirty="0"/>
              <a:t> </a:t>
            </a:r>
            <a:r>
              <a:rPr lang="pt-PT" sz="1600" i="1" dirty="0"/>
              <a:t>200 – 150 + 120 = </a:t>
            </a:r>
            <a:r>
              <a:rPr lang="pt-PT" sz="1600" b="1" i="1" dirty="0"/>
              <a:t>670</a:t>
            </a:r>
            <a:endParaRPr lang="pt-BR" sz="1600" dirty="0"/>
          </a:p>
          <a:p>
            <a:pPr>
              <a:buNone/>
            </a:pPr>
            <a:endParaRPr lang="pt-BR" sz="1600" dirty="0"/>
          </a:p>
          <a:p>
            <a:pPr>
              <a:buNone/>
            </a:pPr>
            <a:r>
              <a:rPr lang="pt-PT" sz="1600" dirty="0"/>
              <a:t>Assim, ao final do dia, o estado de cada objeto seria:</a:t>
            </a:r>
            <a:endParaRPr lang="pt-BR" sz="1600" dirty="0"/>
          </a:p>
          <a:p>
            <a:pPr>
              <a:buNone/>
            </a:pPr>
            <a:r>
              <a:rPr lang="pt-PT" sz="1600" dirty="0"/>
              <a:t> </a:t>
            </a:r>
            <a:endParaRPr lang="pt-BR" sz="1600" dirty="0"/>
          </a:p>
          <a:p>
            <a:pPr>
              <a:buNone/>
            </a:pPr>
            <a:r>
              <a:rPr lang="pt-PT" sz="1600" b="1" i="1" dirty="0"/>
              <a:t>conta1</a:t>
            </a:r>
            <a:r>
              <a:rPr lang="pt-PT" sz="1600" i="1" dirty="0"/>
              <a:t>(numeroDaConta=123-0, saldo=430)</a:t>
            </a:r>
          </a:p>
          <a:p>
            <a:pPr>
              <a:buNone/>
            </a:pPr>
            <a:endParaRPr lang="pt-BR" sz="1600" dirty="0"/>
          </a:p>
          <a:p>
            <a:pPr>
              <a:buNone/>
            </a:pPr>
            <a:r>
              <a:rPr lang="pt-PT" sz="1600" b="1" i="1" dirty="0"/>
              <a:t>conta2</a:t>
            </a:r>
            <a:r>
              <a:rPr lang="pt-PT" sz="1600" i="1" dirty="0"/>
              <a:t>(numeroD    Conta=321-1, saldo=670)</a:t>
            </a:r>
            <a:endParaRPr lang="pt-BR" sz="1600" dirty="0"/>
          </a:p>
          <a:p>
            <a:pPr>
              <a:buNone/>
            </a:pPr>
            <a:br>
              <a:rPr lang="pt-BR" sz="1600" dirty="0"/>
            </a:br>
            <a:r>
              <a:rPr lang="pt-PT" sz="1600" b="1" dirty="0"/>
              <a:t> </a:t>
            </a:r>
            <a:endParaRPr lang="pt-BR" sz="1600" dirty="0"/>
          </a:p>
          <a:p>
            <a:pPr>
              <a:buNone/>
            </a:pPr>
            <a:r>
              <a:rPr lang="pt-PT" sz="1600" b="1" dirty="0"/>
              <a:t> </a:t>
            </a:r>
            <a:endParaRPr lang="pt-BR" sz="1600" dirty="0"/>
          </a:p>
          <a:p>
            <a:pPr>
              <a:buNone/>
            </a:pPr>
            <a:r>
              <a:rPr lang="pt-PT" sz="1600" b="1" dirty="0"/>
              <a:t> </a:t>
            </a:r>
            <a:endParaRPr lang="pt-BR" sz="1600" dirty="0"/>
          </a:p>
          <a:p>
            <a:pPr>
              <a:buNone/>
            </a:pPr>
            <a:endParaRPr lang="pt-BR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984</Words>
  <Application>Microsoft Office PowerPoint</Application>
  <PresentationFormat>Apresentação na tela (4:3)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Vanderlei Machado de Oliveira</dc:creator>
  <cp:lastModifiedBy>MAX BUZATTO</cp:lastModifiedBy>
  <cp:revision>24</cp:revision>
  <dcterms:created xsi:type="dcterms:W3CDTF">2021-07-03T11:26:01Z</dcterms:created>
  <dcterms:modified xsi:type="dcterms:W3CDTF">2022-06-02T17:46:49Z</dcterms:modified>
</cp:coreProperties>
</file>