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3725-2384-4A1C-ACC7-7AD434434975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140B-F660-42DF-9F4D-C3FAB0DC6E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008"/>
          <p:cNvGrpSpPr/>
          <p:nvPr/>
        </p:nvGrpSpPr>
        <p:grpSpPr>
          <a:xfrm>
            <a:off x="0" y="0"/>
            <a:ext cx="6158230" cy="30480"/>
            <a:chOff x="0" y="0"/>
            <a:chExt cx="6158230" cy="30480"/>
          </a:xfrm>
        </p:grpSpPr>
        <p:sp>
          <p:nvSpPr>
            <p:cNvPr id="5" name="Shape 17146"/>
            <p:cNvSpPr/>
            <p:nvPr/>
          </p:nvSpPr>
          <p:spPr>
            <a:xfrm>
              <a:off x="0" y="24384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6" name="Shape 17147"/>
            <p:cNvSpPr/>
            <p:nvPr/>
          </p:nvSpPr>
          <p:spPr>
            <a:xfrm>
              <a:off x="0" y="12192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" name="Shape 17148"/>
            <p:cNvSpPr/>
            <p:nvPr/>
          </p:nvSpPr>
          <p:spPr>
            <a:xfrm>
              <a:off x="0" y="0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</p:grpSp>
      <p:grpSp>
        <p:nvGrpSpPr>
          <p:cNvPr id="8" name="Group 14009"/>
          <p:cNvGrpSpPr/>
          <p:nvPr/>
        </p:nvGrpSpPr>
        <p:grpSpPr>
          <a:xfrm>
            <a:off x="0" y="0"/>
            <a:ext cx="6158230" cy="30480"/>
            <a:chOff x="0" y="0"/>
            <a:chExt cx="6158230" cy="30480"/>
          </a:xfrm>
        </p:grpSpPr>
        <p:sp>
          <p:nvSpPr>
            <p:cNvPr id="9" name="Shape 17152"/>
            <p:cNvSpPr/>
            <p:nvPr/>
          </p:nvSpPr>
          <p:spPr>
            <a:xfrm>
              <a:off x="0" y="24384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0" name="Shape 17153"/>
            <p:cNvSpPr/>
            <p:nvPr/>
          </p:nvSpPr>
          <p:spPr>
            <a:xfrm>
              <a:off x="0" y="12192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1" name="Shape 17154"/>
            <p:cNvSpPr/>
            <p:nvPr/>
          </p:nvSpPr>
          <p:spPr>
            <a:xfrm>
              <a:off x="0" y="0"/>
              <a:ext cx="6158230" cy="9144"/>
            </a:xfrm>
            <a:custGeom>
              <a:avLst/>
              <a:gdLst/>
              <a:ahLst/>
              <a:cxnLst/>
              <a:rect l="0" t="0" r="0" b="0"/>
              <a:pathLst>
                <a:path w="6158230" h="9144">
                  <a:moveTo>
                    <a:pt x="0" y="0"/>
                  </a:moveTo>
                  <a:lnTo>
                    <a:pt x="6158230" y="0"/>
                  </a:lnTo>
                  <a:lnTo>
                    <a:pt x="615823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</p:grp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260648"/>
            <a:ext cx="294099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CONDICIONAIS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442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39552" y="332656"/>
            <a:ext cx="7921252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27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442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TESTES LÓGICOS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755576" y="1844824"/>
            <a:ext cx="78488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Um 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teste lógico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 é uma comparação entre dois valores compatíveis. Cada teste lógico precisa ter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dois valores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 a serem comparados 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um operador relacional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. Os valores podem ser variáveis e/ou constantes.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Um teste lógico tem como possível resultado apenas: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 ou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: se a comparação for verdadeira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: se a comparação for falsa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95536" y="476672"/>
            <a:ext cx="84249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Como temos três possibilidades, testamos a primeira. Se o valor por igual a 0, então ele é nulo; porém, se não for nulo, ele pode ser maior que zero, então ele será positivo; mas se ele não for nem nulo e nem positivo, então ele só pode ser negativo.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39552" y="2374895"/>
          <a:ext cx="8136904" cy="2766767"/>
        </p:xfrm>
        <a:graphic>
          <a:graphicData uri="http://schemas.openxmlformats.org/drawingml/2006/table">
            <a:tbl>
              <a:tblPr/>
              <a:tblGrid>
                <a:gridCol w="8136904"/>
              </a:tblGrid>
              <a:tr h="2052535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115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public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String verificarValor(){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0" marR="3489960" indent="1588" algn="l">
                        <a:lnSpc>
                          <a:spcPct val="115000"/>
                        </a:lnSpc>
                        <a:spcAft>
                          <a:spcPts val="1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if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this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.valor ==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0){  	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“Nulo”;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115"/>
                        </a:spcAft>
                        <a:tabLst>
                          <a:tab pos="1414145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	}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else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this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.valor&gt;0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{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ctr"/>
                          <a:tab pos="1655445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	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“Positivo”;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449580" marR="17780" indent="443230" algn="l">
                        <a:lnSpc>
                          <a:spcPct val="107000"/>
                        </a:lnSpc>
                        <a:spcAft>
                          <a:spcPts val="115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}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else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{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ctr"/>
                          <a:tab pos="1655445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Bookman Old Style"/>
                        </a:rPr>
                        <a:t>	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“Negativo”;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449580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}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}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9820" marR="71056" marT="43252" marB="0">
                    <a:lnL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405190"/>
            <a:ext cx="283968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Exemplo</a:t>
            </a:r>
            <a:r>
              <a:rPr kumimoji="0" lang="en-US" b="1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completo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7544" y="980728"/>
            <a:ext cx="81014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Vamos utilizar como exemplo um programa que após o usuário digitar um número, mostre que dia da semana este número equivale.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552" y="1916832"/>
            <a:ext cx="10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Diagrama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83568" y="2420888"/>
          <a:ext cx="3177510" cy="1787695"/>
        </p:xfrm>
        <a:graphic>
          <a:graphicData uri="http://schemas.openxmlformats.org/drawingml/2006/table">
            <a:tbl>
              <a:tblPr/>
              <a:tblGrid>
                <a:gridCol w="3177510"/>
              </a:tblGrid>
              <a:tr h="238335">
                <a:tc>
                  <a:txBody>
                    <a:bodyPr/>
                    <a:lstStyle/>
                    <a:p>
                      <a:pPr marL="6350" marR="177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Semana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9850" marR="73025" marT="3683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49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-dia:byte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9850" marR="73025" marT="3683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41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525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+getDia():byte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+setDia(dia:byte):void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+verDiaDaSemana():String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9850" marR="73025" marT="3683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11559" y="261173"/>
            <a:ext cx="7920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Para o método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verDiaDaSemana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() retornar o nome de acordo com o número, temos que testar todas as possibilidades: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1052737"/>
          <a:ext cx="8424935" cy="5294186"/>
        </p:xfrm>
        <a:graphic>
          <a:graphicData uri="http://schemas.openxmlformats.org/drawingml/2006/table">
            <a:tbl>
              <a:tblPr/>
              <a:tblGrid>
                <a:gridCol w="2175887"/>
                <a:gridCol w="4449498"/>
                <a:gridCol w="1799550"/>
              </a:tblGrid>
              <a:tr h="592036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Possibilidade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Condição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Teste lógico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 Domingo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1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1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36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Segunda-feira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2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2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Terça-feira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3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3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Quarta-feira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4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4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90488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Quinta-feira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5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5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Sexta-feira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6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6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47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Sábado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precisa ser igual a 7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this.dia == 7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232"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Sem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correspondência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O dia não corresponde a nenhum anterior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 -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54157" marR="19557" marT="26577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-171400"/>
            <a:ext cx="8964488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 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Codificação da classe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58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332656"/>
            <a:ext cx="8424936" cy="63367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220310"/>
            <a:ext cx="2121536" cy="68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Classe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5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692696"/>
            <a:ext cx="8568952" cy="56886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580350"/>
            <a:ext cx="3211578" cy="68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Resultado no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5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4248472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405190"/>
            <a:ext cx="342958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Operadores Relacionais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11560" y="1268760"/>
          <a:ext cx="7704856" cy="2160240"/>
        </p:xfrm>
        <a:graphic>
          <a:graphicData uri="http://schemas.openxmlformats.org/drawingml/2006/table">
            <a:tbl>
              <a:tblPr/>
              <a:tblGrid>
                <a:gridCol w="1040248"/>
                <a:gridCol w="6664608"/>
              </a:tblGrid>
              <a:tr h="720080">
                <a:tc>
                  <a:txBody>
                    <a:bodyPr/>
                    <a:lstStyle/>
                    <a:p>
                      <a:pPr marL="3175" marR="17780" indent="-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a&gt;b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Verifica se o valor de “a” é maior do que o valor de “b”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4763" marR="17780" indent="-4763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a!=b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Verifica se o valor de “a” é diferente do valor de “b”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1588" marR="17780" indent="-1588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a+b&gt; c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Verifica se o resultado da soma de “a” e “b” é maior que o valor de “c”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56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676456" cy="63093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460432" y="0"/>
            <a:ext cx="9361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3528" y="4869160"/>
            <a:ext cx="8820472" cy="15841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47667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INSTRUÇÃO IF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23528" y="980728"/>
            <a:ext cx="83884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A estrutura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é utilizada para gerenciar as condições de um programa; assim, podemos programar para que o computador execute um bloco de comandos caso a condição seja verdadeira, ou um outro bloco de comandos caso seja falsa.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Sintaxe da estrutura if-else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9552" y="2132856"/>
            <a:ext cx="7559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18930" tIns="45720" rIns="4124613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if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(condição){  &lt;comando&gt;;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}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else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{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 &lt;comando&gt;;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356992"/>
            <a:ext cx="87484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8950" tIns="45720" rIns="73954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Vale lembrar que o uso do else nem sempre é obrigatório; podemos ter apenas um if com seu comando, e caso a condição seja falsa ele não executa nada. Porém se estivermos utilizando em um método que requer retorno temos que colocar o else retornando uma resposta caso nenhuma das anteriores forem executadas.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539552" y="363821"/>
            <a:ext cx="8028384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Vamos considerar o exemplo da classe Numero, tendo como atributo um valor, e um método que diga se este número é positivo ou negativo.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79712" y="1844824"/>
          <a:ext cx="3960439" cy="3240359"/>
        </p:xfrm>
        <a:graphic>
          <a:graphicData uri="http://schemas.openxmlformats.org/drawingml/2006/table">
            <a:tbl>
              <a:tblPr/>
              <a:tblGrid>
                <a:gridCol w="3960439"/>
              </a:tblGrid>
              <a:tr h="402422">
                <a:tc>
                  <a:txBody>
                    <a:bodyPr/>
                    <a:lstStyle/>
                    <a:p>
                      <a:pPr marL="4763" marR="17780" indent="-4763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Numero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270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-valor: int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667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+getValor():int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+setValor(valor:int):void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+verificarValor():String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73025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27584" y="332656"/>
            <a:ext cx="7560840" cy="170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O método verificarValor deve nos retornar apenas uma resposta. Logo, para qualquer valor, temos duas possibilidades: ou ele é positivo (vamos considerar o zero positivo) ou ele é negativo. Vamos observar as condições que determinam se um número é positivo ou negativo: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95120" y="2481579"/>
          <a:ext cx="6217240" cy="2459590"/>
        </p:xfrm>
        <a:graphic>
          <a:graphicData uri="http://schemas.openxmlformats.org/drawingml/2006/table">
            <a:tbl>
              <a:tblPr/>
              <a:tblGrid>
                <a:gridCol w="1824752"/>
                <a:gridCol w="2441188"/>
                <a:gridCol w="1951300"/>
              </a:tblGrid>
              <a:tr h="975098">
                <a:tc>
                  <a:txBody>
                    <a:bodyPr/>
                    <a:lstStyle/>
                    <a:p>
                      <a:pPr marL="0" marR="1778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Possibilidade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Condição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Teste lógico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246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Positivo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Valor precisa ser maior ou igual a 0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this.valor&gt;=0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246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Negativo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Valor precisa ser menor que 0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this.valor&lt;0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9552" y="332656"/>
            <a:ext cx="7668344" cy="152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Como temos apenas duas possibilidades, se o número não for positivo, logo ele é negativo. Portanto, podemos utilizar apenas a primeira condição, se ela for verdadeira, teremos um número positivo, se ela for falsa, teremos um número negativo.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55576" y="2132856"/>
          <a:ext cx="7560840" cy="3659843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3659843">
                <a:tc>
                  <a:txBody>
                    <a:bodyPr/>
                    <a:lstStyle/>
                    <a:p>
                      <a:pPr marL="269875" marR="3521075" indent="360363" algn="l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Public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String verificarValor(){ 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this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.valor&gt;=0){  	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“Positivo”;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100"/>
                        </a:spcAft>
                        <a:tabLst>
                          <a:tab pos="701675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	}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else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{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ctr"/>
                          <a:tab pos="1655445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	 	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 “Negativo”;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449580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}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  <a:p>
                      <a:pPr marL="629285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Bookman Old Style"/>
                        </a:rPr>
                        <a:t>} </a:t>
                      </a:r>
                      <a:endParaRPr lang="pt-BR" sz="18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9820" marR="71056" marT="43252" marB="0">
                    <a:lnL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7" name="Rectangle 2017"/>
          <p:cNvSpPr/>
          <p:nvPr/>
        </p:nvSpPr>
        <p:spPr>
          <a:xfrm rot="5399999">
            <a:off x="7048508" y="3501275"/>
            <a:ext cx="91639" cy="25505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29285" marR="17780" indent="443230" algn="l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A6A6A6"/>
                </a:solidFill>
                <a:effectLst/>
                <a:latin typeface="Bookman Old Style"/>
                <a:ea typeface="Bookman Old Style"/>
                <a:cs typeface="Bookman Old Style"/>
              </a:rPr>
              <a:t> </a:t>
            </a:r>
            <a:endParaRPr lang="pt-BR" sz="1100" dirty="0">
              <a:solidFill>
                <a:srgbClr val="000000"/>
              </a:solidFill>
              <a:effectLst/>
              <a:latin typeface="Bookman Old Style"/>
              <a:ea typeface="Bookman Old Style"/>
              <a:cs typeface="Bookman Old Style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11560" y="188640"/>
            <a:ext cx="46440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If com Desvio Condicional Encadeado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1520" y="908720"/>
            <a:ext cx="8604448" cy="12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90488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É muito comum que dentro de um algoritmo tenhamos várias possibilidades de resultado. Para este tipo de situação podemos utilizar o encadeamento (aninhamento) de instruções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if – elseif.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..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79512" y="2348880"/>
            <a:ext cx="1608575" cy="71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25278" tIns="45720" rIns="91440" bIns="11743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Sintaxe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79512" y="2636912"/>
            <a:ext cx="630019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8930" tIns="45720" rIns="4124613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if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(condição1){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 &lt;comandos&gt;;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}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else if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(condição2){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 &lt;comandos&gt;;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}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else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{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 &lt;comandos&gt;;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ourier New" pitchFamily="49" charset="0"/>
                <a:cs typeface="Bookman Old Style" pitchFamily="18" charset="0"/>
              </a:rPr>
              <a:t>}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683568" y="602682"/>
            <a:ext cx="7704856" cy="12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Bookman Old Style" pitchFamily="18" charset="0"/>
                <a:cs typeface="Bookman Old Style" pitchFamily="18" charset="0"/>
              </a:rPr>
              <a:t>Vamos pensar no mesmo algoritmo citado anteriormente, porém iremos considerar o zero como nulo. Portanto, o número pode ser Positivo, Negativo ou Nulo. Note que temos três possibilidades de resposta: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55576" y="2132856"/>
          <a:ext cx="8064895" cy="3357101"/>
        </p:xfrm>
        <a:graphic>
          <a:graphicData uri="http://schemas.openxmlformats.org/drawingml/2006/table">
            <a:tbl>
              <a:tblPr/>
              <a:tblGrid>
                <a:gridCol w="2051680"/>
                <a:gridCol w="3675927"/>
                <a:gridCol w="2337288"/>
              </a:tblGrid>
              <a:tr h="565637">
                <a:tc>
                  <a:txBody>
                    <a:bodyPr/>
                    <a:lstStyle/>
                    <a:p>
                      <a:pPr marL="0" marR="1778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Possibilidade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7780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Condição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Teste lógico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36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Nulo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Valor precisa ser igual a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this.valor ==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714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Positivo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Valor precisa ser maior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que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  this.valor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&gt;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714">
                <a:tc>
                  <a:txBody>
                    <a:bodyPr/>
                    <a:lstStyle/>
                    <a:p>
                      <a:pPr marL="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Negativo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778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Valor precisa ser menor que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17780" indent="1588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</a:rPr>
                        <a:t>this.valor&lt; 0 </a:t>
                      </a:r>
                      <a:endParaRPr lang="pt-BR" sz="1600" dirty="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</a:endParaRPr>
                    </a:p>
                  </a:txBody>
                  <a:tcPr marL="68580" marR="19685" marT="33655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781</Words>
  <Application>Microsoft Office PowerPoint</Application>
  <PresentationFormat>Apresentação na tela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Vanderlei Machado de Oliveira</dc:creator>
  <cp:lastModifiedBy>Vanderlei Machado de Oliveira</cp:lastModifiedBy>
  <cp:revision>19</cp:revision>
  <dcterms:created xsi:type="dcterms:W3CDTF">2021-07-31T12:25:02Z</dcterms:created>
  <dcterms:modified xsi:type="dcterms:W3CDTF">2022-06-02T14:13:41Z</dcterms:modified>
</cp:coreProperties>
</file>