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64" r:id="rId12"/>
    <p:sldId id="265" r:id="rId13"/>
    <p:sldId id="266" r:id="rId14"/>
    <p:sldId id="270" r:id="rId15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7"/>
      <p:bold r:id="rId18"/>
      <p:italic r:id="rId19"/>
      <p:boldItalic r:id="rId20"/>
    </p:embeddedFont>
    <p:embeddedFont>
      <p:font typeface="Raleway" panose="020B05030301010600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vkqvxdKPzkHx0xKf4SCxV1pY+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8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Network structure is CNN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47 layers with polling max in every layer, output activation function = softmax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Feature reconstruction loss CHW is the feature map of shape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Losing network difference be squared and normalized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J is the j’s layer in network y across is the target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ba10c7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ba10c7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4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ba10c7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ba10c7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ba10c7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ba10c7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11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Style transformation with Convolutional Neural Network</a:t>
            </a:r>
            <a:endParaRPr sz="360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Yu Shun Lin,</a:t>
            </a:r>
            <a:r>
              <a:rPr lang="zh-CN" altLang="en-US" dirty="0"/>
              <a:t> </a:t>
            </a:r>
            <a:r>
              <a:rPr lang="en-US" altLang="zh-CN" dirty="0" err="1"/>
              <a:t>Sicheng</a:t>
            </a:r>
            <a:r>
              <a:rPr lang="zh-CN" altLang="en-US" dirty="0"/>
              <a:t> </a:t>
            </a:r>
            <a:r>
              <a:rPr lang="en-US" altLang="zh-CN" dirty="0" err="1"/>
              <a:t>Ke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Tianchu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Trying different mixture style to same image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729450" y="4453150"/>
            <a:ext cx="76887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The new style image is the combination of three style images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200" y="2123313"/>
            <a:ext cx="2172225" cy="21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5" y="2503448"/>
            <a:ext cx="2023350" cy="16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0225" y="2143563"/>
            <a:ext cx="1759075" cy="2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9300" y="2481200"/>
            <a:ext cx="1975801" cy="145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7"/>
          <p:cNvCxnSpPr>
            <a:stCxn id="162" idx="3"/>
            <a:endCxn id="159" idx="1"/>
          </p:cNvCxnSpPr>
          <p:nvPr/>
        </p:nvCxnSpPr>
        <p:spPr>
          <a:xfrm>
            <a:off x="6215101" y="3209425"/>
            <a:ext cx="44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06250" y="1163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Mixture with image mask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676600" y="15802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We also try another way to mixture the style of image. Implement semantic segmentation to create mask of the image.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89900"/>
            <a:ext cx="2607874" cy="14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144" y="2089900"/>
            <a:ext cx="2607854" cy="146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3632914"/>
            <a:ext cx="2607874" cy="14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4144" y="3633515"/>
            <a:ext cx="2607900" cy="14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3468" y="2089901"/>
            <a:ext cx="2607900" cy="14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10775" y="3612800"/>
            <a:ext cx="2607900" cy="146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Color preservation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225" y="1956200"/>
            <a:ext cx="2794900" cy="27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1250" y="1956200"/>
            <a:ext cx="2794900" cy="27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47175" y="109450"/>
            <a:ext cx="2931051" cy="16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23925" y="1956200"/>
            <a:ext cx="2794900" cy="27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Future works 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Details transformation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" dirty="0"/>
          </a:p>
          <a:p>
            <a:pPr marL="0" lvl="0" indent="0">
              <a:buNone/>
            </a:pPr>
            <a:r>
              <a:rPr lang="en-US" altLang="zh-CN" dirty="0"/>
              <a:t>Segment Image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CNN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Adding random style learned from feature neural network (creative drawing)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Object guess of sketch (guess the object complete the pattern and  coloring )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Train not only for features detecting but also for features creating.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61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Concept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63" y="2321838"/>
            <a:ext cx="1395875" cy="13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551100" y="3876600"/>
            <a:ext cx="1395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image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033125" y="2613888"/>
            <a:ext cx="2685600" cy="81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transformation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900750" y="2613900"/>
            <a:ext cx="796500" cy="81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900750" y="1510050"/>
            <a:ext cx="796500" cy="81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target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900750" y="3702000"/>
            <a:ext cx="796500" cy="81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970400" y="2257500"/>
            <a:ext cx="2799300" cy="152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>
            <a:stCxn id="97" idx="3"/>
          </p:cNvCxnSpPr>
          <p:nvPr/>
        </p:nvCxnSpPr>
        <p:spPr>
          <a:xfrm>
            <a:off x="5697250" y="1915950"/>
            <a:ext cx="2564100" cy="708900"/>
          </a:xfrm>
          <a:prstGeom prst="bentConnector3">
            <a:avLst>
              <a:gd name="adj1" fmla="val 56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>
            <a:stCxn id="96" idx="3"/>
          </p:cNvCxnSpPr>
          <p:nvPr/>
        </p:nvCxnSpPr>
        <p:spPr>
          <a:xfrm rot="10800000" flipH="1">
            <a:off x="5697250" y="1836000"/>
            <a:ext cx="2928300" cy="1183800"/>
          </a:xfrm>
          <a:prstGeom prst="bentConnector3">
            <a:avLst>
              <a:gd name="adj1" fmla="val 10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 rot="10800000" flipH="1">
            <a:off x="8246300" y="1813150"/>
            <a:ext cx="7500" cy="8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2"/>
          <p:cNvCxnSpPr/>
          <p:nvPr/>
        </p:nvCxnSpPr>
        <p:spPr>
          <a:xfrm rot="10800000" flipH="1">
            <a:off x="7624900" y="1813150"/>
            <a:ext cx="7500" cy="8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2"/>
          <p:cNvCxnSpPr/>
          <p:nvPr/>
        </p:nvCxnSpPr>
        <p:spPr>
          <a:xfrm rot="10800000" flipH="1">
            <a:off x="7094525" y="1813150"/>
            <a:ext cx="7500" cy="8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2"/>
          <p:cNvCxnSpPr/>
          <p:nvPr/>
        </p:nvCxnSpPr>
        <p:spPr>
          <a:xfrm rot="10800000" flipH="1">
            <a:off x="6435200" y="1813150"/>
            <a:ext cx="7500" cy="8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2"/>
          <p:cNvCxnSpPr/>
          <p:nvPr/>
        </p:nvCxnSpPr>
        <p:spPr>
          <a:xfrm rot="10800000" flipH="1">
            <a:off x="8625600" y="1797500"/>
            <a:ext cx="7500" cy="3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2"/>
          <p:cNvSpPr txBox="1"/>
          <p:nvPr/>
        </p:nvSpPr>
        <p:spPr>
          <a:xfrm>
            <a:off x="6835900" y="1387650"/>
            <a:ext cx="10683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Style loss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2"/>
          <p:cNvCxnSpPr>
            <a:stCxn id="93" idx="3"/>
            <a:endCxn id="95" idx="1"/>
          </p:cNvCxnSpPr>
          <p:nvPr/>
        </p:nvCxnSpPr>
        <p:spPr>
          <a:xfrm>
            <a:off x="1790338" y="3019776"/>
            <a:ext cx="2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2"/>
          <p:cNvCxnSpPr>
            <a:stCxn id="95" idx="3"/>
            <a:endCxn id="96" idx="1"/>
          </p:cNvCxnSpPr>
          <p:nvPr/>
        </p:nvCxnSpPr>
        <p:spPr>
          <a:xfrm>
            <a:off x="4718725" y="3019788"/>
            <a:ext cx="18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stCxn id="98" idx="3"/>
          </p:cNvCxnSpPr>
          <p:nvPr/>
        </p:nvCxnSpPr>
        <p:spPr>
          <a:xfrm rot="10800000" flipH="1">
            <a:off x="5697250" y="3353100"/>
            <a:ext cx="2222700" cy="754800"/>
          </a:xfrm>
          <a:prstGeom prst="bentConnector3">
            <a:avLst>
              <a:gd name="adj1" fmla="val 64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/>
          <p:nvPr/>
        </p:nvCxnSpPr>
        <p:spPr>
          <a:xfrm>
            <a:off x="7904200" y="3353100"/>
            <a:ext cx="22800" cy="9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2"/>
          <p:cNvSpPr txBox="1"/>
          <p:nvPr/>
        </p:nvSpPr>
        <p:spPr>
          <a:xfrm>
            <a:off x="7009725" y="4437975"/>
            <a:ext cx="1191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 loss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88975" y="4597300"/>
            <a:ext cx="35199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 need to find the minimum of total loss</a:t>
            </a:r>
            <a:endParaRPr sz="1400" b="0" i="0" u="none" strike="noStrike" cap="non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VGG19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VGG19 is a pre-trained network weight with over 1 million pictures for recognition of objects.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The </a:t>
            </a:r>
            <a:r>
              <a:rPr lang="en" dirty="0" err="1"/>
              <a:t>Keras</a:t>
            </a:r>
            <a:r>
              <a:rPr lang="en" dirty="0"/>
              <a:t> deep learning Classifier which classify  image to Cat, Dog, Train, </a:t>
            </a:r>
            <a:r>
              <a:rPr lang="en" dirty="0" err="1"/>
              <a:t>etc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We need this to detect the object feature for image transformation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Also vgg19 pre-trained network also be used to minimize the perceptron loss function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dirty="0"/>
              <a:t>VGG1</a:t>
            </a:r>
            <a:r>
              <a:rPr lang="en-US" altLang="zh-CN" dirty="0"/>
              <a:t>9</a:t>
            </a:r>
            <a:endParaRPr dirty="0"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9450" y="4373975"/>
            <a:ext cx="76887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Feature learning and classification in VGG19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675" y="933450"/>
            <a:ext cx="5715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Loss function and concept of transformation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Loss function is designed for minimizing the difference of input image and output image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 altLang="zh-CN" b="1" dirty="0"/>
              <a:t>Loss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Style</a:t>
            </a:r>
            <a:r>
              <a:rPr lang="zh-CN" altLang="en-US" b="1" dirty="0"/>
              <a:t> </a:t>
            </a:r>
            <a:r>
              <a:rPr lang="en-US" altLang="zh-CN" b="1" dirty="0"/>
              <a:t>Weight</a:t>
            </a:r>
            <a:r>
              <a:rPr lang="zh-CN" altLang="en-US" b="1" dirty="0"/>
              <a:t> * </a:t>
            </a:r>
            <a:r>
              <a:rPr lang="en-US" altLang="zh-CN" b="1" dirty="0"/>
              <a:t>Style</a:t>
            </a:r>
            <a:r>
              <a:rPr lang="zh-CN" altLang="en-US" b="1" dirty="0"/>
              <a:t> </a:t>
            </a:r>
            <a:r>
              <a:rPr lang="en-US" altLang="zh-CN" b="1" dirty="0"/>
              <a:t>Loss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Content</a:t>
            </a:r>
            <a:r>
              <a:rPr lang="zh-CN" altLang="en-US" b="1" dirty="0"/>
              <a:t> </a:t>
            </a:r>
            <a:r>
              <a:rPr lang="en-US" altLang="zh-CN" b="1" dirty="0"/>
              <a:t>Weight</a:t>
            </a:r>
            <a:r>
              <a:rPr lang="zh-CN" altLang="en-US" b="1" dirty="0"/>
              <a:t> * </a:t>
            </a:r>
            <a:r>
              <a:rPr lang="en-US" altLang="zh-CN" b="1" dirty="0"/>
              <a:t>Content</a:t>
            </a:r>
            <a:r>
              <a:rPr lang="zh-CN" altLang="en-US" b="1" dirty="0"/>
              <a:t> </a:t>
            </a:r>
            <a:r>
              <a:rPr lang="en-US" altLang="zh-CN" b="1" dirty="0"/>
              <a:t>Loss</a:t>
            </a:r>
            <a:endParaRPr lang="en"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Weight from image transform network		Feature reconstruction loss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dirty="0"/>
              <a:t>					</a:t>
            </a:r>
            <a:endParaRPr dirty="0"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6417" y="3289946"/>
            <a:ext cx="26860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367" y="3551883"/>
            <a:ext cx="20669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Transformation example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729450" y="4153975"/>
            <a:ext cx="76887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The transfer is based on 1000 iteration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We take this image because some detail feature did not transfer obviously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475" y="2287500"/>
            <a:ext cx="2516451" cy="13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5025" y="1853850"/>
            <a:ext cx="2261101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7125" y="1853850"/>
            <a:ext cx="2261101" cy="2261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6"/>
          <p:cNvCxnSpPr>
            <a:stCxn id="142" idx="3"/>
            <a:endCxn id="143" idx="1"/>
          </p:cNvCxnSpPr>
          <p:nvPr/>
        </p:nvCxnSpPr>
        <p:spPr>
          <a:xfrm>
            <a:off x="5236126" y="2984401"/>
            <a:ext cx="92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ba10c77c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 err="1"/>
              <a:t>Relu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Sigmoid</a:t>
            </a:r>
            <a:endParaRPr dirty="0"/>
          </a:p>
        </p:txBody>
      </p:sp>
      <p:sp>
        <p:nvSpPr>
          <p:cNvPr id="150" name="Google Shape;150;g75ba10c77c_1_0"/>
          <p:cNvSpPr txBox="1">
            <a:spLocks noGrp="1"/>
          </p:cNvSpPr>
          <p:nvPr>
            <p:ph type="body" idx="1"/>
          </p:nvPr>
        </p:nvSpPr>
        <p:spPr>
          <a:xfrm>
            <a:off x="1665652" y="4517900"/>
            <a:ext cx="1690086" cy="387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Relu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3BE85-9019-454F-822E-1FFD03A50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37" y="1853850"/>
            <a:ext cx="2564001" cy="2564001"/>
          </a:xfrm>
          <a:prstGeom prst="rect">
            <a:avLst/>
          </a:prstGeom>
        </p:spPr>
      </p:pic>
      <p:pic>
        <p:nvPicPr>
          <p:cNvPr id="10" name="Google Shape;151;g75ba10c77c_1_0">
            <a:extLst>
              <a:ext uri="{FF2B5EF4-FFF2-40B4-BE49-F238E27FC236}">
                <a16:creationId xmlns:a16="http://schemas.microsoft.com/office/drawing/2014/main" id="{780945CF-AE07-A74D-BA02-BDF8013107E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670" y="1853850"/>
            <a:ext cx="2664050" cy="26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0;g75ba10c77c_1_0">
            <a:extLst>
              <a:ext uri="{FF2B5EF4-FFF2-40B4-BE49-F238E27FC236}">
                <a16:creationId xmlns:a16="http://schemas.microsoft.com/office/drawing/2014/main" id="{DAC64217-D386-0644-899C-0CD2F9B5349D}"/>
              </a:ext>
            </a:extLst>
          </p:cNvPr>
          <p:cNvSpPr txBox="1">
            <a:spLocks/>
          </p:cNvSpPr>
          <p:nvPr/>
        </p:nvSpPr>
        <p:spPr>
          <a:xfrm>
            <a:off x="6039594" y="4417851"/>
            <a:ext cx="1690086" cy="38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altLang="zh-CN" dirty="0"/>
              <a:t>Sigmoid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3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ba10c77c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pooling and max pooling</a:t>
            </a:r>
            <a:endParaRPr dirty="0"/>
          </a:p>
        </p:txBody>
      </p:sp>
      <p:sp>
        <p:nvSpPr>
          <p:cNvPr id="150" name="Google Shape;150;g75ba10c77c_1_0"/>
          <p:cNvSpPr txBox="1">
            <a:spLocks noGrp="1"/>
          </p:cNvSpPr>
          <p:nvPr>
            <p:ph type="body" idx="1"/>
          </p:nvPr>
        </p:nvSpPr>
        <p:spPr>
          <a:xfrm>
            <a:off x="727650" y="4517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Average pooling						   Max pooling</a:t>
            </a:r>
            <a:endParaRPr/>
          </a:p>
        </p:txBody>
      </p:sp>
      <p:pic>
        <p:nvPicPr>
          <p:cNvPr id="151" name="Google Shape;151;g75ba10c77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00" y="1853850"/>
            <a:ext cx="2664050" cy="26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75ba10c77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450" y="1853850"/>
            <a:ext cx="2664050" cy="26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ba10c77c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dirty="0"/>
          </a:p>
        </p:txBody>
      </p:sp>
      <p:sp>
        <p:nvSpPr>
          <p:cNvPr id="150" name="Google Shape;150;g75ba10c77c_1_0"/>
          <p:cNvSpPr txBox="1">
            <a:spLocks noGrp="1"/>
          </p:cNvSpPr>
          <p:nvPr>
            <p:ph type="body" idx="1"/>
          </p:nvPr>
        </p:nvSpPr>
        <p:spPr>
          <a:xfrm>
            <a:off x="727650" y="3921071"/>
            <a:ext cx="1984553" cy="4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112B4-CB7F-1F41-A278-24C43797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07" y="1907266"/>
            <a:ext cx="2557220" cy="2557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DDEFB-2E41-D342-ABB3-1615D63DE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29" y="1907266"/>
            <a:ext cx="2557220" cy="2557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EFE60-BD56-1242-BF12-F569B4711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50" y="2571750"/>
            <a:ext cx="2314117" cy="1271722"/>
          </a:xfrm>
          <a:prstGeom prst="rect">
            <a:avLst/>
          </a:prstGeom>
        </p:spPr>
      </p:pic>
      <p:sp>
        <p:nvSpPr>
          <p:cNvPr id="12" name="Google Shape;150;g75ba10c77c_1_0">
            <a:extLst>
              <a:ext uri="{FF2B5EF4-FFF2-40B4-BE49-F238E27FC236}">
                <a16:creationId xmlns:a16="http://schemas.microsoft.com/office/drawing/2014/main" id="{A99149DC-C551-1E45-9B6D-6E3AAB3D064A}"/>
              </a:ext>
            </a:extLst>
          </p:cNvPr>
          <p:cNvSpPr txBox="1">
            <a:spLocks/>
          </p:cNvSpPr>
          <p:nvPr/>
        </p:nvSpPr>
        <p:spPr>
          <a:xfrm>
            <a:off x="3507013" y="4449962"/>
            <a:ext cx="1984553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 dirty="0"/>
              <a:t>weight=100</a:t>
            </a:r>
            <a:endParaRPr lang="en-US" dirty="0"/>
          </a:p>
        </p:txBody>
      </p:sp>
      <p:sp>
        <p:nvSpPr>
          <p:cNvPr id="13" name="Google Shape;150;g75ba10c77c_1_0">
            <a:extLst>
              <a:ext uri="{FF2B5EF4-FFF2-40B4-BE49-F238E27FC236}">
                <a16:creationId xmlns:a16="http://schemas.microsoft.com/office/drawing/2014/main" id="{14916DC7-90C1-DF41-BE2C-FDDD48960E4B}"/>
              </a:ext>
            </a:extLst>
          </p:cNvPr>
          <p:cNvSpPr txBox="1">
            <a:spLocks/>
          </p:cNvSpPr>
          <p:nvPr/>
        </p:nvSpPr>
        <p:spPr>
          <a:xfrm>
            <a:off x="6145462" y="4449962"/>
            <a:ext cx="1984553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altLang="zh-CN" dirty="0"/>
              <a:t>Style</a:t>
            </a:r>
            <a:r>
              <a:rPr lang="zh-CN" altLang="en-US" dirty="0"/>
              <a:t> </a:t>
            </a:r>
            <a:r>
              <a:rPr lang="en-US" altLang="zh-CN"/>
              <a:t>weight=2000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74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341</Words>
  <Application>Microsoft Macintosh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Streamline</vt:lpstr>
      <vt:lpstr>Style transformation with Convolutional Neural Network</vt:lpstr>
      <vt:lpstr>Concept</vt:lpstr>
      <vt:lpstr>VGG19</vt:lpstr>
      <vt:lpstr>VGG19</vt:lpstr>
      <vt:lpstr>Loss function and concept of transformation</vt:lpstr>
      <vt:lpstr>Transformation example</vt:lpstr>
      <vt:lpstr>Relu &amp; Sigmoid</vt:lpstr>
      <vt:lpstr>Average pooling and max pooling</vt:lpstr>
      <vt:lpstr>Different style weights</vt:lpstr>
      <vt:lpstr>Trying different mixture style to same image</vt:lpstr>
      <vt:lpstr>Mixture with image mask</vt:lpstr>
      <vt:lpstr>Color preservation</vt:lpstr>
      <vt:lpstr>Future works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transformation with Convolutional Neural Network</dc:title>
  <cp:lastModifiedBy>Microsoft Office User</cp:lastModifiedBy>
  <cp:revision>14</cp:revision>
  <dcterms:modified xsi:type="dcterms:W3CDTF">2019-12-02T21:40:50Z</dcterms:modified>
</cp:coreProperties>
</file>