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89ad059ca_1_4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1089ad059ca_1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89ad059ca_1_4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1089ad059ca_1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89ad059ca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089ad059c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89ad059ca_1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089ad059ca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89ad059ca_1_4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089ad059ca_1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89ad059ca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1089ad059c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89ad059ca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1089ad059c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89ad059ca_1_4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1089ad059ca_1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 01">
  <p:cSld name="Titelfolie 0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731838" y="1016000"/>
            <a:ext cx="10728325" cy="5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80000" tIns="252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838" y="360538"/>
            <a:ext cx="1765565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>
            <a:spLocks noGrp="1"/>
          </p:cNvSpPr>
          <p:nvPr>
            <p:ph type="pic" idx="3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1078516" y="3860495"/>
            <a:ext cx="4680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9696449" y="316800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  <a:defRPr sz="1150"/>
            </a:lvl1pPr>
            <a:lvl2pPr marL="914400" lvl="1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2pPr>
            <a:lvl3pPr marL="1371600" lvl="2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3pPr>
            <a:lvl4pPr marL="1828800" lvl="3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4pPr>
            <a:lvl5pPr marL="2286000" lvl="4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640">
          <p15:clr>
            <a:srgbClr val="FBAE40"/>
          </p15:clr>
        </p15:guide>
        <p15:guide id="3" orient="horz" pos="3952">
          <p15:clr>
            <a:srgbClr val="FBAE40"/>
          </p15:clr>
        </p15:guide>
        <p15:guide id="4" pos="61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slide">
  <p:cSld name="Zwischenslide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grpSp>
        <p:nvGrpSpPr>
          <p:cNvPr id="80" name="Google Shape;80;p11"/>
          <p:cNvGrpSpPr/>
          <p:nvPr/>
        </p:nvGrpSpPr>
        <p:grpSpPr>
          <a:xfrm>
            <a:off x="731837" y="6507088"/>
            <a:ext cx="978437" cy="159062"/>
            <a:chOff x="731837" y="6507088"/>
            <a:chExt cx="978437" cy="159062"/>
          </a:xfrm>
        </p:grpSpPr>
        <p:grpSp>
          <p:nvGrpSpPr>
            <p:cNvPr id="81" name="Google Shape;81;p11"/>
            <p:cNvGrpSpPr/>
            <p:nvPr/>
          </p:nvGrpSpPr>
          <p:grpSpPr>
            <a:xfrm>
              <a:off x="1266489" y="6555186"/>
              <a:ext cx="197463" cy="110964"/>
              <a:chOff x="1266489" y="6555186"/>
              <a:chExt cx="197463" cy="110964"/>
            </a:xfrm>
          </p:grpSpPr>
          <p:sp>
            <p:nvSpPr>
              <p:cNvPr id="82" name="Google Shape;82;p11"/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/>
                <a:ahLst/>
                <a:cxnLst/>
                <a:rect l="l" t="t" r="r" b="b"/>
                <a:pathLst>
                  <a:path w="95902" h="109216" extrusionOk="0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1"/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/>
                <a:ahLst/>
                <a:cxnLst/>
                <a:rect l="l" t="t" r="r" b="b"/>
                <a:pathLst>
                  <a:path w="87480" h="109664" extrusionOk="0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" name="Google Shape;84;p11"/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/>
              <a:ahLst/>
              <a:cxnLst/>
              <a:rect l="l" t="t" r="r" b="b"/>
              <a:pathLst>
                <a:path w="96452" h="108166" extrusionOk="0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/>
              <a:ahLst/>
              <a:cxnLst/>
              <a:rect l="l" t="t" r="r" b="b"/>
              <a:pathLst>
                <a:path w="37259" h="108166" extrusionOk="0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" name="Google Shape;86;p11"/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</p:grpSpPr>
          <p:sp>
            <p:nvSpPr>
              <p:cNvPr id="87" name="Google Shape;87;p11"/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/>
                <a:ahLst/>
                <a:cxnLst/>
                <a:rect l="l" t="t" r="r" b="b"/>
                <a:pathLst>
                  <a:path w="96160" h="157638" extrusionOk="0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/>
                <a:ahLst/>
                <a:cxnLst/>
                <a:rect l="l" t="t" r="r" b="b"/>
                <a:pathLst>
                  <a:path w="87882" h="110951" extrusionOk="0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" name="Google Shape;89;p11"/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/>
              <a:ahLst/>
              <a:cxnLst/>
              <a:rect l="l" t="t" r="r" b="b"/>
              <a:pathLst>
                <a:path w="19689" h="19689" extrusionOk="0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/>
              <a:ahLst/>
              <a:cxnLst/>
              <a:rect l="l" t="t" r="r" b="b"/>
              <a:pathLst>
                <a:path w="19689" h="19689" extrusionOk="0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/>
              <a:ahLst/>
              <a:cxnLst/>
              <a:rect l="l" t="t" r="r" b="b"/>
              <a:pathLst>
                <a:path w="19689" h="19689" extrusionOk="0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/>
              <a:ahLst/>
              <a:cxnLst/>
              <a:rect l="l" t="t" r="r" b="b"/>
              <a:pathLst>
                <a:path w="417960" h="157638" extrusionOk="0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Bild">
  <p:cSld name="Inhalt Bil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>
            <a:spLocks noGrp="1"/>
          </p:cNvSpPr>
          <p:nvPr>
            <p:ph type="pic" idx="2"/>
          </p:nvPr>
        </p:nvSpPr>
        <p:spPr>
          <a:xfrm>
            <a:off x="731837" y="1412874"/>
            <a:ext cx="10728000" cy="486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full page">
  <p:cSld name="Bild full pag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>
            <a:spLocks noGrp="1"/>
          </p:cNvSpPr>
          <p:nvPr>
            <p:ph type="pic" idx="2"/>
          </p:nvPr>
        </p:nvSpPr>
        <p:spPr>
          <a:xfrm>
            <a:off x="731837" y="260350"/>
            <a:ext cx="10728000" cy="601252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zwei Spalten">
  <p:cSld name="Inhalt zwei Spalte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6204163" y="1412875"/>
            <a:ext cx="5256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>
            <a:spLocks noGrp="1"/>
          </p:cNvSpPr>
          <p:nvPr>
            <p:ph type="pic" idx="2"/>
          </p:nvPr>
        </p:nvSpPr>
        <p:spPr>
          <a:xfrm>
            <a:off x="731838" y="1412875"/>
            <a:ext cx="5040000" cy="486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2 Bilder">
  <p:cSld name="Inhalt 2 Bil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731836" y="5121800"/>
            <a:ext cx="5255999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>
            <a:spLocks noGrp="1"/>
          </p:cNvSpPr>
          <p:nvPr>
            <p:ph type="pic" idx="2"/>
          </p:nvPr>
        </p:nvSpPr>
        <p:spPr>
          <a:xfrm>
            <a:off x="731838" y="1412875"/>
            <a:ext cx="5256000" cy="34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>
            <a:spLocks noGrp="1"/>
          </p:cNvSpPr>
          <p:nvPr>
            <p:ph type="pic" idx="3"/>
          </p:nvPr>
        </p:nvSpPr>
        <p:spPr>
          <a:xfrm>
            <a:off x="6204162" y="1412875"/>
            <a:ext cx="5256000" cy="3420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6204162" y="5121800"/>
            <a:ext cx="5256001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3 Bilder">
  <p:cSld name="Inhalt 3 Bil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731836" y="4166439"/>
            <a:ext cx="10728327" cy="212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>
            <a:spLocks noGrp="1"/>
          </p:cNvSpPr>
          <p:nvPr>
            <p:ph type="pic" idx="2"/>
          </p:nvPr>
        </p:nvSpPr>
        <p:spPr>
          <a:xfrm>
            <a:off x="731838" y="1412875"/>
            <a:ext cx="3420000" cy="24840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6"/>
          <p:cNvSpPr>
            <a:spLocks noGrp="1"/>
          </p:cNvSpPr>
          <p:nvPr>
            <p:ph type="pic" idx="3"/>
          </p:nvPr>
        </p:nvSpPr>
        <p:spPr>
          <a:xfrm>
            <a:off x="8040162" y="1414800"/>
            <a:ext cx="3420000" cy="24840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16"/>
          <p:cNvSpPr>
            <a:spLocks noGrp="1"/>
          </p:cNvSpPr>
          <p:nvPr>
            <p:ph type="pic" idx="4"/>
          </p:nvPr>
        </p:nvSpPr>
        <p:spPr>
          <a:xfrm>
            <a:off x="4385999" y="1414800"/>
            <a:ext cx="3420000" cy="248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Tabelle">
  <p:cSld name="Inhalt Tabel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731837" y="1412875"/>
            <a:ext cx="10728325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lussfolie">
  <p:cSld name="Schlussfolie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31837" y="2135492"/>
            <a:ext cx="10728325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>
            <a:spLocks noGrp="1"/>
          </p:cNvSpPr>
          <p:nvPr>
            <p:ph type="pic" idx="2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  <a:noFill/>
          <a:ln>
            <a:noFill/>
          </a:ln>
        </p:spPr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838" y="360538"/>
            <a:ext cx="1765565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2" orient="horz" pos="640">
          <p15:clr>
            <a:srgbClr val="FBAE40"/>
          </p15:clr>
        </p15:guide>
        <p15:guide id="3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 02">
  <p:cSld name="Titelfolie 02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>
            <a:spLocks noGrp="1"/>
          </p:cNvSpPr>
          <p:nvPr>
            <p:ph type="pic" idx="2"/>
          </p:nvPr>
        </p:nvSpPr>
        <p:spPr>
          <a:xfrm>
            <a:off x="731838" y="1016000"/>
            <a:ext cx="10728325" cy="5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5"/>
          <p:cNvSpPr txBox="1"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24000" tIns="252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838" y="360538"/>
            <a:ext cx="1765565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845210" y="4639666"/>
            <a:ext cx="432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3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5"/>
          <p:cNvSpPr txBox="1">
            <a:spLocks noGrp="1"/>
          </p:cNvSpPr>
          <p:nvPr>
            <p:ph type="body" idx="4"/>
          </p:nvPr>
        </p:nvSpPr>
        <p:spPr>
          <a:xfrm>
            <a:off x="9696449" y="316800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  <a:defRPr sz="1150"/>
            </a:lvl1pPr>
            <a:lvl2pPr marL="914400" lvl="1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2pPr>
            <a:lvl3pPr marL="1371600" lvl="2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3pPr>
            <a:lvl4pPr marL="1828800" lvl="3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4pPr>
            <a:lvl5pPr marL="2286000" lvl="4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 03">
  <p:cSld name="Titelfolie 03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prstGeom prst="rect">
            <a:avLst/>
          </a:prstGeom>
          <a:solidFill>
            <a:srgbClr val="72791C"/>
          </a:solidFill>
          <a:ln>
            <a:noFill/>
          </a:ln>
        </p:spPr>
        <p:txBody>
          <a:bodyPr spcFirstLastPara="1" wrap="square" lIns="1080000" tIns="252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838" y="360538"/>
            <a:ext cx="1765565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078516" y="4217884"/>
            <a:ext cx="8640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2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9696449" y="316800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  <a:defRPr sz="1150"/>
            </a:lvl1pPr>
            <a:lvl2pPr marL="914400" lvl="1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2pPr>
            <a:lvl3pPr marL="1371600" lvl="2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3pPr>
            <a:lvl4pPr marL="1828800" lvl="3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4pPr>
            <a:lvl5pPr marL="2286000" lvl="4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 04">
  <p:cSld name="Titelfolie 04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24000" tIns="1152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838" y="360538"/>
            <a:ext cx="1765565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078515" y="5122625"/>
            <a:ext cx="10044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2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9696449" y="316800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  <a:defRPr sz="1150"/>
            </a:lvl1pPr>
            <a:lvl2pPr marL="914400" lvl="1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2pPr>
            <a:lvl3pPr marL="1371600" lvl="2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3pPr>
            <a:lvl4pPr marL="1828800" lvl="3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4pPr>
            <a:lvl5pPr marL="2286000" lvl="4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9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 04 – Uni Zürich">
  <p:cSld name="Titelfolie 04 – Uni Zürich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>
            <a:spLocks noGrp="1"/>
          </p:cNvSpPr>
          <p:nvPr>
            <p:ph type="pic" idx="2"/>
          </p:nvPr>
        </p:nvSpPr>
        <p:spPr>
          <a:xfrm>
            <a:off x="731838" y="1016000"/>
            <a:ext cx="10728325" cy="5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8"/>
          <p:cNvSpPr txBox="1"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prstGeom prst="rect">
            <a:avLst/>
          </a:prstGeom>
          <a:solidFill>
            <a:srgbClr val="007A96"/>
          </a:solidFill>
          <a:ln>
            <a:noFill/>
          </a:ln>
        </p:spPr>
        <p:txBody>
          <a:bodyPr spcFirstLastPara="1" wrap="square" lIns="1080000" tIns="252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7672" y="228020"/>
            <a:ext cx="3679200" cy="55250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1078516" y="3860495"/>
            <a:ext cx="4680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>
            <a:spLocks noGrp="1"/>
          </p:cNvSpPr>
          <p:nvPr>
            <p:ph type="pic" idx="3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8"/>
          <p:cNvSpPr txBox="1">
            <a:spLocks noGrp="1"/>
          </p:cNvSpPr>
          <p:nvPr>
            <p:ph type="body" idx="4"/>
          </p:nvPr>
        </p:nvSpPr>
        <p:spPr>
          <a:xfrm>
            <a:off x="9696449" y="316800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  <a:defRPr sz="1150"/>
            </a:lvl1pPr>
            <a:lvl2pPr marL="914400" lvl="1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2pPr>
            <a:lvl3pPr marL="1371600" lvl="2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3pPr>
            <a:lvl4pPr marL="1828800" lvl="3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4pPr>
            <a:lvl5pPr marL="2286000" lvl="4" indent="-3016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−"/>
              <a:defRPr sz="11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9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Fussnote">
  <p:cSld name="Inhalt mit Fussn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731837" y="1412875"/>
            <a:ext cx="10728325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837" y="6507088"/>
            <a:ext cx="984462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>
            <a:spLocks noGrp="1"/>
          </p:cNvSpPr>
          <p:nvPr>
            <p:ph type="body" idx="2"/>
          </p:nvPr>
        </p:nvSpPr>
        <p:spPr>
          <a:xfrm>
            <a:off x="731836" y="5570135"/>
            <a:ext cx="5364164" cy="721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AutoNum type="arabicPeriod"/>
              <a:defRPr sz="8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61">
          <p15:clr>
            <a:srgbClr val="F26B43"/>
          </p15:clr>
        </p15:guide>
        <p15:guide id="2" pos="7219">
          <p15:clr>
            <a:srgbClr val="F26B43"/>
          </p15:clr>
        </p15:guide>
        <p15:guide id="3" orient="horz" pos="164">
          <p15:clr>
            <a:srgbClr val="F26B43"/>
          </p15:clr>
        </p15:guide>
        <p15:guide id="4" orient="horz" pos="890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12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5" Type="http://schemas.openxmlformats.org/officeDocument/2006/relationships/image" Target="../media/image1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Relationship Id="rId14" Type="http://schemas.openxmlformats.org/officeDocument/2006/relationships/image" Target="../media/image16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13" Type="http://schemas.openxmlformats.org/officeDocument/2006/relationships/image" Target="../media/image21.gif"/><Relationship Id="rId3" Type="http://schemas.openxmlformats.org/officeDocument/2006/relationships/image" Target="../media/image10.gif"/><Relationship Id="rId7" Type="http://schemas.openxmlformats.org/officeDocument/2006/relationships/image" Target="../media/image7.gif"/><Relationship Id="rId12" Type="http://schemas.openxmlformats.org/officeDocument/2006/relationships/image" Target="../media/image2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9.gif"/><Relationship Id="rId5" Type="http://schemas.openxmlformats.org/officeDocument/2006/relationships/image" Target="../media/image6.gif"/><Relationship Id="rId10" Type="http://schemas.openxmlformats.org/officeDocument/2006/relationships/image" Target="../media/image18.gif"/><Relationship Id="rId4" Type="http://schemas.openxmlformats.org/officeDocument/2006/relationships/image" Target="../media/image5.gif"/><Relationship Id="rId9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 descr="Ein Bild, das Gebäude, Stadt, Schloss, Turm enthält.&#10;&#10;Automatisch generierte Beschreibu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61" b="461"/>
          <a:stretch/>
        </p:blipFill>
        <p:spPr>
          <a:xfrm>
            <a:off x="731838" y="1016000"/>
            <a:ext cx="10728325" cy="52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>
            <a:spLocks noGrp="1"/>
          </p:cNvSpPr>
          <p:nvPr>
            <p:ph type="ctrTitle"/>
          </p:nvPr>
        </p:nvSpPr>
        <p:spPr>
          <a:xfrm>
            <a:off x="-1" y="2233537"/>
            <a:ext cx="5947795" cy="2959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80000" tIns="2520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de-CH" sz="2800"/>
              <a:t>Comparing the transparency of the haptic paddle using different interaction controllers</a:t>
            </a:r>
            <a:endParaRPr sz="2800"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1078516" y="4018327"/>
            <a:ext cx="4680000" cy="85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CH" b="1"/>
              <a:t>Your names go here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CH"/>
              <a:t>Role of person giving presentation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CH"/>
              <a:t>dd Month yyyy, Location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4"/>
          </p:nvPr>
        </p:nvSpPr>
        <p:spPr>
          <a:xfrm>
            <a:off x="9696449" y="316800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CH"/>
              <a:t>Organisational unit,</a:t>
            </a:r>
            <a:br>
              <a:rPr lang="de-CH"/>
            </a:br>
            <a:r>
              <a:rPr lang="de-CH"/>
              <a:t>can be spread over 2 lines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de-CH"/>
              <a:t>Methods - Outcome</a:t>
            </a:r>
            <a:endParaRPr/>
          </a:p>
        </p:txBody>
      </p:sp>
      <p:sp>
        <p:nvSpPr>
          <p:cNvPr id="332" name="Google Shape;332;p27"/>
          <p:cNvSpPr txBox="1">
            <a:spLocks noGrp="1"/>
          </p:cNvSpPr>
          <p:nvPr>
            <p:ph type="body" idx="1"/>
          </p:nvPr>
        </p:nvSpPr>
        <p:spPr>
          <a:xfrm>
            <a:off x="731825" y="816375"/>
            <a:ext cx="10728300" cy="52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CH"/>
              <a:t>Data Recording for Transparency Planes</a:t>
            </a:r>
            <a:endParaRPr/>
          </a:p>
        </p:txBody>
      </p:sp>
      <p:sp>
        <p:nvSpPr>
          <p:cNvPr id="333" name="Google Shape;333;p27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Organisational unit (edit via “Insert” &gt; “Header &amp; Footer”)</a:t>
            </a:r>
            <a:endParaRPr/>
          </a:p>
        </p:txBody>
      </p:sp>
      <p:sp>
        <p:nvSpPr>
          <p:cNvPr id="334" name="Google Shape;334;p27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19.12.2021</a:t>
            </a:r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de-CH"/>
              <a:t>Results - TEMPLATE</a:t>
            </a:r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70000" lvl="0" indent="-27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CH"/>
              <a:t>DRY facts</a:t>
            </a:r>
            <a:endParaRPr/>
          </a:p>
          <a:p>
            <a:pPr marL="270000" lvl="0" indent="-270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CH"/>
              <a:t>Preferably quantitative results (key values, plots, …)</a:t>
            </a:r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Organisational unit (edit via “Insert” &gt; “Header &amp; Footer”)</a:t>
            </a:r>
            <a:endParaRPr/>
          </a:p>
        </p:txBody>
      </p:sp>
      <p:sp>
        <p:nvSpPr>
          <p:cNvPr id="343" name="Google Shape;343;p28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19.12.2021</a:t>
            </a:r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de-CH"/>
              <a:t>Results</a:t>
            </a:r>
            <a:endParaRPr/>
          </a:p>
        </p:txBody>
      </p:sp>
      <p:sp>
        <p:nvSpPr>
          <p:cNvPr id="350" name="Google Shape;350;p29"/>
          <p:cNvSpPr txBox="1">
            <a:spLocks noGrp="1"/>
          </p:cNvSpPr>
          <p:nvPr>
            <p:ph type="body" idx="1"/>
          </p:nvPr>
        </p:nvSpPr>
        <p:spPr>
          <a:xfrm>
            <a:off x="731825" y="816375"/>
            <a:ext cx="10728300" cy="52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9999" lvl="0" indent="-26999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CH"/>
              <a:t>Transparency Planes with Apparent Mass and Apparent Damping reported</a:t>
            </a:r>
            <a:endParaRPr/>
          </a:p>
        </p:txBody>
      </p:sp>
      <p:sp>
        <p:nvSpPr>
          <p:cNvPr id="351" name="Google Shape;351;p29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Organisational unit (edit via “Insert” &gt; “Header &amp; Footer”)</a:t>
            </a:r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19.12.2021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de-CH"/>
              <a:t>Discussion - TEMPLATE</a:t>
            </a:r>
            <a:endParaRPr/>
          </a:p>
        </p:txBody>
      </p:sp>
      <p:sp>
        <p:nvSpPr>
          <p:cNvPr id="359" name="Google Shape;359;p30"/>
          <p:cNvSpPr txBox="1">
            <a:spLocks noGrp="1"/>
          </p:cNvSpPr>
          <p:nvPr>
            <p:ph type="body" idx="1"/>
          </p:nvPr>
        </p:nvSpPr>
        <p:spPr>
          <a:xfrm>
            <a:off x="731825" y="816375"/>
            <a:ext cx="10728300" cy="52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70000" lvl="0" indent="-27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CH"/>
              <a:t>Interpretation of your results</a:t>
            </a:r>
            <a:endParaRPr/>
          </a:p>
          <a:p>
            <a:pPr marL="538163" lvl="1" indent="-27146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</a:pPr>
            <a:r>
              <a:rPr lang="de-CH"/>
              <a:t>E.g., do the results reflect what you expected?</a:t>
            </a:r>
            <a:endParaRPr/>
          </a:p>
          <a:p>
            <a:pPr marL="270000" lvl="0" indent="-270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CH"/>
              <a:t>Reflection on methodology</a:t>
            </a:r>
            <a:endParaRPr/>
          </a:p>
          <a:p>
            <a:pPr marL="270000" lvl="0" indent="-270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CH"/>
              <a:t>Potential limitations of your work</a:t>
            </a:r>
            <a:endParaRPr/>
          </a:p>
          <a:p>
            <a:pPr marL="270000" lvl="0" indent="-155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60" name="Google Shape;360;p30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Organisational unit (edit via “Insert” &gt; “Header &amp; Footer”)</a:t>
            </a:r>
            <a:endParaRPr/>
          </a:p>
        </p:txBody>
      </p:sp>
      <p:sp>
        <p:nvSpPr>
          <p:cNvPr id="361" name="Google Shape;361;p30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19.12.2021</a:t>
            </a:r>
            <a:endParaRPr/>
          </a:p>
        </p:txBody>
      </p:sp>
      <p:sp>
        <p:nvSpPr>
          <p:cNvPr id="362" name="Google Shape;362;p30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de-CH"/>
              <a:t>Conclusion / Outlook</a:t>
            </a:r>
            <a:endParaRPr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70000" lvl="0" indent="-27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CH"/>
              <a:t>Key message</a:t>
            </a:r>
            <a:endParaRPr/>
          </a:p>
          <a:p>
            <a:pPr marL="270000" lvl="0" indent="-155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69" name="Google Shape;369;p31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Organisational unit (edit via “Insert” &gt; “Header &amp; Footer”)</a:t>
            </a:r>
            <a:endParaRPr/>
          </a:p>
        </p:txBody>
      </p:sp>
      <p:sp>
        <p:nvSpPr>
          <p:cNvPr id="370" name="Google Shape;370;p31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19.12.2021</a:t>
            </a:r>
            <a:endParaRPr/>
          </a:p>
        </p:txBody>
      </p:sp>
      <p:sp>
        <p:nvSpPr>
          <p:cNvPr id="371" name="Google Shape;371;p31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>
            <a:spLocks noGrp="1"/>
          </p:cNvSpPr>
          <p:nvPr>
            <p:ph type="body" idx="1"/>
          </p:nvPr>
        </p:nvSpPr>
        <p:spPr>
          <a:xfrm>
            <a:off x="731837" y="2135492"/>
            <a:ext cx="10728325" cy="3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CH"/>
              <a:t>Professor John Doe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CH"/>
              <a:t>Role of person giving presentation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CH"/>
              <a:t>beat.muster@abcd.ethz.ch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CH"/>
              <a:t>ETH Zurich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CH"/>
              <a:t>Organisational unit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CH"/>
              <a:t>Building Room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CH"/>
              <a:t>Street House number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CH"/>
              <a:t>0000 Town, Country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CH"/>
              <a:t>www.abcd.ethz.ch</a:t>
            </a:r>
            <a:endParaRPr/>
          </a:p>
        </p:txBody>
      </p:sp>
      <p:sp>
        <p:nvSpPr>
          <p:cNvPr id="377" name="Google Shape;377;p32"/>
          <p:cNvSpPr>
            <a:spLocks noGrp="1"/>
          </p:cNvSpPr>
          <p:nvPr>
            <p:ph type="pic" idx="2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de-CH" dirty="0"/>
              <a:t>Introduction - Background and Motivation</a:t>
            </a:r>
            <a:endParaRPr dirty="0"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731825" y="4350058"/>
            <a:ext cx="10728300" cy="194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70000" lvl="0" indent="-155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19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Organisational unit (edit via “Insert” &gt; “Header &amp; Footer”)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19.12.2021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</a:t>
            </a:fld>
            <a:endParaRPr/>
          </a:p>
        </p:txBody>
      </p:sp>
      <p:sp>
        <p:nvSpPr>
          <p:cNvPr id="8" name="Google Shape;163;p20">
            <a:extLst>
              <a:ext uri="{FF2B5EF4-FFF2-40B4-BE49-F238E27FC236}">
                <a16:creationId xmlns:a16="http://schemas.microsoft.com/office/drawing/2014/main" id="{A363B513-5681-4167-903D-B2218FF3D525}"/>
              </a:ext>
            </a:extLst>
          </p:cNvPr>
          <p:cNvSpPr txBox="1">
            <a:spLocks/>
          </p:cNvSpPr>
          <p:nvPr/>
        </p:nvSpPr>
        <p:spPr>
          <a:xfrm>
            <a:off x="731825" y="816375"/>
            <a:ext cx="10728300" cy="5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Background and Motivation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Rehabilitation robots today. (Some pictures here). Rehabilitation robots should be able to render a broad dynamic range of impedances. (pictures from the lecture slides here)</a:t>
            </a:r>
          </a:p>
          <a:p>
            <a:pPr marL="91440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US" altLang="zh-CN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731825" y="260350"/>
            <a:ext cx="107283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de-CH" dirty="0"/>
              <a:t>Introduction - Problem Statement</a:t>
            </a:r>
            <a:endParaRPr dirty="0"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731825" y="816375"/>
            <a:ext cx="10728300" cy="5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CH" dirty="0"/>
              <a:t>Interaction Control Scheme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−"/>
            </a:pPr>
            <a:r>
              <a:rPr lang="de-CH" dirty="0"/>
              <a:t>Open-loop Impedance Control(Block diagram)</a:t>
            </a:r>
            <a:endParaRPr dirty="0"/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−"/>
            </a:pPr>
            <a:r>
              <a:rPr lang="de-CH" dirty="0"/>
              <a:t>Impedance Control with Model Feedforward(Block diagram)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19.12.2021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3</a:t>
            </a:fld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2538313" y="1768737"/>
            <a:ext cx="23142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7339463" y="1768700"/>
            <a:ext cx="23829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0" descr="Virtual\ Impedance\ Z_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413" y="1870275"/>
            <a:ext cx="20478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 descr="Device \ Admittance \ {Z_h}^{-1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1738" y="1855975"/>
            <a:ext cx="22383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/>
          <p:nvPr/>
        </p:nvSpPr>
        <p:spPr>
          <a:xfrm>
            <a:off x="5934750" y="1804112"/>
            <a:ext cx="322500" cy="322800"/>
          </a:xfrm>
          <a:prstGeom prst="flowChartSummingJunc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20"/>
          <p:cNvCxnSpPr>
            <a:stCxn id="166" idx="3"/>
            <a:endCxn id="170" idx="2"/>
          </p:cNvCxnSpPr>
          <p:nvPr/>
        </p:nvCxnSpPr>
        <p:spPr>
          <a:xfrm>
            <a:off x="4852513" y="1965537"/>
            <a:ext cx="108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20"/>
          <p:cNvCxnSpPr>
            <a:stCxn id="170" idx="6"/>
            <a:endCxn id="167" idx="1"/>
          </p:cNvCxnSpPr>
          <p:nvPr/>
        </p:nvCxnSpPr>
        <p:spPr>
          <a:xfrm>
            <a:off x="6257250" y="1965512"/>
            <a:ext cx="108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20"/>
          <p:cNvCxnSpPr/>
          <p:nvPr/>
        </p:nvCxnSpPr>
        <p:spPr>
          <a:xfrm>
            <a:off x="808988" y="1965537"/>
            <a:ext cx="6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20"/>
          <p:cNvSpPr/>
          <p:nvPr/>
        </p:nvSpPr>
        <p:spPr>
          <a:xfrm>
            <a:off x="1456088" y="1804137"/>
            <a:ext cx="322500" cy="322800"/>
          </a:xfrm>
          <a:prstGeom prst="flowChartSummingJunc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5" name="Google Shape;175;p20"/>
          <p:cNvCxnSpPr>
            <a:cxnSpLocks/>
            <a:stCxn id="174" idx="6"/>
            <a:endCxn id="166" idx="1"/>
          </p:cNvCxnSpPr>
          <p:nvPr/>
        </p:nvCxnSpPr>
        <p:spPr>
          <a:xfrm>
            <a:off x="1778588" y="1965537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4" name="Google Shape;184;p20" descr="-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350" y="2259987"/>
            <a:ext cx="171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 descr="+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075" y="1679787"/>
            <a:ext cx="2000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 descr="+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0475" y="1679787"/>
            <a:ext cx="2000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 descr="-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0513" y="2246112"/>
            <a:ext cx="171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 descr="x_{ref}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9738" y="1679785"/>
            <a:ext cx="544286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 descr="\tau_{ref}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2972" y="1679784"/>
            <a:ext cx="51707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 descr="x_{user}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044875" y="1647925"/>
            <a:ext cx="612000" cy="120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 descr="\tau_{user}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432073" y="2184160"/>
            <a:ext cx="612000" cy="125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 descr="Z_{real} = Z_d + Z_h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08813" y="3211525"/>
            <a:ext cx="218122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/>
          <p:nvPr/>
        </p:nvSpPr>
        <p:spPr>
          <a:xfrm>
            <a:off x="2538126" y="4718350"/>
            <a:ext cx="23142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20" descr="\tau_{ref}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2835" y="4615097"/>
            <a:ext cx="51707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 descr="Virtual\ Impedance\ Z_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276" y="4819888"/>
            <a:ext cx="204787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/>
          <p:nvPr/>
        </p:nvSpPr>
        <p:spPr>
          <a:xfrm>
            <a:off x="1452051" y="4753750"/>
            <a:ext cx="322500" cy="322800"/>
          </a:xfrm>
          <a:prstGeom prst="flowChartSummingJunc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7" name="Google Shape;197;p20"/>
          <p:cNvCxnSpPr/>
          <p:nvPr/>
        </p:nvCxnSpPr>
        <p:spPr>
          <a:xfrm>
            <a:off x="1778451" y="491515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20"/>
          <p:cNvSpPr/>
          <p:nvPr/>
        </p:nvSpPr>
        <p:spPr>
          <a:xfrm>
            <a:off x="5934613" y="4753750"/>
            <a:ext cx="322500" cy="322800"/>
          </a:xfrm>
          <a:prstGeom prst="flowChartSummingJunc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" name="Google Shape;199;p20"/>
          <p:cNvCxnSpPr/>
          <p:nvPr/>
        </p:nvCxnSpPr>
        <p:spPr>
          <a:xfrm>
            <a:off x="4852401" y="4915150"/>
            <a:ext cx="108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0"/>
          <p:cNvSpPr/>
          <p:nvPr/>
        </p:nvSpPr>
        <p:spPr>
          <a:xfrm>
            <a:off x="7339376" y="4718338"/>
            <a:ext cx="23829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20"/>
          <p:cNvCxnSpPr/>
          <p:nvPr/>
        </p:nvCxnSpPr>
        <p:spPr>
          <a:xfrm>
            <a:off x="6257113" y="4915150"/>
            <a:ext cx="108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2" name="Google Shape;202;p20" descr="Device \ Admittance \ {Z_h}^{-1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1588" y="4805600"/>
            <a:ext cx="2238375" cy="21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0"/>
          <p:cNvCxnSpPr/>
          <p:nvPr/>
        </p:nvCxnSpPr>
        <p:spPr>
          <a:xfrm>
            <a:off x="808751" y="4915150"/>
            <a:ext cx="6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2" name="Google Shape;212;p20" descr="+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838" y="4615100"/>
            <a:ext cx="2000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 descr="-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1651" y="5103375"/>
            <a:ext cx="171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 descr="x_{ref}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9601" y="4615098"/>
            <a:ext cx="544286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 descr="+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6088" y="4615100"/>
            <a:ext cx="2000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 descr="-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1801" y="5093900"/>
            <a:ext cx="171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 descr="x_{user}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196338" y="4649950"/>
            <a:ext cx="612000" cy="120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 descr="\tau_{user}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431936" y="5136048"/>
            <a:ext cx="612000" cy="12575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/>
          <p:nvPr/>
        </p:nvSpPr>
        <p:spPr>
          <a:xfrm>
            <a:off x="7339326" y="4096913"/>
            <a:ext cx="23829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20" descr="Estimated \ \hat{Z_h}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11676" y="4122625"/>
            <a:ext cx="18383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 descr="-\tau_{user} = Z_h x+Z_d(x-x_{ref})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129088" y="2820037"/>
            <a:ext cx="39338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 descr="Z_{real} = Z_h - \hat{Z_h} +Z_d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24387" y="6268862"/>
            <a:ext cx="29432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 descr="-\tau_{user} = Z_h x - \hat{Z_h} x + Z_d(x-x_{ref})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675188" y="5849700"/>
            <a:ext cx="4848225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0A52808-28CF-4E9E-8C12-1589B794E08E}"/>
              </a:ext>
            </a:extLst>
          </p:cNvPr>
          <p:cNvCxnSpPr/>
          <p:nvPr/>
        </p:nvCxnSpPr>
        <p:spPr>
          <a:xfrm>
            <a:off x="9729370" y="1870275"/>
            <a:ext cx="12430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22020D2-42D7-4862-928B-F07B601BEB44}"/>
              </a:ext>
            </a:extLst>
          </p:cNvPr>
          <p:cNvCxnSpPr>
            <a:cxnSpLocks/>
          </p:cNvCxnSpPr>
          <p:nvPr/>
        </p:nvCxnSpPr>
        <p:spPr>
          <a:xfrm flipV="1">
            <a:off x="9722363" y="2075050"/>
            <a:ext cx="1250016" cy="833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04E8F85-2C65-441E-8DDE-3E4EB956F794}"/>
              </a:ext>
            </a:extLst>
          </p:cNvPr>
          <p:cNvCxnSpPr>
            <a:cxnSpLocks/>
            <a:endCxn id="174" idx="4"/>
          </p:cNvCxnSpPr>
          <p:nvPr/>
        </p:nvCxnSpPr>
        <p:spPr>
          <a:xfrm rot="10800000" flipV="1">
            <a:off x="1617338" y="1873415"/>
            <a:ext cx="8112032" cy="253522"/>
          </a:xfrm>
          <a:prstGeom prst="bentConnector4">
            <a:avLst>
              <a:gd name="adj1" fmla="val -7355"/>
              <a:gd name="adj2" fmla="val 3057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BB2084B-E803-4963-83A7-DC6DBB9D3060}"/>
              </a:ext>
            </a:extLst>
          </p:cNvPr>
          <p:cNvCxnSpPr>
            <a:cxnSpLocks/>
            <a:endCxn id="170" idx="4"/>
          </p:cNvCxnSpPr>
          <p:nvPr/>
        </p:nvCxnSpPr>
        <p:spPr>
          <a:xfrm rot="10800000" flipV="1">
            <a:off x="6096000" y="2083384"/>
            <a:ext cx="3633370" cy="43528"/>
          </a:xfrm>
          <a:prstGeom prst="bentConnector4">
            <a:avLst>
              <a:gd name="adj1" fmla="val -9394"/>
              <a:gd name="adj2" fmla="val 869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0B84CE23-31AF-407E-8D44-AD8D194F8D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87354" y="4283444"/>
            <a:ext cx="1243352" cy="4603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960999C-C591-4136-BBE5-FFCFD918691F}"/>
              </a:ext>
            </a:extLst>
          </p:cNvPr>
          <p:cNvCxnSpPr/>
          <p:nvPr/>
        </p:nvCxnSpPr>
        <p:spPr>
          <a:xfrm>
            <a:off x="9722226" y="4802650"/>
            <a:ext cx="12430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7EAF4D6-9C14-4860-907B-2BA7DFBCF22B}"/>
              </a:ext>
            </a:extLst>
          </p:cNvPr>
          <p:cNvCxnSpPr/>
          <p:nvPr/>
        </p:nvCxnSpPr>
        <p:spPr>
          <a:xfrm>
            <a:off x="9731498" y="5021260"/>
            <a:ext cx="12430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D0B18CE9-25FD-43AE-A0BB-4BE4069D7F6D}"/>
              </a:ext>
            </a:extLst>
          </p:cNvPr>
          <p:cNvCxnSpPr>
            <a:cxnSpLocks/>
            <a:endCxn id="196" idx="4"/>
          </p:cNvCxnSpPr>
          <p:nvPr/>
        </p:nvCxnSpPr>
        <p:spPr>
          <a:xfrm rot="10800000" flipV="1">
            <a:off x="1613302" y="4802650"/>
            <a:ext cx="8117359" cy="273900"/>
          </a:xfrm>
          <a:prstGeom prst="bentConnector4">
            <a:avLst>
              <a:gd name="adj1" fmla="val -6223"/>
              <a:gd name="adj2" fmla="val 3066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89745FC5-6FEE-4955-BF97-860A3F0F78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88856" y="5027625"/>
            <a:ext cx="3633370" cy="43528"/>
          </a:xfrm>
          <a:prstGeom prst="bentConnector4">
            <a:avLst>
              <a:gd name="adj1" fmla="val -9394"/>
              <a:gd name="adj2" fmla="val 869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CF80B794-30DE-425B-92B7-6D6EB8BBF367}"/>
              </a:ext>
            </a:extLst>
          </p:cNvPr>
          <p:cNvCxnSpPr>
            <a:cxnSpLocks/>
            <a:endCxn id="219" idx="3"/>
          </p:cNvCxnSpPr>
          <p:nvPr/>
        </p:nvCxnSpPr>
        <p:spPr>
          <a:xfrm rot="16200000" flipV="1">
            <a:off x="9632730" y="4383209"/>
            <a:ext cx="500724" cy="3217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title"/>
          </p:nvPr>
        </p:nvSpPr>
        <p:spPr>
          <a:xfrm>
            <a:off x="731825" y="260350"/>
            <a:ext cx="107283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de-CH"/>
              <a:t>Introduction - Problem Statements</a:t>
            </a:r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Organisational unit (edit via “Insert” &gt; “Header &amp; Footer”)</a:t>
            </a:r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19.12.2021</a:t>
            </a: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4</a:t>
            </a:fld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1986450" y="2470713"/>
            <a:ext cx="23142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21" descr="\tau_{ref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060" y="2211797"/>
            <a:ext cx="51707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 descr="Virtual\ Impedance\ Z_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438" y="2572263"/>
            <a:ext cx="204787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/>
          <p:nvPr/>
        </p:nvSpPr>
        <p:spPr>
          <a:xfrm>
            <a:off x="1255938" y="2513400"/>
            <a:ext cx="322500" cy="322800"/>
          </a:xfrm>
          <a:prstGeom prst="flowChartSummingJunc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7044563" y="2506088"/>
            <a:ext cx="322500" cy="322800"/>
          </a:xfrm>
          <a:prstGeom prst="flowChartSummingJunc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7902988" y="2470688"/>
            <a:ext cx="23829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p21" descr="Device \ Admittance \ {Z_h}^{-1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5200" y="2557950"/>
            <a:ext cx="2238375" cy="21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1"/>
          <p:cNvCxnSpPr/>
          <p:nvPr/>
        </p:nvCxnSpPr>
        <p:spPr>
          <a:xfrm rot="10800000" flipH="1">
            <a:off x="10285838" y="2762750"/>
            <a:ext cx="9009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1"/>
          <p:cNvCxnSpPr/>
          <p:nvPr/>
        </p:nvCxnSpPr>
        <p:spPr>
          <a:xfrm>
            <a:off x="608838" y="2667525"/>
            <a:ext cx="6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6" name="Google Shape;246;p21" descr="+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4813" y="2346500"/>
            <a:ext cx="2000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 descr="-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9100" y="2993575"/>
            <a:ext cx="171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 descr="x_{ref}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713" y="2346498"/>
            <a:ext cx="544286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 descr="+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1000" y="2346500"/>
            <a:ext cx="2000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1" descr="-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5288" y="2930275"/>
            <a:ext cx="17145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1" descr="x_{user}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62375" y="2381350"/>
            <a:ext cx="612000" cy="120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1"/>
          <p:cNvCxnSpPr/>
          <p:nvPr/>
        </p:nvCxnSpPr>
        <p:spPr>
          <a:xfrm rot="10800000" flipH="1">
            <a:off x="10285838" y="2568950"/>
            <a:ext cx="9009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21"/>
          <p:cNvSpPr/>
          <p:nvPr/>
        </p:nvSpPr>
        <p:spPr>
          <a:xfrm>
            <a:off x="6224763" y="2506075"/>
            <a:ext cx="322500" cy="322800"/>
          </a:xfrm>
          <a:prstGeom prst="flowChartSummingJunc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4669650" y="2506088"/>
            <a:ext cx="322500" cy="322800"/>
          </a:xfrm>
          <a:prstGeom prst="flowChartSummingJunc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5353840" y="2469500"/>
            <a:ext cx="517200" cy="39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21" descr="K_F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02888" y="2557963"/>
            <a:ext cx="419100" cy="21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1"/>
          <p:cNvCxnSpPr>
            <a:stCxn id="236" idx="3"/>
            <a:endCxn id="254" idx="2"/>
          </p:cNvCxnSpPr>
          <p:nvPr/>
        </p:nvCxnSpPr>
        <p:spPr>
          <a:xfrm>
            <a:off x="4300650" y="2667513"/>
            <a:ext cx="36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21"/>
          <p:cNvCxnSpPr>
            <a:stCxn id="254" idx="6"/>
            <a:endCxn id="255" idx="1"/>
          </p:cNvCxnSpPr>
          <p:nvPr/>
        </p:nvCxnSpPr>
        <p:spPr>
          <a:xfrm>
            <a:off x="4992150" y="2667488"/>
            <a:ext cx="36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21"/>
          <p:cNvCxnSpPr>
            <a:endCxn id="253" idx="2"/>
          </p:cNvCxnSpPr>
          <p:nvPr/>
        </p:nvCxnSpPr>
        <p:spPr>
          <a:xfrm>
            <a:off x="5871063" y="2667475"/>
            <a:ext cx="3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21"/>
          <p:cNvCxnSpPr>
            <a:stCxn id="253" idx="6"/>
            <a:endCxn id="240" idx="2"/>
          </p:cNvCxnSpPr>
          <p:nvPr/>
        </p:nvCxnSpPr>
        <p:spPr>
          <a:xfrm>
            <a:off x="6547263" y="2667475"/>
            <a:ext cx="4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21"/>
          <p:cNvCxnSpPr>
            <a:stCxn id="240" idx="6"/>
            <a:endCxn id="241" idx="1"/>
          </p:cNvCxnSpPr>
          <p:nvPr/>
        </p:nvCxnSpPr>
        <p:spPr>
          <a:xfrm>
            <a:off x="7367063" y="2667488"/>
            <a:ext cx="5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21"/>
          <p:cNvCxnSpPr>
            <a:stCxn id="239" idx="6"/>
            <a:endCxn id="236" idx="1"/>
          </p:cNvCxnSpPr>
          <p:nvPr/>
        </p:nvCxnSpPr>
        <p:spPr>
          <a:xfrm rot="10800000" flipH="1">
            <a:off x="1578438" y="2667600"/>
            <a:ext cx="4080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1" name="Google Shape;271;p21" descr="+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8900" y="2367450"/>
            <a:ext cx="2000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1" descr="+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6400" y="2211800"/>
            <a:ext cx="2000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1" descr="+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8588" y="2367450"/>
            <a:ext cx="2000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1" descr="\tau_{user} = \tau_{feedback}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383613" y="3341567"/>
            <a:ext cx="23526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 descr="-\tau_{user} = Z_d(x-x_{ref}) + (1+K_F)^{-1} Z_h x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38475" y="4657900"/>
            <a:ext cx="55149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1" descr="Z_{real} = Z_d + (1+K_F)^{-1}Z_h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19538" y="5104700"/>
            <a:ext cx="3752850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EA30DB51-4226-40A0-B51C-365509ABC4BE}"/>
              </a:ext>
            </a:extLst>
          </p:cNvPr>
          <p:cNvCxnSpPr>
            <a:stCxn id="236" idx="3"/>
            <a:endCxn id="253" idx="0"/>
          </p:cNvCxnSpPr>
          <p:nvPr/>
        </p:nvCxnSpPr>
        <p:spPr>
          <a:xfrm flipV="1">
            <a:off x="4300650" y="2506075"/>
            <a:ext cx="2085363" cy="161438"/>
          </a:xfrm>
          <a:prstGeom prst="bentConnector4">
            <a:avLst>
              <a:gd name="adj1" fmla="val 6543"/>
              <a:gd name="adj2" fmla="val 378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AE35BE66-D5AA-4709-8C4F-BA63F27D2511}"/>
              </a:ext>
            </a:extLst>
          </p:cNvPr>
          <p:cNvCxnSpPr>
            <a:cxnSpLocks/>
            <a:endCxn id="240" idx="4"/>
          </p:cNvCxnSpPr>
          <p:nvPr/>
        </p:nvCxnSpPr>
        <p:spPr>
          <a:xfrm rot="10800000" flipV="1">
            <a:off x="7205813" y="2762748"/>
            <a:ext cx="3411880" cy="66139"/>
          </a:xfrm>
          <a:prstGeom prst="bentConnector4">
            <a:avLst>
              <a:gd name="adj1" fmla="val 541"/>
              <a:gd name="adj2" fmla="val 4456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0DD84B87-C813-4A1B-BCA5-A46F46573360}"/>
              </a:ext>
            </a:extLst>
          </p:cNvPr>
          <p:cNvCxnSpPr>
            <a:cxnSpLocks/>
            <a:endCxn id="254" idx="4"/>
          </p:cNvCxnSpPr>
          <p:nvPr/>
        </p:nvCxnSpPr>
        <p:spPr>
          <a:xfrm rot="10800000" flipV="1">
            <a:off x="4830901" y="2762746"/>
            <a:ext cx="6031477" cy="66142"/>
          </a:xfrm>
          <a:prstGeom prst="bentConnector4">
            <a:avLst>
              <a:gd name="adj1" fmla="val 827"/>
              <a:gd name="adj2" fmla="val 7140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634B537-9BAC-4B97-9BB7-41A5A19B02FE}"/>
              </a:ext>
            </a:extLst>
          </p:cNvPr>
          <p:cNvCxnSpPr>
            <a:endCxn id="239" idx="4"/>
          </p:cNvCxnSpPr>
          <p:nvPr/>
        </p:nvCxnSpPr>
        <p:spPr>
          <a:xfrm rot="10800000" flipV="1">
            <a:off x="1417188" y="2568948"/>
            <a:ext cx="9511224" cy="267251"/>
          </a:xfrm>
          <a:prstGeom prst="bentConnector4">
            <a:avLst>
              <a:gd name="adj1" fmla="val -691"/>
              <a:gd name="adj2" fmla="val 5476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Google Shape;247;p21" descr="-">
            <a:extLst>
              <a:ext uri="{FF2B5EF4-FFF2-40B4-BE49-F238E27FC236}">
                <a16:creationId xmlns:a16="http://schemas.microsoft.com/office/drawing/2014/main" id="{74966DAF-F12B-4D60-B9D6-52290B66475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3187" y="2919013"/>
            <a:ext cx="17145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163;p20">
            <a:extLst>
              <a:ext uri="{FF2B5EF4-FFF2-40B4-BE49-F238E27FC236}">
                <a16:creationId xmlns:a16="http://schemas.microsoft.com/office/drawing/2014/main" id="{86FE7E12-0A48-42A8-AB55-2BDFCA250C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25" y="816375"/>
            <a:ext cx="10728300" cy="5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CH" dirty="0"/>
              <a:t>Interaction Control Scheme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−"/>
            </a:pPr>
            <a:r>
              <a:rPr lang="de-CH" altLang="zh-CN" dirty="0"/>
              <a:t>Impedance Control with Force Feedback</a:t>
            </a:r>
            <a:r>
              <a:rPr lang="de-CH" dirty="0"/>
              <a:t>(Block diagram)</a:t>
            </a:r>
            <a:endParaRPr dirty="0"/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de-CH"/>
              <a:t>Introduction - Problem Statement</a:t>
            </a:r>
            <a:endParaRPr/>
          </a:p>
        </p:txBody>
      </p:sp>
      <p:sp>
        <p:nvSpPr>
          <p:cNvPr id="288" name="Google Shape;288;p22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Organisational unit (edit via “Insert” &gt; “Header &amp; Footer”)</a:t>
            </a:r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19.12.2021</a:t>
            </a:r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5</a:t>
            </a:fld>
            <a:endParaRPr/>
          </a:p>
        </p:txBody>
      </p:sp>
      <p:sp>
        <p:nvSpPr>
          <p:cNvPr id="9" name="Google Shape;163;p20">
            <a:extLst>
              <a:ext uri="{FF2B5EF4-FFF2-40B4-BE49-F238E27FC236}">
                <a16:creationId xmlns:a16="http://schemas.microsoft.com/office/drawing/2014/main" id="{5A347EB7-5465-459E-B7F2-8B1170BFD41F}"/>
              </a:ext>
            </a:extLst>
          </p:cNvPr>
          <p:cNvSpPr txBox="1">
            <a:spLocks/>
          </p:cNvSpPr>
          <p:nvPr/>
        </p:nvSpPr>
        <p:spPr>
          <a:xfrm>
            <a:off x="731825" y="816375"/>
            <a:ext cx="10728300" cy="5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Transparency Mode and Transparency Planes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(Transparency mode and planes explained, can be found in the paper, picture of free air can also be added here)</a:t>
            </a:r>
          </a:p>
          <a:p>
            <a:pPr marL="91440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US" altLang="zh-CN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de-CH"/>
              <a:t>Methods - TEMPLATE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body" idx="1"/>
          </p:nvPr>
        </p:nvSpPr>
        <p:spPr>
          <a:xfrm>
            <a:off x="731825" y="1071825"/>
            <a:ext cx="10728300" cy="50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70000" lvl="0" indent="-27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CH"/>
              <a:t>Approach</a:t>
            </a:r>
            <a:endParaRPr/>
          </a:p>
          <a:p>
            <a:pPr marL="270000" lvl="0" indent="-270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CH"/>
              <a:t>Implementation</a:t>
            </a:r>
            <a:endParaRPr/>
          </a:p>
          <a:p>
            <a:pPr marL="270000" lvl="0" indent="-270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CH"/>
              <a:t>Metrics / Outcomes</a:t>
            </a:r>
            <a:endParaRPr/>
          </a:p>
          <a:p>
            <a:pPr marL="270000" lvl="0" indent="-155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270000" lvl="0" indent="-270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CH"/>
              <a:t>E.g., setup, subjects, algorithm, equations, etc.</a:t>
            </a:r>
            <a:endParaRPr/>
          </a:p>
          <a:p>
            <a:pPr marL="270000" lvl="0" indent="-270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CH"/>
              <a:t>Use photos/videos, shcemes, drawings…</a:t>
            </a:r>
            <a:endParaRPr/>
          </a:p>
          <a:p>
            <a:pPr marL="270000" lvl="0" indent="-155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270000" lvl="0" indent="-270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de-CH"/>
              <a:t>Argue WHY you did it like this</a:t>
            </a:r>
            <a:endParaRPr/>
          </a:p>
        </p:txBody>
      </p:sp>
      <p:sp>
        <p:nvSpPr>
          <p:cNvPr id="297" name="Google Shape;297;p23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Organisational unit (edit via “Insert” &gt; “Header &amp; Footer”)</a:t>
            </a:r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19.12.2021</a:t>
            </a:r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de-CH"/>
              <a:t>Methods - Implementation</a:t>
            </a:r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body" idx="1"/>
          </p:nvPr>
        </p:nvSpPr>
        <p:spPr>
          <a:xfrm>
            <a:off x="731825" y="816375"/>
            <a:ext cx="10728300" cy="52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CH"/>
              <a:t>Tachometer Characterization(Transfer function, performance comparison)</a:t>
            </a:r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Organisational unit (edit via “Insert” &gt; “Header &amp; Footer”)</a:t>
            </a:r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19.12.2021</a:t>
            </a:r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de-CH"/>
              <a:t>Methods - Implementation</a:t>
            </a:r>
            <a:endParaRPr/>
          </a:p>
        </p:txBody>
      </p:sp>
      <p:sp>
        <p:nvSpPr>
          <p:cNvPr id="314" name="Google Shape;314;p25"/>
          <p:cNvSpPr txBox="1">
            <a:spLocks noGrp="1"/>
          </p:cNvSpPr>
          <p:nvPr>
            <p:ph type="body" idx="1"/>
          </p:nvPr>
        </p:nvSpPr>
        <p:spPr>
          <a:xfrm>
            <a:off x="731825" y="816375"/>
            <a:ext cx="10728300" cy="52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CH"/>
              <a:t>Force Sensor Characterization(Transfer function)</a:t>
            </a:r>
            <a:endParaRPr/>
          </a:p>
        </p:txBody>
      </p:sp>
      <p:sp>
        <p:nvSpPr>
          <p:cNvPr id="315" name="Google Shape;315;p25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Organisational unit (edit via “Insert” &gt; “Header &amp; Footer”)</a:t>
            </a:r>
            <a:endParaRPr/>
          </a:p>
        </p:txBody>
      </p:sp>
      <p:sp>
        <p:nvSpPr>
          <p:cNvPr id="316" name="Google Shape;316;p25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19.12.2021</a:t>
            </a:r>
            <a:endParaRPr/>
          </a:p>
        </p:txBody>
      </p:sp>
      <p:sp>
        <p:nvSpPr>
          <p:cNvPr id="317" name="Google Shape;317;p25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>
            <a:spLocks noGrp="1"/>
          </p:cNvSpPr>
          <p:nvPr>
            <p:ph type="title"/>
          </p:nvPr>
        </p:nvSpPr>
        <p:spPr>
          <a:xfrm>
            <a:off x="731837" y="260351"/>
            <a:ext cx="107283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de-CH"/>
              <a:t>Methods - Implementation</a:t>
            </a:r>
            <a:endParaRPr/>
          </a:p>
        </p:txBody>
      </p:sp>
      <p:sp>
        <p:nvSpPr>
          <p:cNvPr id="323" name="Google Shape;323;p26"/>
          <p:cNvSpPr txBox="1">
            <a:spLocks noGrp="1"/>
          </p:cNvSpPr>
          <p:nvPr>
            <p:ph type="body" idx="1"/>
          </p:nvPr>
        </p:nvSpPr>
        <p:spPr>
          <a:xfrm>
            <a:off x="731825" y="816375"/>
            <a:ext cx="10728300" cy="52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de-CH"/>
              <a:t>Force Feedback Implementation in Transparency Mode</a:t>
            </a:r>
            <a:endParaRPr/>
          </a:p>
        </p:txBody>
      </p:sp>
      <p:sp>
        <p:nvSpPr>
          <p:cNvPr id="324" name="Google Shape;324;p26"/>
          <p:cNvSpPr txBox="1">
            <a:spLocks noGrp="1"/>
          </p:cNvSpPr>
          <p:nvPr>
            <p:ph type="ftr" idx="11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Organisational unit (edit via “Insert” &gt; “Header &amp; Footer”)</a:t>
            </a:r>
            <a:endParaRPr/>
          </a:p>
        </p:txBody>
      </p:sp>
      <p:sp>
        <p:nvSpPr>
          <p:cNvPr id="325" name="Google Shape;325;p26"/>
          <p:cNvSpPr txBox="1">
            <a:spLocks noGrp="1"/>
          </p:cNvSpPr>
          <p:nvPr>
            <p:ph type="dt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19.12.2021</a:t>
            </a:r>
            <a:endParaRPr/>
          </a:p>
        </p:txBody>
      </p:sp>
      <p:sp>
        <p:nvSpPr>
          <p:cNvPr id="326" name="Google Shape;326;p26"/>
          <p:cNvSpPr txBox="1">
            <a:spLocks noGrp="1"/>
          </p:cNvSpPr>
          <p:nvPr>
            <p:ph type="sldNum" idx="12"/>
          </p:nvPr>
        </p:nvSpPr>
        <p:spPr>
          <a:xfrm>
            <a:off x="11137585" y="6522444"/>
            <a:ext cx="3225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ETH Züri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511</Words>
  <Application>Microsoft Office PowerPoint</Application>
  <PresentationFormat>宽屏</PresentationFormat>
  <Paragraphs>125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Noto Sans Symbols</vt:lpstr>
      <vt:lpstr>Arial</vt:lpstr>
      <vt:lpstr>ETH Zürich</vt:lpstr>
      <vt:lpstr>Comparing the transparency of the haptic paddle using different interaction controllers</vt:lpstr>
      <vt:lpstr>Introduction - Background and Motivation</vt:lpstr>
      <vt:lpstr>Introduction - Problem Statement</vt:lpstr>
      <vt:lpstr>Introduction - Problem Statements</vt:lpstr>
      <vt:lpstr>Introduction - Problem Statement</vt:lpstr>
      <vt:lpstr>Methods - TEMPLATE</vt:lpstr>
      <vt:lpstr>Methods - Implementation</vt:lpstr>
      <vt:lpstr>Methods - Implementation</vt:lpstr>
      <vt:lpstr>Methods - Implementation</vt:lpstr>
      <vt:lpstr>Methods - Outcome</vt:lpstr>
      <vt:lpstr>Results - TEMPLATE</vt:lpstr>
      <vt:lpstr>Results</vt:lpstr>
      <vt:lpstr>Discussion - TEMPLATE</vt:lpstr>
      <vt:lpstr>Conclusion / Outlook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the transparency of the haptic paddle using different interaction controllers</dc:title>
  <cp:lastModifiedBy>Lin Xiaowei</cp:lastModifiedBy>
  <cp:revision>2</cp:revision>
  <dcterms:modified xsi:type="dcterms:W3CDTF">2021-12-19T20:56:00Z</dcterms:modified>
</cp:coreProperties>
</file>