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6" r:id="rId4"/>
    <p:sldId id="258" r:id="rId5"/>
    <p:sldId id="261" r:id="rId6"/>
    <p:sldId id="262" r:id="rId7"/>
    <p:sldId id="263" r:id="rId8"/>
    <p:sldId id="264" r:id="rId9"/>
    <p:sldId id="278" r:id="rId10"/>
    <p:sldId id="279" r:id="rId11"/>
    <p:sldId id="265" r:id="rId12"/>
    <p:sldId id="276" r:id="rId13"/>
    <p:sldId id="259" r:id="rId14"/>
    <p:sldId id="273" r:id="rId15"/>
    <p:sldId id="274" r:id="rId16"/>
    <p:sldId id="275" r:id="rId17"/>
    <p:sldId id="267" r:id="rId18"/>
    <p:sldId id="271" r:id="rId19"/>
    <p:sldId id="272" r:id="rId20"/>
    <p:sldId id="282" r:id="rId21"/>
    <p:sldId id="280" r:id="rId22"/>
    <p:sldId id="281" r:id="rId23"/>
    <p:sldId id="268" r:id="rId24"/>
    <p:sldId id="269" r:id="rId25"/>
    <p:sldId id="270"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6537"/>
    <a:srgbClr val="BB7733"/>
    <a:srgbClr val="E0664E"/>
    <a:srgbClr val="680E17"/>
    <a:srgbClr val="37287B"/>
    <a:srgbClr val="5146AF"/>
    <a:srgbClr val="DA5431"/>
    <a:srgbClr val="1A1A1A"/>
    <a:srgbClr val="FFD41D"/>
    <a:srgbClr val="FFE4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124" autoAdjust="0"/>
  </p:normalViewPr>
  <p:slideViewPr>
    <p:cSldViewPr>
      <p:cViewPr varScale="1">
        <p:scale>
          <a:sx n="143" d="100"/>
          <a:sy n="143" d="100"/>
        </p:scale>
        <p:origin x="4842"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My name is Letian, and I’m excited to present my Capstone Project: Which is a Library Management System.</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1179249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 Member Management – Borrowing, returning, and reserving books.</a:t>
            </a:r>
          </a:p>
          <a:p>
            <a:r>
              <a:rPr lang="en-US" dirty="0"/>
              <a:t>These showcase the </a:t>
            </a:r>
            <a:r>
              <a:rPr lang="en-US" b="1" dirty="0"/>
              <a:t>functionality and user experience</a:t>
            </a:r>
            <a:r>
              <a:rPr lang="en-US" dirty="0"/>
              <a:t> of the system.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025016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ERD showcase the database and how each table interact with one another. The core of the database are the </a:t>
            </a:r>
            <a:r>
              <a:rPr lang="en-US" b="0" dirty="0" err="1"/>
              <a:t>tbl_books</a:t>
            </a:r>
            <a:r>
              <a:rPr lang="en-US" b="0" dirty="0"/>
              <a:t> table, the </a:t>
            </a:r>
            <a:r>
              <a:rPr lang="en-US" b="0" dirty="0" err="1"/>
              <a:t>tbl_users</a:t>
            </a:r>
            <a:r>
              <a:rPr lang="en-US" b="0" dirty="0"/>
              <a:t> tables and the </a:t>
            </a:r>
            <a:r>
              <a:rPr lang="en-US" b="0" dirty="0" err="1"/>
              <a:t>tbl_loans</a:t>
            </a:r>
            <a:r>
              <a:rPr lang="en-US" b="0" dirty="0"/>
              <a:t> table. I have also build several other tables such as </a:t>
            </a:r>
            <a:r>
              <a:rPr lang="en-US" b="0" dirty="0" err="1"/>
              <a:t>tbl_reservations</a:t>
            </a:r>
            <a:r>
              <a:rPr lang="en-US" b="0" dirty="0"/>
              <a:t> and </a:t>
            </a:r>
            <a:r>
              <a:rPr lang="en-US" b="0" dirty="0" err="1"/>
              <a:t>tbl_transactions</a:t>
            </a:r>
            <a:r>
              <a:rPr lang="en-US" b="0" dirty="0"/>
              <a:t>, which are not fully used in this implementation for scalability purposes and ensure that the database is well-structured .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2979915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 </a:t>
            </a:r>
            <a:r>
              <a:rPr lang="en-US" b="1" dirty="0"/>
              <a:t>Wireframes</a:t>
            </a:r>
            <a:r>
              <a:rPr lang="en-US" dirty="0"/>
              <a:t> – Demonstrate system flow for user registration, book searches, and borrowing.</a:t>
            </a:r>
          </a:p>
          <a:p>
            <a:pPr>
              <a:buNone/>
            </a:pPr>
            <a:endParaRPr lang="en-US" dirty="0"/>
          </a:p>
          <a:p>
            <a:pPr>
              <a:buNone/>
            </a:pPr>
            <a:r>
              <a:rPr lang="en-US" dirty="0"/>
              <a:t>In designing the LMS, I want the </a:t>
            </a:r>
            <a:r>
              <a:rPr lang="en-US" b="1" dirty="0"/>
              <a:t>system flow to be intuitive</a:t>
            </a:r>
            <a:r>
              <a:rPr lang="en-US" dirty="0"/>
              <a:t>. Hence I have used a rather clean and simple UI. Upon visiting the page, the users will be directed to the home page, which welcomes the user and ask the user to either register himself or login. If the user chose to register, upon filling in the form, and click register, the user will be prompted if he or she has successfully registered, and will be directed to the login page. Upon successful login, the frontend will capture the credentials and determine if the user is an admin or member. If the user is an admin (librarian), the user will be directed to the admin portal, which he will be welcomed and </a:t>
            </a:r>
            <a:r>
              <a:rPr lang="en-US" dirty="0" err="1"/>
              <a:t>thje</a:t>
            </a:r>
            <a:r>
              <a:rPr lang="en-US" dirty="0"/>
              <a:t> admin can choose to either visit the Book Management system or the User Management system, If the admin choose to visit the book management system, he can search, add, edit or delete books, and likewise for user management system. If upon successful login, the frontend determines the user is a member, the user will be directed to the Member Portal, where the member can borrow books, search for books, or return books, or view own borrowing records. </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08939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LMS uses a set of RESTful API endpoints that allows both the librarians and members to perform various actions. These endpoints handle user authentication, book management, borrowing/returning books, and user management through CRUD (Create, Read, Update, Delete) operations.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dirty="0"/>
              <a:t>Admin Endpoints</a:t>
            </a:r>
            <a:r>
              <a:rPr lang="en-US" dirty="0"/>
              <a:t>: CRUD operations for books and users.</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156480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9DCC8-2660-16DD-5376-84B6AFD458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DBA34-F80E-0A45-78E8-ACE9F4B90A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F70143-6F6E-7073-FD7B-E58B6E58F66A}"/>
              </a:ext>
            </a:extLst>
          </p:cNvPr>
          <p:cNvSpPr>
            <a:spLocks noGrp="1"/>
          </p:cNvSpPr>
          <p:nvPr>
            <p:ph type="body" idx="1"/>
          </p:nvPr>
        </p:nvSpPr>
        <p:spPr/>
        <p:txBody>
          <a:bodyPr/>
          <a:lstStyle/>
          <a:p>
            <a:r>
              <a:rPr lang="en-US" dirty="0"/>
              <a:t>The LMS uses a set of RESTful API endpoints that allows both the librarians and members to perform various actions. These endpoints handle user authentication, book management, borrowing/returning books, and user management through CRUD (Create, Read, Update, Delete) operations.</a:t>
            </a:r>
          </a:p>
        </p:txBody>
      </p:sp>
      <p:sp>
        <p:nvSpPr>
          <p:cNvPr id="4" name="Slide Number Placeholder 3">
            <a:extLst>
              <a:ext uri="{FF2B5EF4-FFF2-40B4-BE49-F238E27FC236}">
                <a16:creationId xmlns:a16="http://schemas.microsoft.com/office/drawing/2014/main" id="{332DDAA9-B7A1-F033-B35B-D7C34AFD160B}"/>
              </a:ext>
            </a:extLst>
          </p:cNvPr>
          <p:cNvSpPr>
            <a:spLocks noGrp="1"/>
          </p:cNvSpPr>
          <p:nvPr>
            <p:ph type="sldNum" sz="quarter" idx="5"/>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2293102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CFE4-CC41-C1F2-CFA1-4712488624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01F054-641D-0604-68C0-70943835F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0504BB-FC61-817A-E21E-FD6543F369E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dirty="0"/>
              <a:t>Authentication Endpoints</a:t>
            </a:r>
            <a:r>
              <a:rPr lang="en-US" dirty="0"/>
              <a:t>: Secure login and registration.</a:t>
            </a:r>
          </a:p>
          <a:p>
            <a:pPr>
              <a:buNone/>
            </a:pPr>
            <a:endParaRPr lang="en-US" dirty="0"/>
          </a:p>
          <a:p>
            <a:pPr>
              <a:buNone/>
            </a:pPr>
            <a:r>
              <a:rPr lang="en-US" dirty="0"/>
              <a:t>📌 </a:t>
            </a:r>
            <a:r>
              <a:rPr lang="en-US" b="1" dirty="0"/>
              <a:t>Member Endpoints</a:t>
            </a:r>
            <a:r>
              <a:rPr lang="en-US" dirty="0"/>
              <a:t>: Searching for books, borrowing, and returning them.</a:t>
            </a:r>
            <a:br>
              <a:rPr lang="en-US" dirty="0"/>
            </a:br>
            <a:endParaRPr lang="en-US" dirty="0"/>
          </a:p>
        </p:txBody>
      </p:sp>
      <p:sp>
        <p:nvSpPr>
          <p:cNvPr id="4" name="Slide Number Placeholder 3">
            <a:extLst>
              <a:ext uri="{FF2B5EF4-FFF2-40B4-BE49-F238E27FC236}">
                <a16:creationId xmlns:a16="http://schemas.microsoft.com/office/drawing/2014/main" id="{45F32516-0B10-7C41-57D5-C1B30AB301B9}"/>
              </a:ext>
            </a:extLst>
          </p:cNvPr>
          <p:cNvSpPr>
            <a:spLocks noGrp="1"/>
          </p:cNvSpPr>
          <p:nvPr>
            <p:ph type="sldNum" sz="quarter" idx="5"/>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1575238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A479D-3EE5-1C89-FE44-101E9DD3EF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C1B1B1-1B76-2110-DC89-AA5B3CED14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B26591-8ECC-CA57-2F35-8E729F195D76}"/>
              </a:ext>
            </a:extLst>
          </p:cNvPr>
          <p:cNvSpPr>
            <a:spLocks noGrp="1"/>
          </p:cNvSpPr>
          <p:nvPr>
            <p:ph type="body" idx="1"/>
          </p:nvPr>
        </p:nvSpPr>
        <p:spPr/>
        <p:txBody>
          <a:bodyPr/>
          <a:lstStyle/>
          <a:p>
            <a:r>
              <a:rPr lang="en-US" dirty="0"/>
              <a:t>RESTful API design ensures </a:t>
            </a:r>
            <a:r>
              <a:rPr lang="en-US" b="1" dirty="0"/>
              <a:t>smooth interaction between frontend and backend</a:t>
            </a:r>
            <a:r>
              <a:rPr lang="en-US" dirty="0"/>
              <a:t>.</a:t>
            </a:r>
          </a:p>
        </p:txBody>
      </p:sp>
      <p:sp>
        <p:nvSpPr>
          <p:cNvPr id="4" name="Slide Number Placeholder 3">
            <a:extLst>
              <a:ext uri="{FF2B5EF4-FFF2-40B4-BE49-F238E27FC236}">
                <a16:creationId xmlns:a16="http://schemas.microsoft.com/office/drawing/2014/main" id="{75C1C9DF-9A2A-BB25-902F-7FFE057095FB}"/>
              </a:ext>
            </a:extLst>
          </p:cNvPr>
          <p:cNvSpPr>
            <a:spLocks noGrp="1"/>
          </p:cNvSpPr>
          <p:nvPr>
            <p:ph type="sldNum" sz="quarter" idx="5"/>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528846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To validate the system, I conducted multiple </a:t>
            </a:r>
            <a:r>
              <a:rPr lang="en-US" b="1" dirty="0"/>
              <a:t>User Acceptance Tests (UATs)</a:t>
            </a:r>
            <a:r>
              <a:rPr lang="en-US" dirty="0"/>
              <a:t>:</a:t>
            </a:r>
            <a:br>
              <a:rPr lang="en-US" dirty="0"/>
            </a:br>
            <a:r>
              <a:rPr lang="en-US" dirty="0"/>
              <a:t>📌 </a:t>
            </a:r>
            <a:r>
              <a:rPr lang="en-US" b="1" dirty="0"/>
              <a:t>User Management Tests</a:t>
            </a:r>
            <a:r>
              <a:rPr lang="en-US" dirty="0"/>
              <a:t> – Registration, login, and role-based access.</a:t>
            </a:r>
            <a:br>
              <a:rPr lang="en-US" dirty="0"/>
            </a:br>
            <a:r>
              <a:rPr lang="en-US" dirty="0"/>
              <a:t>📌 </a:t>
            </a:r>
            <a:r>
              <a:rPr lang="en-US" b="1" dirty="0"/>
              <a:t>Book Management Tests</a:t>
            </a:r>
            <a:r>
              <a:rPr lang="en-US" dirty="0"/>
              <a:t> – Adding, editing, and searching books.</a:t>
            </a:r>
            <a:br>
              <a:rPr lang="en-US" dirty="0"/>
            </a:br>
            <a:r>
              <a:rPr lang="en-US" dirty="0"/>
              <a:t>These tests confirm the system </a:t>
            </a:r>
            <a:r>
              <a:rPr lang="en-US" b="1" dirty="0"/>
              <a:t>meets functional requirements</a:t>
            </a:r>
            <a:r>
              <a:rPr lang="en-US" dirty="0"/>
              <a:t>.</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3137838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UAT examples that I have checked:</a:t>
            </a:r>
          </a:p>
          <a:p>
            <a:r>
              <a:rPr lang="en-US" dirty="0"/>
              <a:t>The first is to test the behavior of a successful user registration. Upon successful registration, the user will be prompted on the frontend that registration is successful.</a:t>
            </a:r>
          </a:p>
        </p:txBody>
      </p:sp>
      <p:sp>
        <p:nvSpPr>
          <p:cNvPr id="4" name="Slide Number Placeholder 3"/>
          <p:cNvSpPr>
            <a:spLocks noGrp="1"/>
          </p:cNvSpPr>
          <p:nvPr>
            <p:ph type="sldNum" sz="quarter" idx="5"/>
          </p:nvPr>
        </p:nvSpPr>
        <p:spPr/>
        <p:txBody>
          <a:bodyPr/>
          <a:lstStyle/>
          <a:p>
            <a:fld id="{AF533E96-F078-4B3D-A8F4-F1AF21EBC357}" type="slidenum">
              <a:rPr lang="en-US" smtClean="0"/>
              <a:t>18</a:t>
            </a:fld>
            <a:endParaRPr lang="en-US"/>
          </a:p>
        </p:txBody>
      </p:sp>
    </p:spTree>
    <p:extLst>
      <p:ext uri="{BB962C8B-B14F-4D97-AF65-F5344CB8AC3E}">
        <p14:creationId xmlns:p14="http://schemas.microsoft.com/office/powerpoint/2010/main" val="224408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user enter the wrong password, </a:t>
            </a:r>
            <a:r>
              <a:rPr lang="en-US" dirty="0" err="1"/>
              <a:t>userEmail</a:t>
            </a:r>
            <a:r>
              <a:rPr lang="en-US" dirty="0"/>
              <a:t> combination, an alert will be shown on the frontend that the credentials are invalid. </a:t>
            </a:r>
          </a:p>
        </p:txBody>
      </p:sp>
      <p:sp>
        <p:nvSpPr>
          <p:cNvPr id="4" name="Slide Number Placeholder 3"/>
          <p:cNvSpPr>
            <a:spLocks noGrp="1"/>
          </p:cNvSpPr>
          <p:nvPr>
            <p:ph type="sldNum" sz="quarter" idx="5"/>
          </p:nvPr>
        </p:nvSpPr>
        <p:spPr/>
        <p:txBody>
          <a:bodyPr/>
          <a:lstStyle/>
          <a:p>
            <a:fld id="{AF533E96-F078-4B3D-A8F4-F1AF21EBC357}" type="slidenum">
              <a:rPr lang="en-US" smtClean="0"/>
              <a:t>19</a:t>
            </a:fld>
            <a:endParaRPr lang="en-US"/>
          </a:p>
        </p:txBody>
      </p:sp>
    </p:spTree>
    <p:extLst>
      <p:ext uri="{BB962C8B-B14F-4D97-AF65-F5344CB8AC3E}">
        <p14:creationId xmlns:p14="http://schemas.microsoft.com/office/powerpoint/2010/main" val="156468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project is a </a:t>
            </a:r>
            <a:r>
              <a:rPr lang="en-US" b="1" dirty="0"/>
              <a:t>web application</a:t>
            </a:r>
            <a:r>
              <a:rPr lang="en-US" dirty="0"/>
              <a:t> designed to streamline library operations.</a:t>
            </a:r>
          </a:p>
          <a:p>
            <a:pPr>
              <a:buNone/>
            </a:pPr>
            <a:r>
              <a:rPr lang="en-US" dirty="0"/>
              <a:t>🔹 </a:t>
            </a:r>
            <a:r>
              <a:rPr lang="en-US" b="1" dirty="0"/>
              <a:t>Two main user roles</a:t>
            </a:r>
            <a:r>
              <a:rPr lang="en-US" dirty="0"/>
              <a:t>:</a:t>
            </a:r>
          </a:p>
          <a:p>
            <a:pPr>
              <a:buFont typeface="Arial" panose="020B0604020202020204" pitchFamily="34" charset="0"/>
              <a:buChar char="•"/>
            </a:pPr>
            <a:r>
              <a:rPr lang="en-US" b="1" dirty="0"/>
              <a:t>Librarian (Admin)</a:t>
            </a:r>
            <a:r>
              <a:rPr lang="en-US" dirty="0"/>
              <a:t> – Manages books and users.</a:t>
            </a:r>
          </a:p>
          <a:p>
            <a:pPr>
              <a:buFont typeface="Arial" panose="020B0604020202020204" pitchFamily="34" charset="0"/>
              <a:buChar char="•"/>
            </a:pPr>
            <a:r>
              <a:rPr lang="en-US" b="1" dirty="0"/>
              <a:t>Member</a:t>
            </a:r>
            <a:r>
              <a:rPr lang="en-US" dirty="0"/>
              <a:t> – Searches for books, borrows, returns, and tracks due dates.</a:t>
            </a:r>
          </a:p>
          <a:p>
            <a:pPr>
              <a:buNone/>
            </a:pPr>
            <a:r>
              <a:rPr lang="en-US" dirty="0"/>
              <a:t>🔹 </a:t>
            </a:r>
            <a:r>
              <a:rPr lang="en-US" b="1" dirty="0"/>
              <a:t>Tech Stack</a:t>
            </a:r>
            <a:r>
              <a:rPr lang="en-US" dirty="0"/>
              <a:t>:</a:t>
            </a:r>
          </a:p>
          <a:p>
            <a:pPr>
              <a:buFont typeface="Arial" panose="020B0604020202020204" pitchFamily="34" charset="0"/>
              <a:buChar char="•"/>
            </a:pPr>
            <a:r>
              <a:rPr lang="en-US" b="1" dirty="0"/>
              <a:t>Backend</a:t>
            </a:r>
            <a:r>
              <a:rPr lang="en-US" dirty="0"/>
              <a:t>: Spring Boot</a:t>
            </a:r>
          </a:p>
          <a:p>
            <a:pPr>
              <a:buFont typeface="Arial" panose="020B0604020202020204" pitchFamily="34" charset="0"/>
              <a:buChar char="•"/>
            </a:pPr>
            <a:r>
              <a:rPr lang="en-US" b="1" dirty="0"/>
              <a:t>Frontend</a:t>
            </a:r>
            <a:r>
              <a:rPr lang="en-US" dirty="0"/>
              <a:t>: React.js</a:t>
            </a:r>
          </a:p>
          <a:p>
            <a:pPr>
              <a:buFont typeface="Arial" panose="020B0604020202020204" pitchFamily="34" charset="0"/>
              <a:buChar char="•"/>
            </a:pPr>
            <a:r>
              <a:rPr lang="en-US" b="1" dirty="0"/>
              <a:t>Database</a:t>
            </a:r>
            <a:r>
              <a:rPr lang="en-US" dirty="0"/>
              <a:t>: MySQL</a:t>
            </a:r>
          </a:p>
          <a:p>
            <a:r>
              <a:rPr lang="en-US" dirty="0"/>
              <a:t>This system ensures efficient management of books, members, and borrowing processes.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578924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login is successful, the alert will say that the login is successful and indicate which portal the user will be directed to. In this case, it is the admin portal. </a:t>
            </a:r>
          </a:p>
        </p:txBody>
      </p:sp>
      <p:sp>
        <p:nvSpPr>
          <p:cNvPr id="4" name="Slide Number Placeholder 3"/>
          <p:cNvSpPr>
            <a:spLocks noGrp="1"/>
          </p:cNvSpPr>
          <p:nvPr>
            <p:ph type="sldNum" sz="quarter" idx="5"/>
          </p:nvPr>
        </p:nvSpPr>
        <p:spPr/>
        <p:txBody>
          <a:bodyPr/>
          <a:lstStyle/>
          <a:p>
            <a:fld id="{AF533E96-F078-4B3D-A8F4-F1AF21EBC357}" type="slidenum">
              <a:rPr lang="en-US" smtClean="0"/>
              <a:t>20</a:t>
            </a:fld>
            <a:endParaRPr lang="en-US"/>
          </a:p>
        </p:txBody>
      </p:sp>
    </p:spTree>
    <p:extLst>
      <p:ext uri="{BB962C8B-B14F-4D97-AF65-F5344CB8AC3E}">
        <p14:creationId xmlns:p14="http://schemas.microsoft.com/office/powerpoint/2010/main" val="1050736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Admin can delete users, when deleting users, an alert will ask the user to confirm if the user really want to delete the user.</a:t>
            </a:r>
          </a:p>
        </p:txBody>
      </p:sp>
      <p:sp>
        <p:nvSpPr>
          <p:cNvPr id="4" name="Slide Number Placeholder 3"/>
          <p:cNvSpPr>
            <a:spLocks noGrp="1"/>
          </p:cNvSpPr>
          <p:nvPr>
            <p:ph type="sldNum" sz="quarter" idx="5"/>
          </p:nvPr>
        </p:nvSpPr>
        <p:spPr/>
        <p:txBody>
          <a:bodyPr/>
          <a:lstStyle/>
          <a:p>
            <a:fld id="{AF533E96-F078-4B3D-A8F4-F1AF21EBC357}" type="slidenum">
              <a:rPr lang="en-US" smtClean="0"/>
              <a:t>21</a:t>
            </a:fld>
            <a:endParaRPr lang="en-US"/>
          </a:p>
        </p:txBody>
      </p:sp>
    </p:spTree>
    <p:extLst>
      <p:ext uri="{BB962C8B-B14F-4D97-AF65-F5344CB8AC3E}">
        <p14:creationId xmlns:p14="http://schemas.microsoft.com/office/powerpoint/2010/main" val="1383755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search functionality is also implemented, the admin can filter the users or books by several </a:t>
            </a:r>
            <a:r>
              <a:rPr lang="en-US" dirty="0" err="1"/>
              <a:t>criterias</a:t>
            </a:r>
            <a:r>
              <a:rPr lang="en-US" dirty="0"/>
              <a:t>. In this case, the admin search the user name which contains w, and the corresponding users will be reflected.</a:t>
            </a:r>
          </a:p>
        </p:txBody>
      </p:sp>
      <p:sp>
        <p:nvSpPr>
          <p:cNvPr id="4" name="Slide Number Placeholder 3"/>
          <p:cNvSpPr>
            <a:spLocks noGrp="1"/>
          </p:cNvSpPr>
          <p:nvPr>
            <p:ph type="sldNum" sz="quarter" idx="5"/>
          </p:nvPr>
        </p:nvSpPr>
        <p:spPr/>
        <p:txBody>
          <a:bodyPr/>
          <a:lstStyle/>
          <a:p>
            <a:fld id="{AF533E96-F078-4B3D-A8F4-F1AF21EBC357}" type="slidenum">
              <a:rPr lang="en-US" smtClean="0"/>
              <a:t>22</a:t>
            </a:fld>
            <a:endParaRPr lang="en-US"/>
          </a:p>
        </p:txBody>
      </p:sp>
    </p:spTree>
    <p:extLst>
      <p:ext uri="{BB962C8B-B14F-4D97-AF65-F5344CB8AC3E}">
        <p14:creationId xmlns:p14="http://schemas.microsoft.com/office/powerpoint/2010/main" val="3319937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While developing the system, I faced challenges such as:</a:t>
            </a:r>
            <a:br>
              <a:rPr lang="en-US" dirty="0"/>
            </a:br>
            <a:r>
              <a:rPr lang="en-US" dirty="0"/>
              <a:t>🔹 </a:t>
            </a:r>
            <a:r>
              <a:rPr lang="en-US" b="1" dirty="0"/>
              <a:t>User authentication issues</a:t>
            </a:r>
            <a:r>
              <a:rPr lang="en-US" dirty="0"/>
              <a:t> – Solved using JWT tokens for secure access.</a:t>
            </a:r>
            <a:br>
              <a:rPr lang="en-US" dirty="0"/>
            </a:br>
            <a:r>
              <a:rPr lang="en-US" dirty="0"/>
              <a:t>🔹 </a:t>
            </a:r>
            <a:r>
              <a:rPr lang="en-US" b="1" dirty="0"/>
              <a:t>CRUD operations complexity</a:t>
            </a:r>
            <a:r>
              <a:rPr lang="en-US" dirty="0"/>
              <a:t> – Implemented structured API endpoints.</a:t>
            </a:r>
            <a:br>
              <a:rPr lang="en-US" dirty="0"/>
            </a:br>
            <a:r>
              <a:rPr lang="en-US" dirty="0"/>
              <a:t>🔹 </a:t>
            </a:r>
            <a:r>
              <a:rPr lang="en-US" b="1" dirty="0"/>
              <a:t>Frontend navigation issues</a:t>
            </a:r>
            <a:r>
              <a:rPr lang="en-US" dirty="0"/>
              <a:t> – Used React Router for seamless transitions.</a:t>
            </a:r>
            <a:br>
              <a:rPr lang="en-US" dirty="0"/>
            </a:br>
            <a:r>
              <a:rPr lang="en-US" dirty="0"/>
              <a:t>🔹 </a:t>
            </a:r>
            <a:r>
              <a:rPr lang="en-US" b="1" dirty="0"/>
              <a:t>Data integrity concerns</a:t>
            </a:r>
            <a:r>
              <a:rPr lang="en-US" dirty="0"/>
              <a:t> – Enforced validation rules in MySQL.</a:t>
            </a:r>
          </a:p>
          <a:p>
            <a:r>
              <a:rPr lang="en-US" dirty="0"/>
              <a:t>Each challenge provided a </a:t>
            </a:r>
            <a:r>
              <a:rPr lang="en-US" b="1" dirty="0"/>
              <a:t>valuable learning experience</a:t>
            </a:r>
            <a:r>
              <a:rPr lang="en-US" dirty="0"/>
              <a: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1. User Management issues</a:t>
            </a:r>
          </a:p>
          <a:p>
            <a:pPr>
              <a:buNone/>
            </a:pPr>
            <a:r>
              <a:rPr lang="en-US" dirty="0"/>
              <a:t>Implementing </a:t>
            </a:r>
            <a:r>
              <a:rPr lang="en-US" b="1" dirty="0"/>
              <a:t>role-based access control</a:t>
            </a:r>
            <a:r>
              <a:rPr lang="en-US" dirty="0"/>
              <a:t> to restrict admin functionalities.</a:t>
            </a:r>
          </a:p>
          <a:p>
            <a:pPr>
              <a:buNone/>
            </a:pPr>
            <a:r>
              <a:rPr lang="en-US" dirty="0"/>
              <a:t>Ensuring </a:t>
            </a:r>
            <a:r>
              <a:rPr lang="en-US" b="1" dirty="0"/>
              <a:t>only admins (librarians) can manage books and users</a:t>
            </a:r>
            <a:r>
              <a:rPr lang="en-US" dirty="0"/>
              <a:t>, while members can only perform borrowing-related actions.</a:t>
            </a:r>
          </a:p>
          <a:p>
            <a:pPr>
              <a:buNone/>
            </a:pPr>
            <a:r>
              <a:rPr lang="en-US" dirty="0"/>
              <a:t>Disallowing adding new users from the frontend, requiring users to register via a separate flow.</a:t>
            </a:r>
          </a:p>
          <a:p>
            <a:r>
              <a:rPr lang="en-US" dirty="0"/>
              <a:t>Implementing </a:t>
            </a:r>
            <a:r>
              <a:rPr lang="en-US" b="1" dirty="0"/>
              <a:t>validation for user details</a:t>
            </a:r>
            <a:r>
              <a:rPr lang="en-US" dirty="0"/>
              <a:t> (e.g., ensuring required fields like username, password, email, address, and contact number).</a:t>
            </a:r>
          </a:p>
          <a:p>
            <a:endParaRPr lang="en-US" dirty="0"/>
          </a:p>
          <a:p>
            <a:r>
              <a:rPr lang="en-US" dirty="0"/>
              <a:t>2. Authentication &amp; Authorization Challenges</a:t>
            </a:r>
          </a:p>
          <a:p>
            <a:pPr>
              <a:buNone/>
            </a:pPr>
            <a:r>
              <a:rPr lang="en-US" dirty="0"/>
              <a:t>Storing and handling JWT tokens properly for </a:t>
            </a:r>
            <a:r>
              <a:rPr lang="en-US" b="1" dirty="0"/>
              <a:t>session management</a:t>
            </a:r>
            <a:r>
              <a:rPr lang="en-US" dirty="0"/>
              <a:t>.</a:t>
            </a:r>
          </a:p>
          <a:p>
            <a:pPr>
              <a:buNone/>
            </a:pPr>
            <a:r>
              <a:rPr lang="en-US" dirty="0"/>
              <a:t>Decoding JWT tokens to extract user roles (librarian or member) and redirecting them to the correct portal.</a:t>
            </a:r>
          </a:p>
          <a:p>
            <a:r>
              <a:rPr lang="en-US" dirty="0"/>
              <a:t>Ensuring proper access restrictions to the </a:t>
            </a:r>
            <a:r>
              <a:rPr lang="en-US" b="1" dirty="0"/>
              <a:t>Admin Portal</a:t>
            </a:r>
            <a:r>
              <a:rPr lang="en-US" dirty="0"/>
              <a:t> and </a:t>
            </a:r>
            <a:r>
              <a:rPr lang="en-US" b="1" dirty="0"/>
              <a:t>Member Portal</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CRUD Operations for Books &amp; Users</a:t>
            </a:r>
          </a:p>
          <a:p>
            <a:pPr>
              <a:buNone/>
            </a:pPr>
            <a:r>
              <a:rPr lang="en-US" dirty="0"/>
              <a:t>Implementing full </a:t>
            </a:r>
            <a:r>
              <a:rPr lang="en-US" b="1" dirty="0"/>
              <a:t>CRUD functionality</a:t>
            </a:r>
            <a:r>
              <a:rPr lang="en-US" dirty="0"/>
              <a:t> (Create, Read, Update, Delete) for books and users.</a:t>
            </a:r>
          </a:p>
          <a:p>
            <a:pPr>
              <a:buNone/>
            </a:pPr>
            <a:r>
              <a:rPr lang="en-US" dirty="0"/>
              <a:t>Allowing </a:t>
            </a:r>
            <a:r>
              <a:rPr lang="en-US" b="1" dirty="0"/>
              <a:t>password, address, and contact number edits</a:t>
            </a:r>
            <a:r>
              <a:rPr lang="en-US" dirty="0"/>
              <a:t> while ensuring security.</a:t>
            </a:r>
          </a:p>
          <a:p>
            <a:r>
              <a:rPr lang="en-US" dirty="0"/>
              <a:t>Preventing unauthorized actions (e.g., restricting member access to book management).</a:t>
            </a:r>
          </a:p>
          <a:p>
            <a:endParaRPr lang="en-US" dirty="0"/>
          </a:p>
          <a:p>
            <a:pPr>
              <a:buNone/>
            </a:pPr>
            <a:r>
              <a:rPr lang="en-US" dirty="0"/>
              <a:t>4. Frontend Challenges:</a:t>
            </a:r>
            <a:br>
              <a:rPr lang="en-US" dirty="0"/>
            </a:br>
            <a:r>
              <a:rPr lang="en-US" dirty="0"/>
              <a:t>Handling </a:t>
            </a:r>
            <a:r>
              <a:rPr lang="en-US" b="1" dirty="0"/>
              <a:t>state updates correctly</a:t>
            </a:r>
            <a:r>
              <a:rPr lang="en-US" dirty="0"/>
              <a:t> when adding, updating, and deleting users and books.</a:t>
            </a:r>
          </a:p>
          <a:p>
            <a:pPr>
              <a:buNone/>
            </a:pPr>
            <a:r>
              <a:rPr lang="en-US" dirty="0"/>
              <a:t>Implementing </a:t>
            </a:r>
            <a:r>
              <a:rPr lang="en-US" b="1" dirty="0"/>
              <a:t>search and filtering functionality</a:t>
            </a:r>
            <a:r>
              <a:rPr lang="en-US" dirty="0"/>
              <a:t> for users and books.</a:t>
            </a:r>
          </a:p>
          <a:p>
            <a:r>
              <a:rPr lang="en-US" dirty="0"/>
              <a:t>Maintaining separate views for </a:t>
            </a:r>
            <a:r>
              <a:rPr lang="en-US" b="1" dirty="0"/>
              <a:t>admin and member functionalities</a:t>
            </a:r>
            <a:r>
              <a:rPr lang="en-US" dirty="0"/>
              <a:t>.</a:t>
            </a:r>
          </a:p>
          <a:p>
            <a:endParaRPr lang="en-US" dirty="0"/>
          </a:p>
          <a:p>
            <a:r>
              <a:rPr lang="en-US" dirty="0"/>
              <a:t>5. API Communication Issues</a:t>
            </a:r>
          </a:p>
          <a:p>
            <a:pPr>
              <a:buNone/>
            </a:pPr>
            <a:r>
              <a:rPr lang="en-US" dirty="0"/>
              <a:t>Correctly formatting </a:t>
            </a:r>
            <a:r>
              <a:rPr lang="en-US" b="1" dirty="0"/>
              <a:t>requests and responses</a:t>
            </a:r>
            <a:r>
              <a:rPr lang="en-US" dirty="0"/>
              <a:t> for user authentication and CRUD operations.</a:t>
            </a:r>
          </a:p>
          <a:p>
            <a:pPr>
              <a:buNone/>
            </a:pPr>
            <a:r>
              <a:rPr lang="en-US" dirty="0"/>
              <a:t>Handling errors and displaying proper </a:t>
            </a:r>
            <a:r>
              <a:rPr lang="en-US" b="1" dirty="0"/>
              <a:t>error messages</a:t>
            </a:r>
            <a:r>
              <a:rPr lang="en-US" dirty="0"/>
              <a:t> when requests fail.</a:t>
            </a:r>
          </a:p>
          <a:p>
            <a:r>
              <a:rPr lang="en-US" dirty="0"/>
              <a:t>Ensuring API endpoints are properly structured (/</a:t>
            </a:r>
            <a:r>
              <a:rPr lang="en-US" dirty="0" err="1"/>
              <a:t>api</a:t>
            </a:r>
            <a:r>
              <a:rPr lang="en-US" dirty="0"/>
              <a:t>/users/register, /</a:t>
            </a:r>
            <a:r>
              <a:rPr lang="en-US" dirty="0" err="1"/>
              <a:t>api</a:t>
            </a:r>
            <a:r>
              <a:rPr lang="en-US" dirty="0"/>
              <a:t>/users/update, etc.).</a:t>
            </a:r>
          </a:p>
          <a:p>
            <a:endParaRPr lang="en-US" dirty="0"/>
          </a:p>
          <a:p>
            <a:r>
              <a:rPr lang="en-US" dirty="0"/>
              <a:t>6. Navigation &amp; Routing Challenges</a:t>
            </a:r>
          </a:p>
          <a:p>
            <a:pPr>
              <a:buNone/>
            </a:pPr>
            <a:r>
              <a:rPr lang="en-US" dirty="0"/>
              <a:t>Ensuring correct </a:t>
            </a:r>
            <a:r>
              <a:rPr lang="en-US" b="1" dirty="0"/>
              <a:t>navigation logic</a:t>
            </a:r>
            <a:r>
              <a:rPr lang="en-US" dirty="0"/>
              <a:t> after login, based on the user’s role.</a:t>
            </a:r>
          </a:p>
          <a:p>
            <a:r>
              <a:rPr lang="en-US" dirty="0"/>
              <a:t>Restricting access to admin pages unless the user is a librarian</a:t>
            </a:r>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23</a:t>
            </a:fld>
            <a:endParaRPr lang="en-US"/>
          </a:p>
        </p:txBody>
      </p:sp>
    </p:spTree>
    <p:extLst>
      <p:ext uri="{BB962C8B-B14F-4D97-AF65-F5344CB8AC3E}">
        <p14:creationId xmlns:p14="http://schemas.microsoft.com/office/powerpoint/2010/main" val="4276048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To further improve the system, I plan to add:</a:t>
            </a:r>
            <a:br>
              <a:rPr lang="en-US" dirty="0"/>
            </a:br>
            <a:r>
              <a:rPr lang="en-US" dirty="0"/>
              <a:t>📌 </a:t>
            </a:r>
            <a:r>
              <a:rPr lang="en-US" b="1" dirty="0"/>
              <a:t>Mobile App Integration</a:t>
            </a:r>
            <a:r>
              <a:rPr lang="en-US" dirty="0"/>
              <a:t> – Extend accessibility for users.</a:t>
            </a:r>
            <a:br>
              <a:rPr lang="en-US" dirty="0"/>
            </a:br>
            <a:r>
              <a:rPr lang="en-US" dirty="0"/>
              <a:t>📌 </a:t>
            </a:r>
            <a:r>
              <a:rPr lang="en-US" b="1" dirty="0"/>
              <a:t>Advanced Search &amp; Recommendations</a:t>
            </a:r>
            <a:r>
              <a:rPr lang="en-US" dirty="0"/>
              <a:t> – AI-based book suggestions.</a:t>
            </a:r>
            <a:br>
              <a:rPr lang="en-US" dirty="0"/>
            </a:br>
            <a:r>
              <a:rPr lang="en-US" dirty="0"/>
              <a:t>📌 </a:t>
            </a:r>
            <a:r>
              <a:rPr lang="en-US" b="1" dirty="0"/>
              <a:t>Integration with External Libraries</a:t>
            </a:r>
            <a:r>
              <a:rPr lang="en-US" dirty="0"/>
              <a:t> – Borrow books from other sources.</a:t>
            </a:r>
            <a:br>
              <a:rPr lang="en-US" dirty="0"/>
            </a:br>
            <a:r>
              <a:rPr lang="en-US" dirty="0"/>
              <a:t>📌 </a:t>
            </a:r>
            <a:r>
              <a:rPr lang="en-US" b="1" dirty="0"/>
              <a:t>Enhanced Reporting for Librarians</a:t>
            </a:r>
            <a:r>
              <a:rPr lang="en-US" dirty="0"/>
              <a:t> – Generate insights on book usage.</a:t>
            </a:r>
            <a:br>
              <a:rPr lang="en-US" dirty="0"/>
            </a:br>
            <a:r>
              <a:rPr lang="en-US" dirty="0"/>
              <a:t>📌 </a:t>
            </a:r>
            <a:r>
              <a:rPr lang="en-US" b="1" dirty="0"/>
              <a:t>Reservation &amp; Fine System</a:t>
            </a:r>
            <a:r>
              <a:rPr lang="en-US" dirty="0"/>
              <a:t> – Improve borrowing management.</a:t>
            </a:r>
          </a:p>
          <a:p>
            <a:r>
              <a:rPr lang="en-US" dirty="0"/>
              <a:t>These enhancements will </a:t>
            </a:r>
            <a:r>
              <a:rPr lang="en-US" b="1" dirty="0"/>
              <a:t>increase system usability and efficiency</a:t>
            </a:r>
            <a:r>
              <a:rPr lang="en-US" dirty="0"/>
              <a:t>.</a:t>
            </a:r>
          </a:p>
          <a:p>
            <a:endParaRPr lang="en-US" dirty="0"/>
          </a:p>
          <a:p>
            <a:endParaRPr lang="en-US" dirty="0"/>
          </a:p>
          <a:p>
            <a:endParaRPr lang="en-US" dirty="0"/>
          </a:p>
          <a:p>
            <a:endParaRPr lang="en-US" dirty="0"/>
          </a:p>
          <a:p>
            <a:endParaRPr lang="en-US" dirty="0"/>
          </a:p>
          <a:p>
            <a:r>
              <a:rPr lang="en-US" dirty="0"/>
              <a:t>As the Library Management System evolves, I </a:t>
            </a:r>
            <a:r>
              <a:rPr lang="en-US" dirty="0" err="1"/>
              <a:t>forsee</a:t>
            </a:r>
            <a:r>
              <a:rPr lang="en-US" dirty="0"/>
              <a:t> several enhancements to be made to improve the user experience, efficiency, and scalability. Below are some key future improvements and their impact on the system:</a:t>
            </a:r>
          </a:p>
          <a:p>
            <a:pPr marL="228600" indent="-228600">
              <a:buAutoNum type="arabicPeriod"/>
            </a:pPr>
            <a:r>
              <a:rPr lang="en-US" dirty="0"/>
              <a:t>Mobile App Integration: Develop a mobile application for Android and iOS to allow members to:</a:t>
            </a:r>
          </a:p>
          <a:p>
            <a:pPr marL="685800" lvl="1" indent="-228600">
              <a:buAutoNum type="arabicPeriod"/>
            </a:pPr>
            <a:r>
              <a:rPr lang="en-US" dirty="0"/>
              <a:t>Search for books and view availability on the go.</a:t>
            </a:r>
          </a:p>
          <a:p>
            <a:pPr marL="685800" lvl="1" indent="-228600">
              <a:buAutoNum type="arabicPeriod"/>
            </a:pPr>
            <a:r>
              <a:rPr lang="en-US" dirty="0"/>
              <a:t>Reserve and renew books directly from their smartphones.</a:t>
            </a:r>
          </a:p>
          <a:p>
            <a:pPr marL="685800" lvl="1" indent="-228600">
              <a:buAutoNum type="arabicPeriod"/>
            </a:pPr>
            <a:r>
              <a:rPr lang="en-US" dirty="0"/>
              <a:t>Receive real-time notifications for due dates, fines, or reserved books.</a:t>
            </a:r>
          </a:p>
          <a:p>
            <a:pPr marL="0" lvl="0" indent="0">
              <a:buNone/>
            </a:pPr>
            <a:r>
              <a:rPr lang="en-US" dirty="0"/>
              <a:t>This could:</a:t>
            </a:r>
          </a:p>
          <a:p>
            <a:pPr marL="685800" lvl="1" indent="-228600">
              <a:buAutoNum type="arabicPeriod"/>
            </a:pPr>
            <a:r>
              <a:rPr lang="en-US" dirty="0"/>
              <a:t>Increases accessibility and </a:t>
            </a:r>
            <a:r>
              <a:rPr lang="en-US" b="1" dirty="0"/>
              <a:t>convenience</a:t>
            </a:r>
            <a:r>
              <a:rPr lang="en-US" dirty="0"/>
              <a:t> for users.</a:t>
            </a:r>
          </a:p>
          <a:p>
            <a:pPr marL="685800" lvl="1" indent="-228600">
              <a:buAutoNum type="arabicPeriod"/>
            </a:pPr>
            <a:r>
              <a:rPr lang="en-US" dirty="0"/>
              <a:t>Encourages </a:t>
            </a:r>
            <a:r>
              <a:rPr lang="en-US" b="1" dirty="0"/>
              <a:t>higher engagement</a:t>
            </a:r>
            <a:r>
              <a:rPr lang="en-US" dirty="0"/>
              <a:t> and more active library use.</a:t>
            </a:r>
          </a:p>
          <a:p>
            <a:pPr marL="685800" lvl="1" indent="-228600">
              <a:buAutoNum type="arabicPeriod"/>
            </a:pPr>
            <a:r>
              <a:rPr lang="en-US" dirty="0"/>
              <a:t>Push notifications improve </a:t>
            </a:r>
            <a:r>
              <a:rPr lang="en-US" b="1" dirty="0"/>
              <a:t>communication between the library and members</a:t>
            </a:r>
            <a:r>
              <a:rPr lang="en-US" dirty="0"/>
              <a:t>.</a:t>
            </a:r>
          </a:p>
          <a:p>
            <a:pPr marL="0" lvl="0" indent="0">
              <a:buNone/>
            </a:pPr>
            <a:r>
              <a:rPr lang="en-US" dirty="0"/>
              <a:t>2. Implement </a:t>
            </a:r>
            <a:r>
              <a:rPr lang="en-US" b="1" dirty="0"/>
              <a:t>AI-driven search functionality</a:t>
            </a:r>
            <a:r>
              <a:rPr lang="en-US" dirty="0"/>
              <a:t> allowing:</a:t>
            </a:r>
          </a:p>
          <a:p>
            <a:pPr marL="742950" lvl="1" indent="-285750">
              <a:buFont typeface="Arial" panose="020B0604020202020204" pitchFamily="34" charset="0"/>
              <a:buChar char="•"/>
            </a:pPr>
            <a:r>
              <a:rPr lang="en-US" b="1" dirty="0"/>
              <a:t>Fuzzy search</a:t>
            </a:r>
            <a:r>
              <a:rPr lang="en-US" dirty="0"/>
              <a:t> (e.g., finding books even if the title is misspelled).</a:t>
            </a:r>
          </a:p>
          <a:p>
            <a:pPr marL="742950" lvl="1" indent="-285750">
              <a:buFont typeface="Arial" panose="020B0604020202020204" pitchFamily="34" charset="0"/>
              <a:buChar char="•"/>
            </a:pPr>
            <a:r>
              <a:rPr lang="en-US" b="1" dirty="0"/>
              <a:t>Filtering by category, author, publication year, or availability</a:t>
            </a:r>
            <a:r>
              <a:rPr lang="en-US" dirty="0"/>
              <a:t>.</a:t>
            </a:r>
          </a:p>
          <a:p>
            <a:pPr marL="742950" lvl="1" indent="-285750">
              <a:buFont typeface="Arial" panose="020B0604020202020204" pitchFamily="34" charset="0"/>
              <a:buChar char="•"/>
            </a:pPr>
            <a:r>
              <a:rPr lang="en-US" b="1" dirty="0"/>
              <a:t>Personalized book recommendations</a:t>
            </a:r>
            <a:r>
              <a:rPr lang="en-US" dirty="0"/>
              <a:t> based on borrowing history.</a:t>
            </a:r>
          </a:p>
          <a:p>
            <a:pPr>
              <a:buNone/>
            </a:pPr>
            <a:r>
              <a:rPr lang="en-US" b="0" dirty="0"/>
              <a:t>This could</a:t>
            </a:r>
            <a:r>
              <a:rPr lang="en-US" b="1" dirty="0"/>
              <a:t>:</a:t>
            </a:r>
            <a:endParaRPr lang="en-US" dirty="0"/>
          </a:p>
          <a:p>
            <a:pPr lvl="1">
              <a:buFont typeface="Arial" panose="020B0604020202020204" pitchFamily="34" charset="0"/>
              <a:buChar char="•"/>
            </a:pPr>
            <a:r>
              <a:rPr lang="en-US" dirty="0"/>
              <a:t>Improves </a:t>
            </a:r>
            <a:r>
              <a:rPr lang="en-US" b="1" dirty="0"/>
              <a:t>book discoverability</a:t>
            </a:r>
            <a:r>
              <a:rPr lang="en-US" dirty="0"/>
              <a:t> for users.</a:t>
            </a:r>
          </a:p>
          <a:p>
            <a:pPr lvl="1">
              <a:buFont typeface="Arial" panose="020B0604020202020204" pitchFamily="34" charset="0"/>
              <a:buChar char="•"/>
            </a:pPr>
            <a:r>
              <a:rPr lang="en-US" dirty="0"/>
              <a:t>Encourages </a:t>
            </a:r>
            <a:r>
              <a:rPr lang="en-US" b="1" dirty="0"/>
              <a:t>more borrowing activity</a:t>
            </a:r>
            <a:r>
              <a:rPr lang="en-US" dirty="0"/>
              <a:t> by providing personalized suggestions.</a:t>
            </a:r>
          </a:p>
          <a:p>
            <a:pPr lvl="1">
              <a:buFont typeface="Arial" panose="020B0604020202020204" pitchFamily="34" charset="0"/>
              <a:buChar char="•"/>
            </a:pPr>
            <a:r>
              <a:rPr lang="en-US" dirty="0"/>
              <a:t>Helps </a:t>
            </a:r>
            <a:r>
              <a:rPr lang="en-US" b="1" dirty="0"/>
              <a:t>students and researchers</a:t>
            </a:r>
            <a:r>
              <a:rPr lang="en-US" dirty="0"/>
              <a:t> find relevant books more efficiently.</a:t>
            </a:r>
          </a:p>
          <a:p>
            <a:pPr>
              <a:buFont typeface="Arial" panose="020B0604020202020204" pitchFamily="34" charset="0"/>
              <a:buChar char="•"/>
            </a:pPr>
            <a:endParaRPr lang="en-US" dirty="0"/>
          </a:p>
          <a:p>
            <a:pPr marL="0" indent="0">
              <a:buFont typeface="Arial" panose="020B0604020202020204" pitchFamily="34" charset="0"/>
              <a:buNone/>
            </a:pPr>
            <a:r>
              <a:rPr lang="en-US" dirty="0"/>
              <a:t>3. Integration with External Libraries or APIs allowing:</a:t>
            </a:r>
            <a:br>
              <a:rPr lang="en-US" dirty="0"/>
            </a:br>
            <a:r>
              <a:rPr lang="en-US" dirty="0"/>
              <a:t>Connect the LMS with public libraries and online book repositories like:</a:t>
            </a:r>
          </a:p>
          <a:p>
            <a:pPr marL="171450" indent="-171450">
              <a:buFont typeface="Arial" panose="020B0604020202020204" pitchFamily="34" charset="0"/>
              <a:buChar char="•"/>
            </a:pPr>
            <a:r>
              <a:rPr lang="en-US" dirty="0"/>
              <a:t>Google Books API to fetch book metadata (author, summary, ratings).</a:t>
            </a:r>
          </a:p>
          <a:p>
            <a:pPr marL="171450" indent="-171450">
              <a:buFont typeface="Arial" panose="020B0604020202020204" pitchFamily="34" charset="0"/>
              <a:buChar char="•"/>
            </a:pPr>
            <a:r>
              <a:rPr lang="en-US" dirty="0"/>
              <a:t>ISBN databases for automatic book details entry.</a:t>
            </a:r>
          </a:p>
          <a:p>
            <a:pPr marL="171450" indent="-171450">
              <a:buFont typeface="Arial" panose="020B0604020202020204" pitchFamily="34" charset="0"/>
              <a:buChar char="•"/>
            </a:pPr>
            <a:r>
              <a:rPr lang="en-US" dirty="0"/>
              <a:t>Open Library API for digital books and external references.</a:t>
            </a:r>
          </a:p>
          <a:p>
            <a:pPr marL="0" indent="0">
              <a:buFont typeface="Arial" panose="020B0604020202020204" pitchFamily="34" charset="0"/>
              <a:buNone/>
            </a:pPr>
            <a:r>
              <a:rPr lang="en-US" dirty="0"/>
              <a:t>This could:</a:t>
            </a:r>
          </a:p>
          <a:p>
            <a:pPr marL="171450" indent="-171450">
              <a:buFont typeface="Arial" panose="020B0604020202020204" pitchFamily="34" charset="0"/>
              <a:buChar char="•"/>
            </a:pPr>
            <a:r>
              <a:rPr lang="en-US" dirty="0"/>
              <a:t>Reduces manual data entry by fetching book details automatically.</a:t>
            </a:r>
          </a:p>
          <a:p>
            <a:pPr marL="171450" indent="-171450">
              <a:buFont typeface="Arial" panose="020B0604020202020204" pitchFamily="34" charset="0"/>
              <a:buChar char="•"/>
            </a:pPr>
            <a:r>
              <a:rPr lang="en-US" dirty="0"/>
              <a:t>Expands available resources by linking with external libraries.</a:t>
            </a:r>
          </a:p>
          <a:p>
            <a:pPr marL="171450" indent="-171450">
              <a:buFont typeface="Arial" panose="020B0604020202020204" pitchFamily="34" charset="0"/>
              <a:buChar char="•"/>
            </a:pPr>
            <a:r>
              <a:rPr lang="en-US" dirty="0"/>
              <a:t>Increases engagement by integrating with digital lending platforms.</a:t>
            </a:r>
          </a:p>
          <a:p>
            <a:pPr marL="0" indent="0">
              <a:buFont typeface="Arial" panose="020B0604020202020204" pitchFamily="34" charset="0"/>
              <a:buNone/>
            </a:pPr>
            <a:r>
              <a:rPr lang="en-US" dirty="0"/>
              <a:t>4. Enhanced Reporting and Analytics for Librarians:</a:t>
            </a:r>
          </a:p>
          <a:p>
            <a:pPr marL="171450" indent="-171450">
              <a:buFont typeface="Arial" panose="020B0604020202020204" pitchFamily="34" charset="0"/>
              <a:buChar char="•"/>
            </a:pPr>
            <a:r>
              <a:rPr lang="en-US" dirty="0"/>
              <a:t>Develop a dashboard for librarians with:</a:t>
            </a:r>
          </a:p>
          <a:p>
            <a:pPr marL="171450" indent="-171450">
              <a:buFont typeface="Arial" panose="020B0604020202020204" pitchFamily="34" charset="0"/>
              <a:buChar char="•"/>
            </a:pPr>
            <a:r>
              <a:rPr lang="en-US" dirty="0"/>
              <a:t>Borrowing trends (popular books, peak borrowing periods).</a:t>
            </a:r>
          </a:p>
          <a:p>
            <a:pPr marL="171450" indent="-171450">
              <a:buFont typeface="Arial" panose="020B0604020202020204" pitchFamily="34" charset="0"/>
              <a:buChar char="•"/>
            </a:pPr>
            <a:r>
              <a:rPr lang="en-US" dirty="0"/>
              <a:t>Late return statistics and fine collection insights.</a:t>
            </a:r>
          </a:p>
          <a:p>
            <a:pPr marL="171450" indent="-171450">
              <a:buFont typeface="Arial" panose="020B0604020202020204" pitchFamily="34" charset="0"/>
              <a:buChar char="•"/>
            </a:pPr>
            <a:r>
              <a:rPr lang="en-US" dirty="0"/>
              <a:t>Member activity tracking (active vs. inactive users).</a:t>
            </a:r>
          </a:p>
          <a:p>
            <a:pPr>
              <a:buNone/>
            </a:pPr>
            <a:r>
              <a:rPr lang="en-US" b="1" dirty="0"/>
              <a:t>Impact:</a:t>
            </a:r>
            <a:endParaRPr lang="en-US" dirty="0"/>
          </a:p>
          <a:p>
            <a:pPr>
              <a:buFont typeface="Arial" panose="020B0604020202020204" pitchFamily="34" charset="0"/>
              <a:buChar char="•"/>
            </a:pPr>
            <a:r>
              <a:rPr lang="en-US" dirty="0"/>
              <a:t>Helps librarians make </a:t>
            </a:r>
            <a:r>
              <a:rPr lang="en-US" b="1" dirty="0"/>
              <a:t>data-driven decisions</a:t>
            </a:r>
            <a:r>
              <a:rPr lang="en-US" dirty="0"/>
              <a:t> about book purchases and policies.</a:t>
            </a:r>
          </a:p>
          <a:p>
            <a:pPr>
              <a:buFont typeface="Arial" panose="020B0604020202020204" pitchFamily="34" charset="0"/>
              <a:buChar char="•"/>
            </a:pPr>
            <a:r>
              <a:rPr lang="en-US" dirty="0"/>
              <a:t>Identifies </a:t>
            </a:r>
            <a:r>
              <a:rPr lang="en-US" b="1" dirty="0"/>
              <a:t>trends in book demand</a:t>
            </a:r>
            <a:r>
              <a:rPr lang="en-US" dirty="0"/>
              <a:t> to optimize inventory.</a:t>
            </a:r>
          </a:p>
          <a:p>
            <a:pPr>
              <a:buFont typeface="Arial" panose="020B0604020202020204" pitchFamily="34" charset="0"/>
              <a:buChar char="•"/>
            </a:pPr>
            <a:r>
              <a:rPr lang="en-US" dirty="0"/>
              <a:t>Improves </a:t>
            </a:r>
            <a:r>
              <a:rPr lang="en-US" b="1" dirty="0"/>
              <a:t>operational efficiency</a:t>
            </a:r>
            <a:r>
              <a:rPr lang="en-US" dirty="0"/>
              <a:t> with clear insights into book usage.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5. Fully Develop the Book Categories System</a:t>
            </a:r>
          </a:p>
          <a:p>
            <a:pPr>
              <a:buNone/>
            </a:pPr>
            <a:r>
              <a:rPr lang="en-US" b="1" dirty="0"/>
              <a:t>Potential Improvement:</a:t>
            </a:r>
            <a:endParaRPr lang="en-US" dirty="0"/>
          </a:p>
          <a:p>
            <a:pPr>
              <a:buFont typeface="Arial" panose="020B0604020202020204" pitchFamily="34" charset="0"/>
              <a:buChar char="•"/>
            </a:pPr>
            <a:r>
              <a:rPr lang="en-US" dirty="0"/>
              <a:t>Implement </a:t>
            </a:r>
            <a:r>
              <a:rPr lang="en-US" b="1" dirty="0"/>
              <a:t>multi-level categorization</a:t>
            </a:r>
            <a:r>
              <a:rPr lang="en-US" dirty="0"/>
              <a:t> (e.g., Fiction &gt; Mystery &gt; Crime).</a:t>
            </a:r>
          </a:p>
          <a:p>
            <a:pPr>
              <a:buFont typeface="Arial" panose="020B0604020202020204" pitchFamily="34" charset="0"/>
              <a:buChar char="•"/>
            </a:pPr>
            <a:r>
              <a:rPr lang="en-US" dirty="0"/>
              <a:t>Enable </a:t>
            </a:r>
            <a:r>
              <a:rPr lang="en-US" b="1" dirty="0"/>
              <a:t>tagging</a:t>
            </a:r>
            <a:r>
              <a:rPr lang="en-US" dirty="0"/>
              <a:t> and </a:t>
            </a:r>
            <a:r>
              <a:rPr lang="en-US" b="1" dirty="0"/>
              <a:t>genre-based recommendations</a:t>
            </a:r>
            <a:r>
              <a:rPr lang="en-US" dirty="0"/>
              <a:t>.</a:t>
            </a:r>
          </a:p>
          <a:p>
            <a:pPr>
              <a:buFont typeface="Arial" panose="020B0604020202020204" pitchFamily="34" charset="0"/>
              <a:buChar char="•"/>
            </a:pPr>
            <a:r>
              <a:rPr lang="en-US" dirty="0"/>
              <a:t>Allow </a:t>
            </a:r>
            <a:r>
              <a:rPr lang="en-US" b="1" dirty="0"/>
              <a:t>custom categories</a:t>
            </a:r>
            <a:r>
              <a:rPr lang="en-US" dirty="0"/>
              <a:t> for different types of libraries (academic, public, corporate).</a:t>
            </a:r>
          </a:p>
          <a:p>
            <a:pPr>
              <a:buNone/>
            </a:pPr>
            <a:r>
              <a:rPr lang="en-US" b="1" dirty="0"/>
              <a:t>Impact:</a:t>
            </a:r>
            <a:endParaRPr lang="en-US" dirty="0"/>
          </a:p>
          <a:p>
            <a:pPr>
              <a:buFont typeface="Arial" panose="020B0604020202020204" pitchFamily="34" charset="0"/>
              <a:buChar char="•"/>
            </a:pPr>
            <a:r>
              <a:rPr lang="en-US" dirty="0"/>
              <a:t>Improves </a:t>
            </a:r>
            <a:r>
              <a:rPr lang="en-US" b="1" dirty="0"/>
              <a:t>organization and searchability</a:t>
            </a:r>
            <a:r>
              <a:rPr lang="en-US" dirty="0"/>
              <a:t> of books.</a:t>
            </a:r>
          </a:p>
          <a:p>
            <a:pPr>
              <a:buFont typeface="Arial" panose="020B0604020202020204" pitchFamily="34" charset="0"/>
              <a:buChar char="•"/>
            </a:pPr>
            <a:r>
              <a:rPr lang="en-US" dirty="0"/>
              <a:t>Makes it easier for users to </a:t>
            </a:r>
            <a:r>
              <a:rPr lang="en-US" b="1" dirty="0"/>
              <a:t>discover books in specific interests</a:t>
            </a:r>
            <a:r>
              <a:rPr lang="en-US" dirty="0"/>
              <a:t>.</a:t>
            </a:r>
          </a:p>
          <a:p>
            <a:pPr>
              <a:buFont typeface="Arial" panose="020B0604020202020204" pitchFamily="34" charset="0"/>
              <a:buChar char="•"/>
            </a:pPr>
            <a:r>
              <a:rPr lang="en-US" dirty="0"/>
              <a:t>Helps librarians manage </a:t>
            </a:r>
            <a:r>
              <a:rPr lang="en-US" b="1" dirty="0"/>
              <a:t>inventory more effectively</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6. Develop a Reservation System</a:t>
            </a:r>
          </a:p>
          <a:p>
            <a:pPr marL="0" indent="0">
              <a:buFont typeface="Arial" panose="020B0604020202020204" pitchFamily="34" charset="0"/>
              <a:buNone/>
            </a:pPr>
            <a:r>
              <a:rPr lang="en-US" dirty="0"/>
              <a:t>Potential Improvement:</a:t>
            </a:r>
          </a:p>
          <a:p>
            <a:pPr marL="0" indent="0">
              <a:buFont typeface="Arial" panose="020B0604020202020204" pitchFamily="34" charset="0"/>
              <a:buNone/>
            </a:pPr>
            <a:r>
              <a:rPr lang="en-US" dirty="0"/>
              <a:t>Allow members to reserve books and get notified when available.</a:t>
            </a:r>
          </a:p>
          <a:p>
            <a:pPr marL="0" indent="0">
              <a:buFont typeface="Arial" panose="020B0604020202020204" pitchFamily="34" charset="0"/>
              <a:buNone/>
            </a:pPr>
            <a:r>
              <a:rPr lang="en-US" dirty="0"/>
              <a:t>Implement queue management for high-demand books.</a:t>
            </a:r>
          </a:p>
          <a:p>
            <a:pPr marL="0" indent="0">
              <a:buFont typeface="Arial" panose="020B0604020202020204" pitchFamily="34" charset="0"/>
              <a:buNone/>
            </a:pPr>
            <a:r>
              <a:rPr lang="en-US" dirty="0"/>
              <a:t>Set automatic cancellation rules if a book is not picked up within a timeframe.</a:t>
            </a:r>
          </a:p>
          <a:p>
            <a:pPr marL="0" indent="0">
              <a:buFont typeface="Arial" panose="020B0604020202020204" pitchFamily="34" charset="0"/>
              <a:buNone/>
            </a:pPr>
            <a:r>
              <a:rPr lang="en-US" dirty="0"/>
              <a:t>Impact:</a:t>
            </a:r>
          </a:p>
          <a:p>
            <a:pPr marL="0" indent="0">
              <a:buFont typeface="Arial" panose="020B0604020202020204" pitchFamily="34" charset="0"/>
              <a:buNone/>
            </a:pPr>
            <a:r>
              <a:rPr lang="en-US" dirty="0"/>
              <a:t>Reduces frustration of unavailable books by ensuring fair access.</a:t>
            </a:r>
          </a:p>
          <a:p>
            <a:pPr marL="0" indent="0">
              <a:buFont typeface="Arial" panose="020B0604020202020204" pitchFamily="34" charset="0"/>
              <a:buNone/>
            </a:pPr>
            <a:r>
              <a:rPr lang="en-US" dirty="0"/>
              <a:t>Provides a more structured borrowing system.</a:t>
            </a:r>
          </a:p>
          <a:p>
            <a:pPr marL="0" indent="0">
              <a:buFont typeface="Arial" panose="020B0604020202020204" pitchFamily="34" charset="0"/>
              <a:buNone/>
            </a:pPr>
            <a:r>
              <a:rPr lang="en-US" dirty="0"/>
              <a:t>Encourages better library circulation and prevents hoarding of books.</a:t>
            </a:r>
          </a:p>
        </p:txBody>
      </p:sp>
      <p:sp>
        <p:nvSpPr>
          <p:cNvPr id="4" name="Slide Number Placeholder 3"/>
          <p:cNvSpPr>
            <a:spLocks noGrp="1"/>
          </p:cNvSpPr>
          <p:nvPr>
            <p:ph type="sldNum" sz="quarter" idx="5"/>
          </p:nvPr>
        </p:nvSpPr>
        <p:spPr/>
        <p:txBody>
          <a:bodyPr/>
          <a:lstStyle/>
          <a:p>
            <a:fld id="{AF533E96-F078-4B3D-A8F4-F1AF21EBC357}" type="slidenum">
              <a:rPr lang="en-US" smtClean="0"/>
              <a:t>24</a:t>
            </a:fld>
            <a:endParaRPr lang="en-US"/>
          </a:p>
        </p:txBody>
      </p:sp>
    </p:spTree>
    <p:extLst>
      <p:ext uri="{BB962C8B-B14F-4D97-AF65-F5344CB8AC3E}">
        <p14:creationId xmlns:p14="http://schemas.microsoft.com/office/powerpoint/2010/main" val="3568925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 Successfully developed a </a:t>
            </a:r>
            <a:r>
              <a:rPr lang="en-US" b="1" dirty="0"/>
              <a:t>functional and scalable</a:t>
            </a:r>
            <a:r>
              <a:rPr lang="en-US" dirty="0"/>
              <a:t> Library Management System.</a:t>
            </a:r>
            <a:br>
              <a:rPr lang="en-US" dirty="0"/>
            </a:br>
            <a:r>
              <a:rPr lang="en-US" dirty="0"/>
              <a:t>✅ Implemented </a:t>
            </a:r>
            <a:r>
              <a:rPr lang="en-US" b="1" dirty="0"/>
              <a:t>secure authentication, book management, and lending features</a:t>
            </a:r>
            <a:r>
              <a:rPr lang="en-US" dirty="0"/>
              <a:t>.</a:t>
            </a:r>
            <a:br>
              <a:rPr lang="en-US" dirty="0"/>
            </a:br>
            <a:r>
              <a:rPr lang="en-US" dirty="0"/>
              <a:t>✅ Designed a </a:t>
            </a:r>
            <a:r>
              <a:rPr lang="en-US" b="1" dirty="0"/>
              <a:t>maintainable system using Spring Boot, React, and MySQL</a:t>
            </a:r>
            <a:r>
              <a:rPr lang="en-US" dirty="0"/>
              <a:t>.</a:t>
            </a:r>
          </a:p>
          <a:p>
            <a:r>
              <a:rPr lang="en-US" b="1" dirty="0"/>
              <a:t>Thank you for your time!</a:t>
            </a:r>
            <a:r>
              <a:rPr lang="en-US" dirty="0"/>
              <a:t> I’m happy to take any questions.</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25</a:t>
            </a:fld>
            <a:endParaRPr lang="en-US"/>
          </a:p>
        </p:txBody>
      </p:sp>
    </p:spTree>
    <p:extLst>
      <p:ext uri="{BB962C8B-B14F-4D97-AF65-F5344CB8AC3E}">
        <p14:creationId xmlns:p14="http://schemas.microsoft.com/office/powerpoint/2010/main" val="2240685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objectives of this project are:</a:t>
            </a:r>
          </a:p>
          <a:p>
            <a:r>
              <a:rPr lang="en-US" dirty="0"/>
              <a:t>✅ Develop a fully functional web application for managing library operations.</a:t>
            </a:r>
          </a:p>
          <a:p>
            <a:r>
              <a:rPr lang="en-US" dirty="0"/>
              <a:t>✅ Enable librarians to efficiently manage books and members.</a:t>
            </a:r>
          </a:p>
          <a:p>
            <a:r>
              <a:rPr lang="en-US" dirty="0"/>
              <a:t>✅ Enhance user experience with a user-friendly interface.</a:t>
            </a:r>
          </a:p>
          <a:p>
            <a:r>
              <a:rPr lang="en-US" dirty="0"/>
              <a:t>✅ Ensure scalability to accommodate future expansions.</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523686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Library Management System includes:</a:t>
            </a:r>
          </a:p>
          <a:p>
            <a:r>
              <a:rPr lang="en-US" dirty="0"/>
              <a:t>Registration and Login</a:t>
            </a:r>
            <a:br>
              <a:rPr lang="en-US" dirty="0"/>
            </a:br>
            <a:r>
              <a:rPr lang="en-US" dirty="0"/>
              <a:t>📌 </a:t>
            </a:r>
            <a:r>
              <a:rPr lang="en-US" b="1" dirty="0"/>
              <a:t>User Management</a:t>
            </a:r>
            <a:r>
              <a:rPr lang="en-US" dirty="0"/>
              <a:t> – Admin can Register, update users, delete users and reset password.</a:t>
            </a:r>
            <a:br>
              <a:rPr lang="en-US" dirty="0"/>
            </a:br>
            <a:r>
              <a:rPr lang="en-US" dirty="0"/>
              <a:t>📌 </a:t>
            </a:r>
            <a:r>
              <a:rPr lang="en-US" b="1" dirty="0"/>
              <a:t>Book Management</a:t>
            </a:r>
            <a:r>
              <a:rPr lang="en-US" dirty="0"/>
              <a:t> – Add, update, delete, and search for books.</a:t>
            </a:r>
            <a:br>
              <a:rPr lang="en-US" dirty="0"/>
            </a:br>
            <a:r>
              <a:rPr lang="en-US" dirty="0"/>
              <a:t>📌 </a:t>
            </a:r>
            <a:r>
              <a:rPr lang="en-US" b="1" dirty="0"/>
              <a:t>Member Management</a:t>
            </a:r>
            <a:r>
              <a:rPr lang="en-US" dirty="0"/>
              <a:t> – Users can search, borrow, and return books</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38645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 implemented several key rules to ensure smooth operation:</a:t>
            </a:r>
          </a:p>
          <a:p>
            <a:pPr>
              <a:buNone/>
            </a:pPr>
            <a:r>
              <a:rPr lang="en-US" dirty="0"/>
              <a:t>🔹 </a:t>
            </a:r>
            <a:r>
              <a:rPr lang="en-US" b="1" dirty="0"/>
              <a:t>Role-Based Access Control (RBAC)</a:t>
            </a:r>
            <a:r>
              <a:rPr lang="en-US" dirty="0"/>
              <a:t> – Librarians manage books and users, while members can only search and borrow books.</a:t>
            </a:r>
            <a:br>
              <a:rPr lang="en-US" dirty="0"/>
            </a:br>
            <a:r>
              <a:rPr lang="en-US" dirty="0"/>
              <a:t>🔹 </a:t>
            </a:r>
            <a:r>
              <a:rPr lang="en-US" b="1" dirty="0"/>
              <a:t>Secure Authentication</a:t>
            </a:r>
            <a:r>
              <a:rPr lang="en-US" dirty="0"/>
              <a:t> – JWT-based authentication ensures only authorized users can access the system.</a:t>
            </a:r>
            <a:br>
              <a:rPr lang="en-US" dirty="0"/>
            </a:br>
            <a:r>
              <a:rPr lang="en-US" dirty="0"/>
              <a:t>🔹 </a:t>
            </a:r>
            <a:r>
              <a:rPr lang="en-US" b="1" dirty="0"/>
              <a:t>User Registration Rules</a:t>
            </a:r>
            <a:r>
              <a:rPr lang="en-US" dirty="0"/>
              <a:t> – Strong password validation and unique credentials are enforced.</a:t>
            </a:r>
            <a:br>
              <a:rPr lang="en-US" dirty="0"/>
            </a:br>
            <a:r>
              <a:rPr lang="en-US" dirty="0"/>
              <a:t>🔹 </a:t>
            </a:r>
            <a:r>
              <a:rPr lang="en-US" b="1" dirty="0"/>
              <a:t>Book Borrowing &amp; Returning Rules</a:t>
            </a:r>
            <a:r>
              <a:rPr lang="en-US" dirty="0"/>
              <a:t> – Members can borrow only a limited number of books and must return them before due dates.</a:t>
            </a:r>
            <a:br>
              <a:rPr lang="en-US" dirty="0"/>
            </a:br>
            <a:r>
              <a:rPr lang="en-US" dirty="0"/>
              <a:t>🔹 </a:t>
            </a:r>
            <a:r>
              <a:rPr lang="en-US" b="1" dirty="0"/>
              <a:t>Structured API Endpoints</a:t>
            </a:r>
            <a:r>
              <a:rPr lang="en-US" dirty="0"/>
              <a:t> – RESTful APIs ensure efficiency and scalability.</a:t>
            </a:r>
          </a:p>
          <a:p>
            <a:r>
              <a:rPr lang="en-US" dirty="0"/>
              <a:t>These rules ensure </a:t>
            </a:r>
            <a:r>
              <a:rPr lang="en-US" b="1" dirty="0"/>
              <a:t>data security, integrity, and efficient library operations</a:t>
            </a:r>
            <a:r>
              <a:rPr lang="en-US" dirty="0"/>
              <a:t>.</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841763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Slide 6: Technical Requirements</a:t>
            </a:r>
          </a:p>
          <a:p>
            <a:pPr>
              <a:buNone/>
            </a:pPr>
            <a:r>
              <a:rPr lang="en-US" dirty="0"/>
              <a:t>To build the system, I used:</a:t>
            </a:r>
            <a:br>
              <a:rPr lang="en-US" dirty="0"/>
            </a:br>
            <a:r>
              <a:rPr lang="en-US" dirty="0"/>
              <a:t>🛠 </a:t>
            </a:r>
            <a:r>
              <a:rPr lang="en-US" b="1" dirty="0"/>
              <a:t>Backend</a:t>
            </a:r>
            <a:r>
              <a:rPr lang="en-US" dirty="0"/>
              <a:t>: Spring Boot (REST API, Spring Security, JPA/Hibernate).</a:t>
            </a:r>
            <a:br>
              <a:rPr lang="en-US" dirty="0"/>
            </a:br>
            <a:r>
              <a:rPr lang="en-US" dirty="0"/>
              <a:t>🛠 </a:t>
            </a:r>
            <a:r>
              <a:rPr lang="en-US" b="1" dirty="0"/>
              <a:t>Frontend</a:t>
            </a:r>
            <a:r>
              <a:rPr lang="en-US" dirty="0"/>
              <a:t>: React.js to build the user interface (React Router, Hooks, Axios).</a:t>
            </a:r>
            <a:br>
              <a:rPr lang="en-US" dirty="0"/>
            </a:br>
            <a:r>
              <a:rPr lang="en-US" dirty="0"/>
              <a:t>🛠 </a:t>
            </a:r>
            <a:r>
              <a:rPr lang="en-US" b="1" dirty="0"/>
              <a:t>Database</a:t>
            </a:r>
            <a:r>
              <a:rPr lang="en-US" dirty="0"/>
              <a:t>: MySQL with proper relationship mapping and validation.</a:t>
            </a:r>
          </a:p>
          <a:p>
            <a:r>
              <a:rPr lang="en-US" dirty="0"/>
              <a:t>This ensures a robust, secure, and scalable system.</a:t>
            </a:r>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923508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system follows the </a:t>
            </a:r>
            <a:r>
              <a:rPr lang="en-US" b="1" dirty="0"/>
              <a:t>MVC (Model-View-Controller) architecture</a:t>
            </a:r>
            <a:r>
              <a:rPr lang="en-US" dirty="0"/>
              <a:t>:</a:t>
            </a:r>
            <a:br>
              <a:rPr lang="en-US" dirty="0"/>
            </a:br>
            <a:r>
              <a:rPr lang="en-US" dirty="0"/>
              <a:t>📌 </a:t>
            </a:r>
            <a:r>
              <a:rPr lang="en-US" b="1" dirty="0"/>
              <a:t>Model</a:t>
            </a:r>
            <a:r>
              <a:rPr lang="en-US" dirty="0"/>
              <a:t>: Handles data and business logic (Spring Boot, MySQL).</a:t>
            </a:r>
            <a:br>
              <a:rPr lang="en-US" dirty="0"/>
            </a:br>
            <a:r>
              <a:rPr lang="en-US" dirty="0"/>
              <a:t>📌 </a:t>
            </a:r>
            <a:r>
              <a:rPr lang="en-US" b="1" dirty="0"/>
              <a:t>View</a:t>
            </a:r>
            <a:r>
              <a:rPr lang="en-US" dirty="0"/>
              <a:t>: User interface built with React.js and Material-UI.</a:t>
            </a:r>
            <a:br>
              <a:rPr lang="en-US" dirty="0"/>
            </a:br>
            <a:r>
              <a:rPr lang="en-US" dirty="0"/>
              <a:t>📌 </a:t>
            </a:r>
            <a:r>
              <a:rPr lang="en-US" b="1" dirty="0"/>
              <a:t>Controller</a:t>
            </a:r>
            <a:r>
              <a:rPr lang="en-US" dirty="0"/>
              <a:t>: Manages API requests and processes data.</a:t>
            </a:r>
          </a:p>
          <a:p>
            <a:r>
              <a:rPr lang="en-US" dirty="0"/>
              <a:t>MVC provides a clear separation of concerns, making the system </a:t>
            </a:r>
            <a:r>
              <a:rPr lang="en-US" b="1" dirty="0"/>
              <a:t>scalable and maintainable</a:t>
            </a:r>
            <a:r>
              <a:rPr lang="en-US" dirty="0"/>
              <a:t>.</a:t>
            </a:r>
          </a:p>
          <a:p>
            <a:endParaRPr lang="en-US" b="1" dirty="0"/>
          </a:p>
          <a:p>
            <a:endParaRPr lang="en-US" b="1" dirty="0"/>
          </a:p>
          <a:p>
            <a:r>
              <a:rPr lang="en-US" b="1" dirty="0"/>
              <a:t>Why MVC?</a:t>
            </a:r>
            <a:br>
              <a:rPr lang="en-US" dirty="0"/>
            </a:br>
            <a:r>
              <a:rPr lang="en-US" dirty="0"/>
              <a:t>✔ Modular Development – Easier debugging &amp; updates</a:t>
            </a:r>
            <a:br>
              <a:rPr lang="en-US" dirty="0"/>
            </a:br>
            <a:r>
              <a:rPr lang="en-US" dirty="0"/>
              <a:t>✔ Separation of Logic &amp; UI – Frontend &amp; backend work independently</a:t>
            </a:r>
            <a:br>
              <a:rPr lang="en-US" dirty="0"/>
            </a:br>
            <a:r>
              <a:rPr lang="en-US" dirty="0"/>
              <a:t>✔ Reusability – Logic can be reused for future enhancements</a:t>
            </a:r>
          </a:p>
          <a:p>
            <a:endParaRPr lang="en-US" dirty="0"/>
          </a:p>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69078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Here are some </a:t>
            </a:r>
            <a:r>
              <a:rPr lang="en-US" b="1" dirty="0"/>
              <a:t>screenshots</a:t>
            </a:r>
            <a:r>
              <a:rPr lang="en-US" dirty="0"/>
              <a:t> demonstrating some key features:</a:t>
            </a:r>
            <a:br>
              <a:rPr lang="en-US" dirty="0"/>
            </a:br>
            <a:r>
              <a:rPr lang="en-US" dirty="0"/>
              <a:t>📌 Book Management – search, Adding, updating, and deleting books.</a:t>
            </a:r>
            <a:br>
              <a:rPr lang="en-US" dirty="0"/>
            </a:b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85071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 User Management – Registering, searching, and editing members.</a:t>
            </a:r>
            <a:br>
              <a:rPr lang="en-US" dirty="0"/>
            </a:b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027925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1141" y="1960930"/>
            <a:ext cx="8272947" cy="152705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76986" y="3502512"/>
            <a:ext cx="8272947" cy="880830"/>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5"/>
            <a:ext cx="8246070" cy="899840"/>
          </a:xfrm>
        </p:spPr>
        <p:txBody>
          <a:bodyPr>
            <a:normAutofit/>
          </a:bodyPr>
          <a:lstStyle>
            <a:lvl1pPr algn="l">
              <a:defRPr sz="3600" baseline="0">
                <a:solidFill>
                  <a:schemeClr val="tx2">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0730" y="1350111"/>
            <a:ext cx="8246070" cy="3417152"/>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348" y="460824"/>
            <a:ext cx="6410827" cy="763525"/>
          </a:xfrm>
        </p:spPr>
        <p:txBody>
          <a:bodyPr>
            <a:normAutofit/>
          </a:bodyPr>
          <a:lstStyle>
            <a:lvl1pPr algn="l">
              <a:defRPr sz="3600">
                <a:solidFill>
                  <a:schemeClr val="tx2">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4348" y="1323749"/>
            <a:ext cx="6393606" cy="3344113"/>
          </a:xfrm>
        </p:spPr>
        <p:txBody>
          <a:bodyPr/>
          <a:lstStyle>
            <a:lvl1pPr>
              <a:defRPr sz="2800">
                <a:solidFill>
                  <a:schemeClr val="tx2">
                    <a:lumMod val="75000"/>
                  </a:schemeClr>
                </a:solidFill>
              </a:defRPr>
            </a:lvl1pPr>
            <a:lvl2pPr>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04" y="302141"/>
            <a:ext cx="8076896" cy="902860"/>
          </a:xfrm>
        </p:spPr>
        <p:txBody>
          <a:bodyPr>
            <a:normAutofit/>
          </a:bodyPr>
          <a:lstStyle>
            <a:lvl1pPr algn="l">
              <a:defRPr sz="3600" baseline="0">
                <a:solidFill>
                  <a:schemeClr val="tx2">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1180" y="1960930"/>
            <a:ext cx="5182820" cy="1527050"/>
          </a:xfrm>
        </p:spPr>
        <p:txBody>
          <a:bodyPr>
            <a:noAutofit/>
          </a:bodyPr>
          <a:lstStyle/>
          <a:p>
            <a:pPr algn="ctr"/>
            <a:r>
              <a:rPr lang="en-US" sz="2000" b="0" i="0" dirty="0">
                <a:effectLst/>
                <a:latin typeface="Arial" panose="020B0604020202020204" pitchFamily="34" charset="0"/>
              </a:rPr>
              <a:t>Library Management System (LMS) - Capstone Project</a:t>
            </a:r>
            <a:br>
              <a:rPr lang="en-US" sz="2000" b="0" i="0" dirty="0">
                <a:effectLst/>
                <a:latin typeface="Arial" panose="020B0604020202020204" pitchFamily="34" charset="0"/>
              </a:rPr>
            </a:br>
            <a:r>
              <a:rPr lang="en-US" sz="2000" b="0" i="0" dirty="0">
                <a:effectLst/>
                <a:latin typeface="Arial" panose="020B0604020202020204" pitchFamily="34" charset="0"/>
              </a:rPr>
              <a:t>Full Stack Web Development Project</a:t>
            </a:r>
            <a:endParaRPr lang="en-US" sz="2000" dirty="0"/>
          </a:p>
        </p:txBody>
      </p:sp>
      <p:sp>
        <p:nvSpPr>
          <p:cNvPr id="3" name="Subtitle 2"/>
          <p:cNvSpPr>
            <a:spLocks noGrp="1"/>
          </p:cNvSpPr>
          <p:nvPr>
            <p:ph type="subTitle" idx="1"/>
          </p:nvPr>
        </p:nvSpPr>
        <p:spPr>
          <a:xfrm>
            <a:off x="3961180" y="3502512"/>
            <a:ext cx="4788753" cy="880830"/>
          </a:xfrm>
        </p:spPr>
        <p:txBody>
          <a:bodyPr>
            <a:normAutofit lnSpcReduction="10000"/>
          </a:bodyPr>
          <a:lstStyle/>
          <a:p>
            <a:pPr algn="ctr"/>
            <a:r>
              <a:rPr lang="en-US" dirty="0"/>
              <a:t>Ma Letian </a:t>
            </a:r>
            <a:br>
              <a:rPr lang="en-US" dirty="0"/>
            </a:br>
            <a:r>
              <a:rPr lang="en-US" dirty="0"/>
              <a:t>Apr 1 2025</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AC266-7A02-8352-7EB3-B1A5B36600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2036CE-A70D-B430-B7B1-051A7D0BAE11}"/>
              </a:ext>
            </a:extLst>
          </p:cNvPr>
          <p:cNvSpPr>
            <a:spLocks noGrp="1"/>
          </p:cNvSpPr>
          <p:nvPr>
            <p:ph type="title"/>
          </p:nvPr>
        </p:nvSpPr>
        <p:spPr/>
        <p:txBody>
          <a:bodyPr>
            <a:normAutofit fontScale="90000"/>
          </a:bodyPr>
          <a:lstStyle/>
          <a:p>
            <a:r>
              <a:rPr lang="en-US" dirty="0"/>
              <a:t>Screenshots of Key Features: </a:t>
            </a:r>
            <a:br>
              <a:rPr lang="en-US" dirty="0"/>
            </a:br>
            <a:r>
              <a:rPr lang="en-US" dirty="0"/>
              <a:t>Member Management</a:t>
            </a:r>
          </a:p>
        </p:txBody>
      </p:sp>
      <p:pic>
        <p:nvPicPr>
          <p:cNvPr id="3074" name="Picture 2">
            <a:extLst>
              <a:ext uri="{FF2B5EF4-FFF2-40B4-BE49-F238E27FC236}">
                <a16:creationId xmlns:a16="http://schemas.microsoft.com/office/drawing/2014/main" id="{FE206F15-5989-4E32-6905-D0A25FC4C9B0}"/>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152545" y="1323975"/>
            <a:ext cx="5018048"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69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777B9-AA45-78B4-3BAA-16540A437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7B9EDF-0036-BF63-24E6-7014D4B64441}"/>
              </a:ext>
            </a:extLst>
          </p:cNvPr>
          <p:cNvSpPr>
            <a:spLocks noGrp="1"/>
          </p:cNvSpPr>
          <p:nvPr>
            <p:ph type="title"/>
          </p:nvPr>
        </p:nvSpPr>
        <p:spPr/>
        <p:txBody>
          <a:bodyPr>
            <a:normAutofit fontScale="90000"/>
          </a:bodyPr>
          <a:lstStyle/>
          <a:p>
            <a:r>
              <a:rPr lang="en-US" dirty="0"/>
              <a:t>Database &amp; System Designs: </a:t>
            </a:r>
            <a:br>
              <a:rPr lang="en-US" dirty="0"/>
            </a:br>
            <a:r>
              <a:rPr lang="en-US" dirty="0"/>
              <a:t>ERD</a:t>
            </a:r>
          </a:p>
        </p:txBody>
      </p:sp>
      <p:pic>
        <p:nvPicPr>
          <p:cNvPr id="9" name="Content Placeholder 8">
            <a:extLst>
              <a:ext uri="{FF2B5EF4-FFF2-40B4-BE49-F238E27FC236}">
                <a16:creationId xmlns:a16="http://schemas.microsoft.com/office/drawing/2014/main" id="{2626A99A-B97D-1760-B5F7-EF878AF214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7660" y="1349375"/>
            <a:ext cx="3092804" cy="3417888"/>
          </a:xfrm>
        </p:spPr>
      </p:pic>
    </p:spTree>
    <p:extLst>
      <p:ext uri="{BB962C8B-B14F-4D97-AF65-F5344CB8AC3E}">
        <p14:creationId xmlns:p14="http://schemas.microsoft.com/office/powerpoint/2010/main" val="240169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37718-BAFE-E4C7-6BB0-F46EC7ECAE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1A74B-CE1D-519D-DA28-984D289A0CC9}"/>
              </a:ext>
            </a:extLst>
          </p:cNvPr>
          <p:cNvSpPr>
            <a:spLocks noGrp="1"/>
          </p:cNvSpPr>
          <p:nvPr>
            <p:ph type="title"/>
          </p:nvPr>
        </p:nvSpPr>
        <p:spPr/>
        <p:txBody>
          <a:bodyPr>
            <a:normAutofit fontScale="90000"/>
          </a:bodyPr>
          <a:lstStyle/>
          <a:p>
            <a:r>
              <a:rPr lang="en-US" dirty="0"/>
              <a:t>Database &amp; System Designs: </a:t>
            </a:r>
            <a:br>
              <a:rPr lang="en-US" dirty="0"/>
            </a:br>
            <a:r>
              <a:rPr lang="en-US" dirty="0"/>
              <a:t>Wireframes</a:t>
            </a:r>
          </a:p>
        </p:txBody>
      </p:sp>
      <p:pic>
        <p:nvPicPr>
          <p:cNvPr id="5" name="Content Placeholder 4">
            <a:extLst>
              <a:ext uri="{FF2B5EF4-FFF2-40B4-BE49-F238E27FC236}">
                <a16:creationId xmlns:a16="http://schemas.microsoft.com/office/drawing/2014/main" id="{67CEF332-7D2A-5A20-9DA9-8793858DBC61}"/>
              </a:ext>
            </a:extLst>
          </p:cNvPr>
          <p:cNvPicPr>
            <a:picLocks noGrp="1" noChangeAspect="1"/>
          </p:cNvPicPr>
          <p:nvPr>
            <p:ph idx="1"/>
          </p:nvPr>
        </p:nvPicPr>
        <p:blipFill>
          <a:blip r:embed="rId3"/>
          <a:stretch>
            <a:fillRect/>
          </a:stretch>
        </p:blipFill>
        <p:spPr>
          <a:xfrm>
            <a:off x="3482661" y="1349375"/>
            <a:ext cx="2162803" cy="3417888"/>
          </a:xfrm>
        </p:spPr>
      </p:pic>
    </p:spTree>
    <p:extLst>
      <p:ext uri="{BB962C8B-B14F-4D97-AF65-F5344CB8AC3E}">
        <p14:creationId xmlns:p14="http://schemas.microsoft.com/office/powerpoint/2010/main" val="354131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API Endpoints – Admin</a:t>
            </a:r>
          </a:p>
        </p:txBody>
      </p:sp>
      <p:graphicFrame>
        <p:nvGraphicFramePr>
          <p:cNvPr id="2" name="Content Placeholder 1">
            <a:extLst>
              <a:ext uri="{FF2B5EF4-FFF2-40B4-BE49-F238E27FC236}">
                <a16:creationId xmlns:a16="http://schemas.microsoft.com/office/drawing/2014/main" id="{D556C6E4-2FD1-B66F-3F31-D0D037552934}"/>
              </a:ext>
            </a:extLst>
          </p:cNvPr>
          <p:cNvGraphicFramePr>
            <a:graphicFrameLocks noGrp="1"/>
          </p:cNvGraphicFramePr>
          <p:nvPr>
            <p:ph idx="1"/>
            <p:extLst>
              <p:ext uri="{D42A27DB-BD31-4B8C-83A1-F6EECF244321}">
                <p14:modId xmlns:p14="http://schemas.microsoft.com/office/powerpoint/2010/main" val="1400178330"/>
              </p:ext>
            </p:extLst>
          </p:nvPr>
        </p:nvGraphicFramePr>
        <p:xfrm>
          <a:off x="465138" y="1323975"/>
          <a:ext cx="6702847" cy="3545840"/>
        </p:xfrm>
        <a:graphic>
          <a:graphicData uri="http://schemas.openxmlformats.org/drawingml/2006/table">
            <a:tbl>
              <a:tblPr firstRow="1" bandRow="1">
                <a:tableStyleId>{5C22544A-7EE6-4342-B048-85BDC9FD1C3A}</a:tableStyleId>
              </a:tblPr>
              <a:tblGrid>
                <a:gridCol w="1205467">
                  <a:extLst>
                    <a:ext uri="{9D8B030D-6E8A-4147-A177-3AD203B41FA5}">
                      <a16:colId xmlns:a16="http://schemas.microsoft.com/office/drawing/2014/main" val="2953164090"/>
                    </a:ext>
                  </a:extLst>
                </a:gridCol>
                <a:gridCol w="1374345">
                  <a:extLst>
                    <a:ext uri="{9D8B030D-6E8A-4147-A177-3AD203B41FA5}">
                      <a16:colId xmlns:a16="http://schemas.microsoft.com/office/drawing/2014/main" val="2671162086"/>
                    </a:ext>
                  </a:extLst>
                </a:gridCol>
                <a:gridCol w="1832460">
                  <a:extLst>
                    <a:ext uri="{9D8B030D-6E8A-4147-A177-3AD203B41FA5}">
                      <a16:colId xmlns:a16="http://schemas.microsoft.com/office/drawing/2014/main" val="1793846474"/>
                    </a:ext>
                  </a:extLst>
                </a:gridCol>
                <a:gridCol w="2290575">
                  <a:extLst>
                    <a:ext uri="{9D8B030D-6E8A-4147-A177-3AD203B41FA5}">
                      <a16:colId xmlns:a16="http://schemas.microsoft.com/office/drawing/2014/main" val="3343465774"/>
                    </a:ext>
                  </a:extLst>
                </a:gridCol>
              </a:tblGrid>
              <a:tr h="370840">
                <a:tc>
                  <a:txBody>
                    <a:bodyPr/>
                    <a:lstStyle/>
                    <a:p>
                      <a:r>
                        <a:rPr lang="en-US" sz="1400" b="1" dirty="0"/>
                        <a:t>Action</a:t>
                      </a:r>
                      <a:endParaRPr lang="en-US" sz="1400" dirty="0"/>
                    </a:p>
                  </a:txBody>
                  <a:tcPr anchor="ctr"/>
                </a:tc>
                <a:tc>
                  <a:txBody>
                    <a:bodyPr/>
                    <a:lstStyle/>
                    <a:p>
                      <a:r>
                        <a:rPr lang="en-US" sz="1400" b="1"/>
                        <a:t>HTTP Method</a:t>
                      </a:r>
                      <a:endParaRPr lang="en-US" sz="1400"/>
                    </a:p>
                  </a:txBody>
                  <a:tcPr anchor="ctr"/>
                </a:tc>
                <a:tc>
                  <a:txBody>
                    <a:bodyPr/>
                    <a:lstStyle/>
                    <a:p>
                      <a:r>
                        <a:rPr lang="en-US" sz="1400" b="1" dirty="0"/>
                        <a:t>Endpoint</a:t>
                      </a:r>
                      <a:endParaRPr lang="en-US" sz="1400" dirty="0"/>
                    </a:p>
                  </a:txBody>
                  <a:tcPr anchor="ctr"/>
                </a:tc>
                <a:tc>
                  <a:txBody>
                    <a:bodyPr/>
                    <a:lstStyle/>
                    <a:p>
                      <a:r>
                        <a:rPr lang="en-US" sz="1400" b="1" dirty="0"/>
                        <a:t>Description</a:t>
                      </a:r>
                      <a:endParaRPr lang="en-US" sz="1400" dirty="0"/>
                    </a:p>
                  </a:txBody>
                  <a:tcPr anchor="ctr"/>
                </a:tc>
                <a:extLst>
                  <a:ext uri="{0D108BD9-81ED-4DB2-BD59-A6C34878D82A}">
                    <a16:rowId xmlns:a16="http://schemas.microsoft.com/office/drawing/2014/main" val="555629920"/>
                  </a:ext>
                </a:extLst>
              </a:tr>
              <a:tr h="370840">
                <a:tc>
                  <a:txBody>
                    <a:bodyPr/>
                    <a:lstStyle/>
                    <a:p>
                      <a:r>
                        <a:rPr lang="en-US" sz="1400" b="1" dirty="0"/>
                        <a:t>Admin Login</a:t>
                      </a:r>
                      <a:endParaRPr lang="en-US" sz="1400" dirty="0"/>
                    </a:p>
                  </a:txBody>
                  <a:tcPr anchor="ctr"/>
                </a:tc>
                <a:tc>
                  <a:txBody>
                    <a:bodyPr/>
                    <a:lstStyle/>
                    <a:p>
                      <a:r>
                        <a:rPr lang="en-US" sz="1400" dirty="0"/>
                        <a:t>POST</a:t>
                      </a:r>
                    </a:p>
                  </a:txBody>
                  <a:tcPr anchor="ctr"/>
                </a:tc>
                <a:tc>
                  <a:txBody>
                    <a:bodyPr/>
                    <a:lstStyle/>
                    <a:p>
                      <a:r>
                        <a:rPr lang="en-US" sz="1400" dirty="0"/>
                        <a:t>/</a:t>
                      </a:r>
                      <a:r>
                        <a:rPr lang="en-US" sz="1400" dirty="0" err="1"/>
                        <a:t>api</a:t>
                      </a:r>
                      <a:r>
                        <a:rPr lang="en-US" sz="1400" dirty="0"/>
                        <a:t>/users/login</a:t>
                      </a:r>
                    </a:p>
                  </a:txBody>
                  <a:tcPr anchor="ctr"/>
                </a:tc>
                <a:tc>
                  <a:txBody>
                    <a:bodyPr/>
                    <a:lstStyle/>
                    <a:p>
                      <a:r>
                        <a:rPr lang="en-US" sz="1400" dirty="0"/>
                        <a:t>Authenticates admin users.</a:t>
                      </a:r>
                    </a:p>
                  </a:txBody>
                  <a:tcPr anchor="ctr"/>
                </a:tc>
                <a:extLst>
                  <a:ext uri="{0D108BD9-81ED-4DB2-BD59-A6C34878D82A}">
                    <a16:rowId xmlns:a16="http://schemas.microsoft.com/office/drawing/2014/main" val="1534366447"/>
                  </a:ext>
                </a:extLst>
              </a:tr>
              <a:tr h="370840">
                <a:tc>
                  <a:txBody>
                    <a:bodyPr/>
                    <a:lstStyle/>
                    <a:p>
                      <a:r>
                        <a:rPr lang="en-US" sz="1400" b="1"/>
                        <a:t>Add Book</a:t>
                      </a:r>
                      <a:endParaRPr lang="en-US" sz="1400"/>
                    </a:p>
                  </a:txBody>
                  <a:tcPr anchor="ctr"/>
                </a:tc>
                <a:tc>
                  <a:txBody>
                    <a:bodyPr/>
                    <a:lstStyle/>
                    <a:p>
                      <a:r>
                        <a:rPr lang="en-US" sz="1400" dirty="0"/>
                        <a:t>POST</a:t>
                      </a:r>
                    </a:p>
                  </a:txBody>
                  <a:tcPr anchor="ctr"/>
                </a:tc>
                <a:tc>
                  <a:txBody>
                    <a:bodyPr/>
                    <a:lstStyle/>
                    <a:p>
                      <a:r>
                        <a:rPr lang="en-US" sz="1400" dirty="0"/>
                        <a:t>/</a:t>
                      </a:r>
                      <a:r>
                        <a:rPr lang="en-US" sz="1400" dirty="0" err="1"/>
                        <a:t>api</a:t>
                      </a:r>
                      <a:r>
                        <a:rPr lang="en-US" sz="1400" dirty="0"/>
                        <a:t>/books/add</a:t>
                      </a:r>
                    </a:p>
                  </a:txBody>
                  <a:tcPr anchor="ctr"/>
                </a:tc>
                <a:tc>
                  <a:txBody>
                    <a:bodyPr/>
                    <a:lstStyle/>
                    <a:p>
                      <a:r>
                        <a:rPr lang="en-US" sz="1400" dirty="0"/>
                        <a:t>Adds a new book to the library.</a:t>
                      </a:r>
                    </a:p>
                  </a:txBody>
                  <a:tcPr anchor="ctr"/>
                </a:tc>
                <a:extLst>
                  <a:ext uri="{0D108BD9-81ED-4DB2-BD59-A6C34878D82A}">
                    <a16:rowId xmlns:a16="http://schemas.microsoft.com/office/drawing/2014/main" val="187855391"/>
                  </a:ext>
                </a:extLst>
              </a:tr>
              <a:tr h="370840">
                <a:tc>
                  <a:txBody>
                    <a:bodyPr/>
                    <a:lstStyle/>
                    <a:p>
                      <a:r>
                        <a:rPr lang="en-US" sz="1400" b="1" dirty="0"/>
                        <a:t>Edit Book</a:t>
                      </a:r>
                      <a:endParaRPr lang="en-US" sz="1400" dirty="0"/>
                    </a:p>
                  </a:txBody>
                  <a:tcPr anchor="ctr"/>
                </a:tc>
                <a:tc>
                  <a:txBody>
                    <a:bodyPr/>
                    <a:lstStyle/>
                    <a:p>
                      <a:r>
                        <a:rPr lang="en-US" sz="1400" dirty="0"/>
                        <a:t>PUT</a:t>
                      </a:r>
                    </a:p>
                  </a:txBody>
                  <a:tcPr/>
                </a:tc>
                <a:tc>
                  <a:txBody>
                    <a:bodyPr/>
                    <a:lstStyle/>
                    <a:p>
                      <a:r>
                        <a:rPr lang="en-US" sz="1400" dirty="0"/>
                        <a:t>/</a:t>
                      </a:r>
                      <a:r>
                        <a:rPr lang="en-US" sz="1400" dirty="0" err="1"/>
                        <a:t>api</a:t>
                      </a:r>
                      <a:r>
                        <a:rPr lang="en-US" sz="1400" dirty="0"/>
                        <a:t>/books/update/{</a:t>
                      </a:r>
                      <a:r>
                        <a:rPr lang="en-US" sz="1400" dirty="0" err="1"/>
                        <a:t>bookId</a:t>
                      </a:r>
                      <a:r>
                        <a:rPr lang="en-US" sz="1400" dirty="0"/>
                        <a:t>}</a:t>
                      </a:r>
                    </a:p>
                  </a:txBody>
                  <a:tcPr/>
                </a:tc>
                <a:tc>
                  <a:txBody>
                    <a:bodyPr/>
                    <a:lstStyle/>
                    <a:p>
                      <a:r>
                        <a:rPr lang="en-US" sz="1400" dirty="0"/>
                        <a:t>Updates book details (title, author, category, availability, etc.)</a:t>
                      </a:r>
                    </a:p>
                  </a:txBody>
                  <a:tcPr/>
                </a:tc>
                <a:extLst>
                  <a:ext uri="{0D108BD9-81ED-4DB2-BD59-A6C34878D82A}">
                    <a16:rowId xmlns:a16="http://schemas.microsoft.com/office/drawing/2014/main" val="2016829978"/>
                  </a:ext>
                </a:extLst>
              </a:tr>
              <a:tr h="370840">
                <a:tc>
                  <a:txBody>
                    <a:bodyPr/>
                    <a:lstStyle/>
                    <a:p>
                      <a:r>
                        <a:rPr lang="en-US" sz="1400" b="1" dirty="0"/>
                        <a:t>Delete Book</a:t>
                      </a:r>
                      <a:endParaRPr lang="en-US" sz="1400" dirty="0"/>
                    </a:p>
                  </a:txBody>
                  <a:tcPr anchor="ctr"/>
                </a:tc>
                <a:tc>
                  <a:txBody>
                    <a:bodyPr/>
                    <a:lstStyle/>
                    <a:p>
                      <a:r>
                        <a:rPr lang="en-US" sz="1400" dirty="0"/>
                        <a:t>DELETE</a:t>
                      </a:r>
                    </a:p>
                  </a:txBody>
                  <a:tcPr/>
                </a:tc>
                <a:tc>
                  <a:txBody>
                    <a:bodyPr/>
                    <a:lstStyle/>
                    <a:p>
                      <a:r>
                        <a:rPr lang="en-US" sz="1400" dirty="0"/>
                        <a:t>/</a:t>
                      </a:r>
                      <a:r>
                        <a:rPr lang="en-US" sz="1400" dirty="0" err="1"/>
                        <a:t>api</a:t>
                      </a:r>
                      <a:r>
                        <a:rPr lang="en-US" sz="1400" dirty="0"/>
                        <a:t>/books/delete/{</a:t>
                      </a:r>
                      <a:r>
                        <a:rPr lang="en-US" sz="1400" dirty="0" err="1"/>
                        <a:t>bookId</a:t>
                      </a:r>
                      <a:r>
                        <a:rPr lang="en-US" sz="1400" dirty="0"/>
                        <a:t>}</a:t>
                      </a:r>
                    </a:p>
                  </a:txBody>
                  <a:tcPr/>
                </a:tc>
                <a:tc>
                  <a:txBody>
                    <a:bodyPr/>
                    <a:lstStyle/>
                    <a:p>
                      <a:r>
                        <a:rPr lang="en-US" sz="1400" dirty="0"/>
                        <a:t>Removes a book from the library.</a:t>
                      </a:r>
                    </a:p>
                  </a:txBody>
                  <a:tcPr/>
                </a:tc>
                <a:extLst>
                  <a:ext uri="{0D108BD9-81ED-4DB2-BD59-A6C34878D82A}">
                    <a16:rowId xmlns:a16="http://schemas.microsoft.com/office/drawing/2014/main" val="3663257498"/>
                  </a:ext>
                </a:extLst>
              </a:tr>
              <a:tr h="370840">
                <a:tc>
                  <a:txBody>
                    <a:bodyPr/>
                    <a:lstStyle/>
                    <a:p>
                      <a:r>
                        <a:rPr lang="en-US" sz="1400" b="1" dirty="0"/>
                        <a:t>View All Books</a:t>
                      </a:r>
                    </a:p>
                  </a:txBody>
                  <a:tcPr/>
                </a:tc>
                <a:tc>
                  <a:txBody>
                    <a:bodyPr/>
                    <a:lstStyle/>
                    <a:p>
                      <a:r>
                        <a:rPr lang="en-US" sz="1400" dirty="0"/>
                        <a:t>GET</a:t>
                      </a:r>
                    </a:p>
                  </a:txBody>
                  <a:tcPr/>
                </a:tc>
                <a:tc>
                  <a:txBody>
                    <a:bodyPr/>
                    <a:lstStyle/>
                    <a:p>
                      <a:r>
                        <a:rPr lang="en-US" sz="1400" dirty="0"/>
                        <a:t>/</a:t>
                      </a:r>
                      <a:r>
                        <a:rPr lang="en-US" sz="1400" dirty="0" err="1"/>
                        <a:t>api</a:t>
                      </a:r>
                      <a:r>
                        <a:rPr lang="en-US" sz="1400" dirty="0"/>
                        <a:t>/books	</a:t>
                      </a:r>
                    </a:p>
                  </a:txBody>
                  <a:tcPr/>
                </a:tc>
                <a:tc>
                  <a:txBody>
                    <a:bodyPr/>
                    <a:lstStyle/>
                    <a:p>
                      <a:r>
                        <a:rPr lang="en-US" sz="1400" dirty="0"/>
                        <a:t>Retrieves a list of all books.</a:t>
                      </a:r>
                    </a:p>
                  </a:txBody>
                  <a:tcPr/>
                </a:tc>
                <a:extLst>
                  <a:ext uri="{0D108BD9-81ED-4DB2-BD59-A6C34878D82A}">
                    <a16:rowId xmlns:a16="http://schemas.microsoft.com/office/drawing/2014/main" val="2951689304"/>
                  </a:ext>
                </a:extLst>
              </a:tr>
              <a:tr h="370840">
                <a:tc>
                  <a:txBody>
                    <a:bodyPr/>
                    <a:lstStyle/>
                    <a:p>
                      <a:r>
                        <a:rPr lang="en-US" sz="1400" b="1" dirty="0"/>
                        <a:t>Search Books</a:t>
                      </a:r>
                    </a:p>
                  </a:txBody>
                  <a:tcPr/>
                </a:tc>
                <a:tc>
                  <a:txBody>
                    <a:bodyPr/>
                    <a:lstStyle/>
                    <a:p>
                      <a:r>
                        <a:rPr lang="en-US" sz="1400" dirty="0"/>
                        <a:t>GET</a:t>
                      </a:r>
                    </a:p>
                  </a:txBody>
                  <a:tcPr/>
                </a:tc>
                <a:tc>
                  <a:txBody>
                    <a:bodyPr/>
                    <a:lstStyle/>
                    <a:p>
                      <a:r>
                        <a:rPr lang="en-US" sz="1400" dirty="0"/>
                        <a:t>/</a:t>
                      </a:r>
                      <a:r>
                        <a:rPr lang="en-US" sz="1400" dirty="0" err="1"/>
                        <a:t>api</a:t>
                      </a:r>
                      <a:r>
                        <a:rPr lang="en-US" sz="1400" dirty="0"/>
                        <a:t>/books/</a:t>
                      </a:r>
                      <a:r>
                        <a:rPr lang="en-US" sz="1400" dirty="0" err="1"/>
                        <a:t>search?query</a:t>
                      </a:r>
                      <a:r>
                        <a:rPr lang="en-US" sz="1400" dirty="0"/>
                        <a:t>={</a:t>
                      </a:r>
                      <a:r>
                        <a:rPr lang="en-US" sz="1400" dirty="0" err="1"/>
                        <a:t>searchTerm</a:t>
                      </a:r>
                      <a:r>
                        <a:rPr lang="en-US" sz="1400" dirty="0"/>
                        <a:t>}</a:t>
                      </a:r>
                    </a:p>
                  </a:txBody>
                  <a:tcPr/>
                </a:tc>
                <a:tc>
                  <a:txBody>
                    <a:bodyPr/>
                    <a:lstStyle/>
                    <a:p>
                      <a:r>
                        <a:rPr lang="en-US" sz="1400" dirty="0"/>
                        <a:t>Searches books by title, author, or category.</a:t>
                      </a:r>
                    </a:p>
                  </a:txBody>
                  <a:tcPr/>
                </a:tc>
                <a:extLst>
                  <a:ext uri="{0D108BD9-81ED-4DB2-BD59-A6C34878D82A}">
                    <a16:rowId xmlns:a16="http://schemas.microsoft.com/office/drawing/2014/main" val="2480469898"/>
                  </a:ext>
                </a:extLst>
              </a:tr>
            </a:tbl>
          </a:graphicData>
        </a:graphic>
      </p:graphicFrame>
    </p:spTree>
    <p:extLst>
      <p:ext uri="{BB962C8B-B14F-4D97-AF65-F5344CB8AC3E}">
        <p14:creationId xmlns:p14="http://schemas.microsoft.com/office/powerpoint/2010/main" val="110163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E3612-3793-8DB4-382D-E3C9C9E44B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A0BF48-0B90-59FE-2DCC-C8AEB805152E}"/>
              </a:ext>
            </a:extLst>
          </p:cNvPr>
          <p:cNvSpPr>
            <a:spLocks noGrp="1"/>
          </p:cNvSpPr>
          <p:nvPr>
            <p:ph type="title"/>
          </p:nvPr>
        </p:nvSpPr>
        <p:spPr/>
        <p:txBody>
          <a:bodyPr>
            <a:normAutofit/>
          </a:bodyPr>
          <a:lstStyle/>
          <a:p>
            <a:r>
              <a:rPr lang="en-US" dirty="0"/>
              <a:t>API Endpoints – Admin (Cont.)</a:t>
            </a:r>
          </a:p>
        </p:txBody>
      </p:sp>
      <p:graphicFrame>
        <p:nvGraphicFramePr>
          <p:cNvPr id="2" name="Content Placeholder 1">
            <a:extLst>
              <a:ext uri="{FF2B5EF4-FFF2-40B4-BE49-F238E27FC236}">
                <a16:creationId xmlns:a16="http://schemas.microsoft.com/office/drawing/2014/main" id="{F423AED7-5FC1-1435-6848-7151DCD32F0D}"/>
              </a:ext>
            </a:extLst>
          </p:cNvPr>
          <p:cNvGraphicFramePr>
            <a:graphicFrameLocks noGrp="1"/>
          </p:cNvGraphicFramePr>
          <p:nvPr>
            <p:ph idx="1"/>
            <p:extLst>
              <p:ext uri="{D42A27DB-BD31-4B8C-83A1-F6EECF244321}">
                <p14:modId xmlns:p14="http://schemas.microsoft.com/office/powerpoint/2010/main" val="4187985321"/>
              </p:ext>
            </p:extLst>
          </p:nvPr>
        </p:nvGraphicFramePr>
        <p:xfrm>
          <a:off x="465138" y="1323975"/>
          <a:ext cx="6702847" cy="1925320"/>
        </p:xfrm>
        <a:graphic>
          <a:graphicData uri="http://schemas.openxmlformats.org/drawingml/2006/table">
            <a:tbl>
              <a:tblPr firstRow="1" bandRow="1">
                <a:tableStyleId>{5C22544A-7EE6-4342-B048-85BDC9FD1C3A}</a:tableStyleId>
              </a:tblPr>
              <a:tblGrid>
                <a:gridCol w="1205467">
                  <a:extLst>
                    <a:ext uri="{9D8B030D-6E8A-4147-A177-3AD203B41FA5}">
                      <a16:colId xmlns:a16="http://schemas.microsoft.com/office/drawing/2014/main" val="2953164090"/>
                    </a:ext>
                  </a:extLst>
                </a:gridCol>
                <a:gridCol w="1374345">
                  <a:extLst>
                    <a:ext uri="{9D8B030D-6E8A-4147-A177-3AD203B41FA5}">
                      <a16:colId xmlns:a16="http://schemas.microsoft.com/office/drawing/2014/main" val="2671162086"/>
                    </a:ext>
                  </a:extLst>
                </a:gridCol>
                <a:gridCol w="1832460">
                  <a:extLst>
                    <a:ext uri="{9D8B030D-6E8A-4147-A177-3AD203B41FA5}">
                      <a16:colId xmlns:a16="http://schemas.microsoft.com/office/drawing/2014/main" val="1793846474"/>
                    </a:ext>
                  </a:extLst>
                </a:gridCol>
                <a:gridCol w="2290575">
                  <a:extLst>
                    <a:ext uri="{9D8B030D-6E8A-4147-A177-3AD203B41FA5}">
                      <a16:colId xmlns:a16="http://schemas.microsoft.com/office/drawing/2014/main" val="3343465774"/>
                    </a:ext>
                  </a:extLst>
                </a:gridCol>
              </a:tblGrid>
              <a:tr h="370840">
                <a:tc>
                  <a:txBody>
                    <a:bodyPr/>
                    <a:lstStyle/>
                    <a:p>
                      <a:r>
                        <a:rPr lang="en-US" sz="1400" b="1" dirty="0"/>
                        <a:t>Action</a:t>
                      </a:r>
                      <a:endParaRPr lang="en-US" sz="1400" dirty="0"/>
                    </a:p>
                  </a:txBody>
                  <a:tcPr anchor="ctr"/>
                </a:tc>
                <a:tc>
                  <a:txBody>
                    <a:bodyPr/>
                    <a:lstStyle/>
                    <a:p>
                      <a:r>
                        <a:rPr lang="en-US" sz="1400" b="1"/>
                        <a:t>HTTP Method</a:t>
                      </a:r>
                      <a:endParaRPr lang="en-US" sz="1400"/>
                    </a:p>
                  </a:txBody>
                  <a:tcPr anchor="ctr"/>
                </a:tc>
                <a:tc>
                  <a:txBody>
                    <a:bodyPr/>
                    <a:lstStyle/>
                    <a:p>
                      <a:r>
                        <a:rPr lang="en-US" sz="1400" b="1" dirty="0"/>
                        <a:t>Endpoint</a:t>
                      </a:r>
                      <a:endParaRPr lang="en-US" sz="1400" dirty="0"/>
                    </a:p>
                  </a:txBody>
                  <a:tcPr anchor="ctr"/>
                </a:tc>
                <a:tc>
                  <a:txBody>
                    <a:bodyPr/>
                    <a:lstStyle/>
                    <a:p>
                      <a:r>
                        <a:rPr lang="en-US" sz="1400" b="1" dirty="0"/>
                        <a:t>Description</a:t>
                      </a:r>
                      <a:endParaRPr lang="en-US" sz="1400" dirty="0"/>
                    </a:p>
                  </a:txBody>
                  <a:tcPr anchor="ctr"/>
                </a:tc>
                <a:extLst>
                  <a:ext uri="{0D108BD9-81ED-4DB2-BD59-A6C34878D82A}">
                    <a16:rowId xmlns:a16="http://schemas.microsoft.com/office/drawing/2014/main" val="555629920"/>
                  </a:ext>
                </a:extLst>
              </a:tr>
              <a:tr h="370840">
                <a:tc>
                  <a:txBody>
                    <a:bodyPr/>
                    <a:lstStyle/>
                    <a:p>
                      <a:r>
                        <a:rPr lang="en-US" sz="1400" b="1" dirty="0"/>
                        <a:t>Manage Users</a:t>
                      </a:r>
                      <a:endParaRPr lang="en-US" sz="1400" dirty="0"/>
                    </a:p>
                  </a:txBody>
                  <a:tcPr anchor="ctr"/>
                </a:tc>
                <a:tc>
                  <a:txBody>
                    <a:bodyPr/>
                    <a:lstStyle/>
                    <a:p>
                      <a:r>
                        <a:rPr lang="en-US" sz="1400" dirty="0"/>
                        <a:t>GET</a:t>
                      </a:r>
                    </a:p>
                  </a:txBody>
                  <a:tcPr anchor="ctr"/>
                </a:tc>
                <a:tc>
                  <a:txBody>
                    <a:bodyPr/>
                    <a:lstStyle/>
                    <a:p>
                      <a:r>
                        <a:rPr lang="en-US" sz="1400" dirty="0"/>
                        <a:t>/</a:t>
                      </a:r>
                      <a:r>
                        <a:rPr lang="en-US" sz="1400" dirty="0" err="1"/>
                        <a:t>api</a:t>
                      </a:r>
                      <a:r>
                        <a:rPr lang="en-US" sz="1400" dirty="0"/>
                        <a:t>/users</a:t>
                      </a:r>
                    </a:p>
                  </a:txBody>
                  <a:tcPr anchor="ctr"/>
                </a:tc>
                <a:tc>
                  <a:txBody>
                    <a:bodyPr/>
                    <a:lstStyle/>
                    <a:p>
                      <a:r>
                        <a:rPr lang="en-US" sz="1400" dirty="0"/>
                        <a:t>Retrieves a list of all registered users.</a:t>
                      </a:r>
                    </a:p>
                  </a:txBody>
                  <a:tcPr anchor="ctr"/>
                </a:tc>
                <a:extLst>
                  <a:ext uri="{0D108BD9-81ED-4DB2-BD59-A6C34878D82A}">
                    <a16:rowId xmlns:a16="http://schemas.microsoft.com/office/drawing/2014/main" val="1534366447"/>
                  </a:ext>
                </a:extLst>
              </a:tr>
              <a:tr h="370840">
                <a:tc>
                  <a:txBody>
                    <a:bodyPr/>
                    <a:lstStyle/>
                    <a:p>
                      <a:r>
                        <a:rPr lang="en-US" sz="1400" b="1" dirty="0"/>
                        <a:t>Edit User Information</a:t>
                      </a:r>
                      <a:endParaRPr lang="en-US" sz="1400" dirty="0"/>
                    </a:p>
                  </a:txBody>
                  <a:tcPr anchor="ctr"/>
                </a:tc>
                <a:tc>
                  <a:txBody>
                    <a:bodyPr/>
                    <a:lstStyle/>
                    <a:p>
                      <a:r>
                        <a:rPr lang="en-US" sz="1400" dirty="0"/>
                        <a:t>PUT</a:t>
                      </a:r>
                    </a:p>
                  </a:txBody>
                  <a:tcPr anchor="ctr"/>
                </a:tc>
                <a:tc>
                  <a:txBody>
                    <a:bodyPr/>
                    <a:lstStyle/>
                    <a:p>
                      <a:r>
                        <a:rPr lang="en-US" sz="1400" dirty="0"/>
                        <a:t>/</a:t>
                      </a:r>
                      <a:r>
                        <a:rPr lang="en-US" sz="1400" dirty="0" err="1"/>
                        <a:t>api</a:t>
                      </a:r>
                      <a:r>
                        <a:rPr lang="en-US" sz="1400" dirty="0"/>
                        <a:t>/users/update/{</a:t>
                      </a:r>
                      <a:r>
                        <a:rPr lang="en-US" sz="1400" dirty="0" err="1"/>
                        <a:t>userId</a:t>
                      </a:r>
                      <a:r>
                        <a:rPr lang="en-US" sz="1400" dirty="0"/>
                        <a:t>}</a:t>
                      </a:r>
                    </a:p>
                  </a:txBody>
                  <a:tcPr anchor="ctr"/>
                </a:tc>
                <a:tc>
                  <a:txBody>
                    <a:bodyPr/>
                    <a:lstStyle/>
                    <a:p>
                      <a:r>
                        <a:rPr lang="en-US" sz="1400" dirty="0"/>
                        <a:t>Updates user details (name, address, contact info).</a:t>
                      </a:r>
                    </a:p>
                  </a:txBody>
                  <a:tcPr anchor="ctr"/>
                </a:tc>
                <a:extLst>
                  <a:ext uri="{0D108BD9-81ED-4DB2-BD59-A6C34878D82A}">
                    <a16:rowId xmlns:a16="http://schemas.microsoft.com/office/drawing/2014/main" val="187855391"/>
                  </a:ext>
                </a:extLst>
              </a:tr>
              <a:tr h="370840">
                <a:tc>
                  <a:txBody>
                    <a:bodyPr/>
                    <a:lstStyle/>
                    <a:p>
                      <a:r>
                        <a:rPr lang="en-US" sz="1400" b="1" dirty="0"/>
                        <a:t>Delete User</a:t>
                      </a:r>
                      <a:endParaRPr lang="en-US" sz="1400" dirty="0"/>
                    </a:p>
                  </a:txBody>
                  <a:tcPr anchor="ctr"/>
                </a:tc>
                <a:tc>
                  <a:txBody>
                    <a:bodyPr/>
                    <a:lstStyle/>
                    <a:p>
                      <a:r>
                        <a:rPr lang="en-US" sz="1400" dirty="0"/>
                        <a:t>DELETE</a:t>
                      </a:r>
                    </a:p>
                  </a:txBody>
                  <a:tcPr/>
                </a:tc>
                <a:tc>
                  <a:txBody>
                    <a:bodyPr/>
                    <a:lstStyle/>
                    <a:p>
                      <a:r>
                        <a:rPr lang="en-US" sz="1400" dirty="0"/>
                        <a:t>/</a:t>
                      </a:r>
                      <a:r>
                        <a:rPr lang="en-US" sz="1400" dirty="0" err="1"/>
                        <a:t>api</a:t>
                      </a:r>
                      <a:r>
                        <a:rPr lang="en-US" sz="1400" dirty="0"/>
                        <a:t>/users/delete/{</a:t>
                      </a:r>
                      <a:r>
                        <a:rPr lang="en-US" sz="1400" dirty="0" err="1"/>
                        <a:t>userId</a:t>
                      </a:r>
                      <a:r>
                        <a:rPr lang="en-US" sz="1400" dirty="0"/>
                        <a:t>}</a:t>
                      </a:r>
                    </a:p>
                  </a:txBody>
                  <a:tcPr/>
                </a:tc>
                <a:tc>
                  <a:txBody>
                    <a:bodyPr/>
                    <a:lstStyle/>
                    <a:p>
                      <a:r>
                        <a:rPr lang="en-US" sz="1400" dirty="0"/>
                        <a:t>Removes a user from the system.</a:t>
                      </a:r>
                    </a:p>
                  </a:txBody>
                  <a:tcPr/>
                </a:tc>
                <a:extLst>
                  <a:ext uri="{0D108BD9-81ED-4DB2-BD59-A6C34878D82A}">
                    <a16:rowId xmlns:a16="http://schemas.microsoft.com/office/drawing/2014/main" val="2016829978"/>
                  </a:ext>
                </a:extLst>
              </a:tr>
            </a:tbl>
          </a:graphicData>
        </a:graphic>
      </p:graphicFrame>
    </p:spTree>
    <p:extLst>
      <p:ext uri="{BB962C8B-B14F-4D97-AF65-F5344CB8AC3E}">
        <p14:creationId xmlns:p14="http://schemas.microsoft.com/office/powerpoint/2010/main" val="333714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68350-723C-D049-3D55-6D61B0D1797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C37BBF6-AF66-360A-E28D-F8999CE878DF}"/>
              </a:ext>
            </a:extLst>
          </p:cNvPr>
          <p:cNvSpPr>
            <a:spLocks noGrp="1"/>
          </p:cNvSpPr>
          <p:nvPr>
            <p:ph type="title"/>
          </p:nvPr>
        </p:nvSpPr>
        <p:spPr/>
        <p:txBody>
          <a:bodyPr>
            <a:normAutofit/>
          </a:bodyPr>
          <a:lstStyle/>
          <a:p>
            <a:r>
              <a:rPr lang="en-US" dirty="0"/>
              <a:t>API Endpoints – Member (Cont.)</a:t>
            </a:r>
          </a:p>
        </p:txBody>
      </p:sp>
      <p:graphicFrame>
        <p:nvGraphicFramePr>
          <p:cNvPr id="2" name="Content Placeholder 1">
            <a:extLst>
              <a:ext uri="{FF2B5EF4-FFF2-40B4-BE49-F238E27FC236}">
                <a16:creationId xmlns:a16="http://schemas.microsoft.com/office/drawing/2014/main" id="{85687496-E07E-0B2C-4825-3DC29682CF2D}"/>
              </a:ext>
            </a:extLst>
          </p:cNvPr>
          <p:cNvGraphicFramePr>
            <a:graphicFrameLocks noGrp="1"/>
          </p:cNvGraphicFramePr>
          <p:nvPr>
            <p:ph idx="1"/>
            <p:extLst>
              <p:ext uri="{D42A27DB-BD31-4B8C-83A1-F6EECF244321}">
                <p14:modId xmlns:p14="http://schemas.microsoft.com/office/powerpoint/2010/main" val="1379984396"/>
              </p:ext>
            </p:extLst>
          </p:nvPr>
        </p:nvGraphicFramePr>
        <p:xfrm>
          <a:off x="465138" y="1323975"/>
          <a:ext cx="6702847" cy="2936240"/>
        </p:xfrm>
        <a:graphic>
          <a:graphicData uri="http://schemas.openxmlformats.org/drawingml/2006/table">
            <a:tbl>
              <a:tblPr firstRow="1" bandRow="1">
                <a:tableStyleId>{5C22544A-7EE6-4342-B048-85BDC9FD1C3A}</a:tableStyleId>
              </a:tblPr>
              <a:tblGrid>
                <a:gridCol w="1205467">
                  <a:extLst>
                    <a:ext uri="{9D8B030D-6E8A-4147-A177-3AD203B41FA5}">
                      <a16:colId xmlns:a16="http://schemas.microsoft.com/office/drawing/2014/main" val="2953164090"/>
                    </a:ext>
                  </a:extLst>
                </a:gridCol>
                <a:gridCol w="1374345">
                  <a:extLst>
                    <a:ext uri="{9D8B030D-6E8A-4147-A177-3AD203B41FA5}">
                      <a16:colId xmlns:a16="http://schemas.microsoft.com/office/drawing/2014/main" val="2671162086"/>
                    </a:ext>
                  </a:extLst>
                </a:gridCol>
                <a:gridCol w="1832460">
                  <a:extLst>
                    <a:ext uri="{9D8B030D-6E8A-4147-A177-3AD203B41FA5}">
                      <a16:colId xmlns:a16="http://schemas.microsoft.com/office/drawing/2014/main" val="1793846474"/>
                    </a:ext>
                  </a:extLst>
                </a:gridCol>
                <a:gridCol w="2290575">
                  <a:extLst>
                    <a:ext uri="{9D8B030D-6E8A-4147-A177-3AD203B41FA5}">
                      <a16:colId xmlns:a16="http://schemas.microsoft.com/office/drawing/2014/main" val="3343465774"/>
                    </a:ext>
                  </a:extLst>
                </a:gridCol>
              </a:tblGrid>
              <a:tr h="370840">
                <a:tc>
                  <a:txBody>
                    <a:bodyPr/>
                    <a:lstStyle/>
                    <a:p>
                      <a:r>
                        <a:rPr lang="en-US" b="1" dirty="0"/>
                        <a:t>Action</a:t>
                      </a:r>
                      <a:endParaRPr lang="en-US" dirty="0"/>
                    </a:p>
                  </a:txBody>
                  <a:tcPr anchor="ctr"/>
                </a:tc>
                <a:tc>
                  <a:txBody>
                    <a:bodyPr/>
                    <a:lstStyle/>
                    <a:p>
                      <a:r>
                        <a:rPr lang="en-US" b="1"/>
                        <a:t>HTTP Method</a:t>
                      </a:r>
                      <a:endParaRPr lang="en-US"/>
                    </a:p>
                  </a:txBody>
                  <a:tcPr anchor="ctr"/>
                </a:tc>
                <a:tc>
                  <a:txBody>
                    <a:bodyPr/>
                    <a:lstStyle/>
                    <a:p>
                      <a:r>
                        <a:rPr lang="en-US" b="1"/>
                        <a:t>Endpoint</a:t>
                      </a:r>
                      <a:endParaRPr lang="en-US"/>
                    </a:p>
                  </a:txBody>
                  <a:tcPr anchor="ctr"/>
                </a:tc>
                <a:tc>
                  <a:txBody>
                    <a:bodyPr/>
                    <a:lstStyle/>
                    <a:p>
                      <a:r>
                        <a:rPr lang="en-US" b="1" dirty="0"/>
                        <a:t>Description</a:t>
                      </a:r>
                      <a:endParaRPr lang="en-US" dirty="0"/>
                    </a:p>
                  </a:txBody>
                  <a:tcPr anchor="ctr"/>
                </a:tc>
                <a:extLst>
                  <a:ext uri="{0D108BD9-81ED-4DB2-BD59-A6C34878D82A}">
                    <a16:rowId xmlns:a16="http://schemas.microsoft.com/office/drawing/2014/main" val="555629920"/>
                  </a:ext>
                </a:extLst>
              </a:tr>
              <a:tr h="370840">
                <a:tc>
                  <a:txBody>
                    <a:bodyPr/>
                    <a:lstStyle/>
                    <a:p>
                      <a:r>
                        <a:rPr lang="en-US" sz="1400" b="1" dirty="0"/>
                        <a:t>User Registration	</a:t>
                      </a:r>
                      <a:endParaRPr lang="en-US" sz="1400" dirty="0"/>
                    </a:p>
                  </a:txBody>
                  <a:tcPr anchor="ctr"/>
                </a:tc>
                <a:tc>
                  <a:txBody>
                    <a:bodyPr/>
                    <a:lstStyle/>
                    <a:p>
                      <a:r>
                        <a:rPr lang="en-US" sz="1400" dirty="0"/>
                        <a:t>POST</a:t>
                      </a:r>
                    </a:p>
                  </a:txBody>
                  <a:tcPr anchor="ctr"/>
                </a:tc>
                <a:tc>
                  <a:txBody>
                    <a:bodyPr/>
                    <a:lstStyle/>
                    <a:p>
                      <a:r>
                        <a:rPr lang="en-US" sz="1400" dirty="0"/>
                        <a:t>/</a:t>
                      </a:r>
                      <a:r>
                        <a:rPr lang="en-US" sz="1400" dirty="0" err="1"/>
                        <a:t>api</a:t>
                      </a:r>
                      <a:r>
                        <a:rPr lang="en-US" sz="1400" dirty="0"/>
                        <a:t>/users/register</a:t>
                      </a:r>
                    </a:p>
                  </a:txBody>
                  <a:tcPr anchor="ctr"/>
                </a:tc>
                <a:tc>
                  <a:txBody>
                    <a:bodyPr/>
                    <a:lstStyle/>
                    <a:p>
                      <a:r>
                        <a:rPr lang="en-US" sz="1400" dirty="0"/>
                        <a:t>Registers a new member</a:t>
                      </a:r>
                    </a:p>
                  </a:txBody>
                  <a:tcPr anchor="ctr"/>
                </a:tc>
                <a:extLst>
                  <a:ext uri="{0D108BD9-81ED-4DB2-BD59-A6C34878D82A}">
                    <a16:rowId xmlns:a16="http://schemas.microsoft.com/office/drawing/2014/main" val="1534366447"/>
                  </a:ext>
                </a:extLst>
              </a:tr>
              <a:tr h="370840">
                <a:tc>
                  <a:txBody>
                    <a:bodyPr/>
                    <a:lstStyle/>
                    <a:p>
                      <a:r>
                        <a:rPr lang="en-US" sz="1400" b="1" dirty="0"/>
                        <a:t>User Login	</a:t>
                      </a:r>
                      <a:endParaRPr lang="en-US" sz="1400" dirty="0"/>
                    </a:p>
                  </a:txBody>
                  <a:tcPr anchor="ctr"/>
                </a:tc>
                <a:tc>
                  <a:txBody>
                    <a:bodyPr/>
                    <a:lstStyle/>
                    <a:p>
                      <a:r>
                        <a:rPr lang="en-US" sz="1400" dirty="0"/>
                        <a:t>POST</a:t>
                      </a:r>
                    </a:p>
                  </a:txBody>
                  <a:tcPr anchor="ctr"/>
                </a:tc>
                <a:tc>
                  <a:txBody>
                    <a:bodyPr/>
                    <a:lstStyle/>
                    <a:p>
                      <a:r>
                        <a:rPr lang="en-US" sz="1400" dirty="0"/>
                        <a:t>/</a:t>
                      </a:r>
                      <a:r>
                        <a:rPr lang="en-US" sz="1400" dirty="0" err="1"/>
                        <a:t>api</a:t>
                      </a:r>
                      <a:r>
                        <a:rPr lang="en-US" sz="1400" dirty="0"/>
                        <a:t>/users/login</a:t>
                      </a:r>
                    </a:p>
                  </a:txBody>
                  <a:tcPr anchor="ctr"/>
                </a:tc>
                <a:tc>
                  <a:txBody>
                    <a:bodyPr/>
                    <a:lstStyle/>
                    <a:p>
                      <a:r>
                        <a:rPr lang="en-US" sz="1400" dirty="0"/>
                        <a:t>Authenticates a member.</a:t>
                      </a:r>
                    </a:p>
                  </a:txBody>
                  <a:tcPr anchor="ctr"/>
                </a:tc>
                <a:extLst>
                  <a:ext uri="{0D108BD9-81ED-4DB2-BD59-A6C34878D82A}">
                    <a16:rowId xmlns:a16="http://schemas.microsoft.com/office/drawing/2014/main" val="187855391"/>
                  </a:ext>
                </a:extLst>
              </a:tr>
              <a:tr h="370840">
                <a:tc>
                  <a:txBody>
                    <a:bodyPr/>
                    <a:lstStyle/>
                    <a:p>
                      <a:r>
                        <a:rPr lang="en-US" sz="1400" b="1"/>
                        <a:t>View Books	</a:t>
                      </a:r>
                      <a:endParaRPr lang="en-US" sz="1400" dirty="0"/>
                    </a:p>
                  </a:txBody>
                  <a:tcPr anchor="ctr"/>
                </a:tc>
                <a:tc>
                  <a:txBody>
                    <a:bodyPr/>
                    <a:lstStyle/>
                    <a:p>
                      <a:r>
                        <a:rPr lang="en-US" sz="1400" dirty="0"/>
                        <a:t>GET</a:t>
                      </a:r>
                    </a:p>
                  </a:txBody>
                  <a:tcPr/>
                </a:tc>
                <a:tc>
                  <a:txBody>
                    <a:bodyPr/>
                    <a:lstStyle/>
                    <a:p>
                      <a:r>
                        <a:rPr lang="en-US" sz="1400" dirty="0"/>
                        <a:t>/</a:t>
                      </a:r>
                      <a:r>
                        <a:rPr lang="en-US" sz="1400" dirty="0" err="1"/>
                        <a:t>api</a:t>
                      </a:r>
                      <a:r>
                        <a:rPr lang="en-US" sz="1400" dirty="0"/>
                        <a:t>/books	</a:t>
                      </a:r>
                    </a:p>
                  </a:txBody>
                  <a:tcPr/>
                </a:tc>
                <a:tc>
                  <a:txBody>
                    <a:bodyPr/>
                    <a:lstStyle/>
                    <a:p>
                      <a:r>
                        <a:rPr lang="en-US" sz="1400" dirty="0"/>
                        <a:t>Retrieves available books.</a:t>
                      </a:r>
                    </a:p>
                  </a:txBody>
                  <a:tcPr/>
                </a:tc>
                <a:extLst>
                  <a:ext uri="{0D108BD9-81ED-4DB2-BD59-A6C34878D82A}">
                    <a16:rowId xmlns:a16="http://schemas.microsoft.com/office/drawing/2014/main" val="2016829978"/>
                  </a:ext>
                </a:extLst>
              </a:tr>
              <a:tr h="370840">
                <a:tc>
                  <a:txBody>
                    <a:bodyPr/>
                    <a:lstStyle/>
                    <a:p>
                      <a:r>
                        <a:rPr lang="en-US" sz="1400" b="1" dirty="0"/>
                        <a:t>Search Books</a:t>
                      </a:r>
                      <a:endParaRPr lang="en-US" sz="1400" dirty="0"/>
                    </a:p>
                  </a:txBody>
                  <a:tcPr anchor="ctr"/>
                </a:tc>
                <a:tc>
                  <a:txBody>
                    <a:bodyPr/>
                    <a:lstStyle/>
                    <a:p>
                      <a:r>
                        <a:rPr lang="en-US" sz="1400" dirty="0"/>
                        <a:t>GET</a:t>
                      </a:r>
                    </a:p>
                  </a:txBody>
                  <a:tcPr/>
                </a:tc>
                <a:tc>
                  <a:txBody>
                    <a:bodyPr/>
                    <a:lstStyle/>
                    <a:p>
                      <a:r>
                        <a:rPr lang="en-US" sz="1400" dirty="0"/>
                        <a:t>/</a:t>
                      </a:r>
                      <a:r>
                        <a:rPr lang="en-US" sz="1400" dirty="0" err="1"/>
                        <a:t>api</a:t>
                      </a:r>
                      <a:r>
                        <a:rPr lang="en-US" sz="1400" dirty="0"/>
                        <a:t>/books/</a:t>
                      </a:r>
                      <a:r>
                        <a:rPr lang="en-US" sz="1400" dirty="0" err="1"/>
                        <a:t>search?query</a:t>
                      </a:r>
                      <a:r>
                        <a:rPr lang="en-US" sz="1400" dirty="0"/>
                        <a:t>={</a:t>
                      </a:r>
                      <a:r>
                        <a:rPr lang="en-US" sz="1400" dirty="0" err="1"/>
                        <a:t>searchTerm</a:t>
                      </a:r>
                      <a:r>
                        <a:rPr lang="en-US" sz="1400" dirty="0"/>
                        <a:t>}</a:t>
                      </a:r>
                    </a:p>
                  </a:txBody>
                  <a:tcPr/>
                </a:tc>
                <a:tc>
                  <a:txBody>
                    <a:bodyPr/>
                    <a:lstStyle/>
                    <a:p>
                      <a:r>
                        <a:rPr lang="en-US" sz="1400" dirty="0"/>
                        <a:t>Searches books by title, author, or category.</a:t>
                      </a:r>
                    </a:p>
                  </a:txBody>
                  <a:tcPr/>
                </a:tc>
                <a:extLst>
                  <a:ext uri="{0D108BD9-81ED-4DB2-BD59-A6C34878D82A}">
                    <a16:rowId xmlns:a16="http://schemas.microsoft.com/office/drawing/2014/main" val="3663257498"/>
                  </a:ext>
                </a:extLst>
              </a:tr>
              <a:tr h="370840">
                <a:tc>
                  <a:txBody>
                    <a:bodyPr/>
                    <a:lstStyle/>
                    <a:p>
                      <a:r>
                        <a:rPr lang="en-US" sz="1400" b="1" dirty="0"/>
                        <a:t>Borrow Book</a:t>
                      </a:r>
                    </a:p>
                  </a:txBody>
                  <a:tcPr/>
                </a:tc>
                <a:tc>
                  <a:txBody>
                    <a:bodyPr/>
                    <a:lstStyle/>
                    <a:p>
                      <a:r>
                        <a:rPr lang="en-US" sz="1400" dirty="0"/>
                        <a:t>GET</a:t>
                      </a:r>
                    </a:p>
                  </a:txBody>
                  <a:tcPr/>
                </a:tc>
                <a:tc>
                  <a:txBody>
                    <a:bodyPr/>
                    <a:lstStyle/>
                    <a:p>
                      <a:r>
                        <a:rPr lang="en-US" sz="1400" dirty="0"/>
                        <a:t>/</a:t>
                      </a:r>
                      <a:r>
                        <a:rPr lang="en-US" sz="1400" dirty="0" err="1"/>
                        <a:t>api</a:t>
                      </a:r>
                      <a:r>
                        <a:rPr lang="en-US" sz="1400" dirty="0"/>
                        <a:t>/borrow/{</a:t>
                      </a:r>
                      <a:r>
                        <a:rPr lang="en-US" sz="1400" dirty="0" err="1"/>
                        <a:t>bookId</a:t>
                      </a:r>
                      <a:r>
                        <a:rPr lang="en-US" sz="1400" dirty="0"/>
                        <a:t>}</a:t>
                      </a:r>
                    </a:p>
                  </a:txBody>
                  <a:tcPr/>
                </a:tc>
                <a:tc>
                  <a:txBody>
                    <a:bodyPr/>
                    <a:lstStyle/>
                    <a:p>
                      <a:r>
                        <a:rPr lang="en-US" sz="1400" dirty="0"/>
                        <a:t>Allows a member to borrow a book.</a:t>
                      </a:r>
                    </a:p>
                  </a:txBody>
                  <a:tcPr/>
                </a:tc>
                <a:extLst>
                  <a:ext uri="{0D108BD9-81ED-4DB2-BD59-A6C34878D82A}">
                    <a16:rowId xmlns:a16="http://schemas.microsoft.com/office/drawing/2014/main" val="2951689304"/>
                  </a:ext>
                </a:extLst>
              </a:tr>
            </a:tbl>
          </a:graphicData>
        </a:graphic>
      </p:graphicFrame>
    </p:spTree>
    <p:extLst>
      <p:ext uri="{BB962C8B-B14F-4D97-AF65-F5344CB8AC3E}">
        <p14:creationId xmlns:p14="http://schemas.microsoft.com/office/powerpoint/2010/main" val="1014210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97D15-8B35-E4ED-0F54-1BD009015FB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FD2E9A-F793-4CAF-7947-ECC966F911D0}"/>
              </a:ext>
            </a:extLst>
          </p:cNvPr>
          <p:cNvSpPr>
            <a:spLocks noGrp="1"/>
          </p:cNvSpPr>
          <p:nvPr>
            <p:ph type="title"/>
          </p:nvPr>
        </p:nvSpPr>
        <p:spPr/>
        <p:txBody>
          <a:bodyPr>
            <a:normAutofit/>
          </a:bodyPr>
          <a:lstStyle/>
          <a:p>
            <a:r>
              <a:rPr lang="en-US" dirty="0"/>
              <a:t>API Endpoints – Member </a:t>
            </a:r>
            <a:r>
              <a:rPr lang="en-US"/>
              <a:t>(Cont.)</a:t>
            </a:r>
            <a:endParaRPr lang="en-US" dirty="0"/>
          </a:p>
        </p:txBody>
      </p:sp>
      <p:graphicFrame>
        <p:nvGraphicFramePr>
          <p:cNvPr id="2" name="Content Placeholder 1">
            <a:extLst>
              <a:ext uri="{FF2B5EF4-FFF2-40B4-BE49-F238E27FC236}">
                <a16:creationId xmlns:a16="http://schemas.microsoft.com/office/drawing/2014/main" id="{3B892F49-B3C4-42C5-85E3-689772873685}"/>
              </a:ext>
            </a:extLst>
          </p:cNvPr>
          <p:cNvGraphicFramePr>
            <a:graphicFrameLocks noGrp="1"/>
          </p:cNvGraphicFramePr>
          <p:nvPr>
            <p:ph idx="1"/>
            <p:extLst>
              <p:ext uri="{D42A27DB-BD31-4B8C-83A1-F6EECF244321}">
                <p14:modId xmlns:p14="http://schemas.microsoft.com/office/powerpoint/2010/main" val="244329063"/>
              </p:ext>
            </p:extLst>
          </p:nvPr>
        </p:nvGraphicFramePr>
        <p:xfrm>
          <a:off x="465138" y="1323975"/>
          <a:ext cx="6702847" cy="2926080"/>
        </p:xfrm>
        <a:graphic>
          <a:graphicData uri="http://schemas.openxmlformats.org/drawingml/2006/table">
            <a:tbl>
              <a:tblPr firstRow="1" bandRow="1">
                <a:tableStyleId>{5C22544A-7EE6-4342-B048-85BDC9FD1C3A}</a:tableStyleId>
              </a:tblPr>
              <a:tblGrid>
                <a:gridCol w="1205467">
                  <a:extLst>
                    <a:ext uri="{9D8B030D-6E8A-4147-A177-3AD203B41FA5}">
                      <a16:colId xmlns:a16="http://schemas.microsoft.com/office/drawing/2014/main" val="2953164090"/>
                    </a:ext>
                  </a:extLst>
                </a:gridCol>
                <a:gridCol w="1374345">
                  <a:extLst>
                    <a:ext uri="{9D8B030D-6E8A-4147-A177-3AD203B41FA5}">
                      <a16:colId xmlns:a16="http://schemas.microsoft.com/office/drawing/2014/main" val="2671162086"/>
                    </a:ext>
                  </a:extLst>
                </a:gridCol>
                <a:gridCol w="1832460">
                  <a:extLst>
                    <a:ext uri="{9D8B030D-6E8A-4147-A177-3AD203B41FA5}">
                      <a16:colId xmlns:a16="http://schemas.microsoft.com/office/drawing/2014/main" val="1793846474"/>
                    </a:ext>
                  </a:extLst>
                </a:gridCol>
                <a:gridCol w="2290575">
                  <a:extLst>
                    <a:ext uri="{9D8B030D-6E8A-4147-A177-3AD203B41FA5}">
                      <a16:colId xmlns:a16="http://schemas.microsoft.com/office/drawing/2014/main" val="3343465774"/>
                    </a:ext>
                  </a:extLst>
                </a:gridCol>
              </a:tblGrid>
              <a:tr h="370840">
                <a:tc>
                  <a:txBody>
                    <a:bodyPr/>
                    <a:lstStyle/>
                    <a:p>
                      <a:r>
                        <a:rPr lang="en-US" b="1"/>
                        <a:t>Action</a:t>
                      </a:r>
                      <a:endParaRPr lang="en-US"/>
                    </a:p>
                  </a:txBody>
                  <a:tcPr anchor="ctr"/>
                </a:tc>
                <a:tc>
                  <a:txBody>
                    <a:bodyPr/>
                    <a:lstStyle/>
                    <a:p>
                      <a:r>
                        <a:rPr lang="en-US" b="1"/>
                        <a:t>HTTP Method</a:t>
                      </a:r>
                      <a:endParaRPr lang="en-US"/>
                    </a:p>
                  </a:txBody>
                  <a:tcPr anchor="ctr"/>
                </a:tc>
                <a:tc>
                  <a:txBody>
                    <a:bodyPr/>
                    <a:lstStyle/>
                    <a:p>
                      <a:r>
                        <a:rPr lang="en-US" b="1"/>
                        <a:t>Endpoint</a:t>
                      </a:r>
                      <a:endParaRPr lang="en-US"/>
                    </a:p>
                  </a:txBody>
                  <a:tcPr anchor="ctr"/>
                </a:tc>
                <a:tc>
                  <a:txBody>
                    <a:bodyPr/>
                    <a:lstStyle/>
                    <a:p>
                      <a:r>
                        <a:rPr lang="en-US" b="1" dirty="0"/>
                        <a:t>Description</a:t>
                      </a:r>
                      <a:endParaRPr lang="en-US" dirty="0"/>
                    </a:p>
                  </a:txBody>
                  <a:tcPr anchor="ctr"/>
                </a:tc>
                <a:extLst>
                  <a:ext uri="{0D108BD9-81ED-4DB2-BD59-A6C34878D82A}">
                    <a16:rowId xmlns:a16="http://schemas.microsoft.com/office/drawing/2014/main" val="555629920"/>
                  </a:ext>
                </a:extLst>
              </a:tr>
              <a:tr h="370840">
                <a:tc>
                  <a:txBody>
                    <a:bodyPr/>
                    <a:lstStyle/>
                    <a:p>
                      <a:r>
                        <a:rPr lang="en-US" sz="1400" b="1" dirty="0"/>
                        <a:t>Search Books</a:t>
                      </a:r>
                    </a:p>
                  </a:txBody>
                  <a:tcPr/>
                </a:tc>
                <a:tc>
                  <a:txBody>
                    <a:bodyPr/>
                    <a:lstStyle/>
                    <a:p>
                      <a:r>
                        <a:rPr lang="en-US" sz="1400" dirty="0"/>
                        <a:t>GET</a:t>
                      </a:r>
                    </a:p>
                  </a:txBody>
                  <a:tcPr/>
                </a:tc>
                <a:tc>
                  <a:txBody>
                    <a:bodyPr/>
                    <a:lstStyle/>
                    <a:p>
                      <a:r>
                        <a:rPr lang="en-US" sz="1400" dirty="0"/>
                        <a:t>/</a:t>
                      </a:r>
                      <a:r>
                        <a:rPr lang="en-US" sz="1400" dirty="0" err="1"/>
                        <a:t>api</a:t>
                      </a:r>
                      <a:r>
                        <a:rPr lang="en-US" sz="1400" dirty="0"/>
                        <a:t>/books/</a:t>
                      </a:r>
                      <a:r>
                        <a:rPr lang="en-US" sz="1400" dirty="0" err="1"/>
                        <a:t>search?query</a:t>
                      </a:r>
                      <a:r>
                        <a:rPr lang="en-US" sz="1400" dirty="0"/>
                        <a:t>={</a:t>
                      </a:r>
                      <a:r>
                        <a:rPr lang="en-US" sz="1400" dirty="0" err="1"/>
                        <a:t>searchTerm</a:t>
                      </a:r>
                      <a:r>
                        <a:rPr lang="en-US" sz="1400" dirty="0"/>
                        <a:t>}</a:t>
                      </a:r>
                    </a:p>
                  </a:txBody>
                  <a:tcPr/>
                </a:tc>
                <a:tc>
                  <a:txBody>
                    <a:bodyPr/>
                    <a:lstStyle/>
                    <a:p>
                      <a:r>
                        <a:rPr lang="en-US" sz="1400" dirty="0"/>
                        <a:t>Searches books by title, author, or category.</a:t>
                      </a:r>
                    </a:p>
                  </a:txBody>
                  <a:tcPr/>
                </a:tc>
                <a:extLst>
                  <a:ext uri="{0D108BD9-81ED-4DB2-BD59-A6C34878D82A}">
                    <a16:rowId xmlns:a16="http://schemas.microsoft.com/office/drawing/2014/main" val="1534366447"/>
                  </a:ext>
                </a:extLst>
              </a:tr>
              <a:tr h="370840">
                <a:tc>
                  <a:txBody>
                    <a:bodyPr/>
                    <a:lstStyle/>
                    <a:p>
                      <a:r>
                        <a:rPr lang="en-US" sz="1400" b="1" dirty="0"/>
                        <a:t>Borrow Book</a:t>
                      </a:r>
                      <a:endParaRPr lang="en-US" sz="1400" dirty="0"/>
                    </a:p>
                  </a:txBody>
                  <a:tcPr anchor="ctr"/>
                </a:tc>
                <a:tc>
                  <a:txBody>
                    <a:bodyPr/>
                    <a:lstStyle/>
                    <a:p>
                      <a:r>
                        <a:rPr lang="en-US" sz="1400" dirty="0"/>
                        <a:t>POST</a:t>
                      </a:r>
                    </a:p>
                  </a:txBody>
                  <a:tcPr anchor="ctr"/>
                </a:tc>
                <a:tc>
                  <a:txBody>
                    <a:bodyPr/>
                    <a:lstStyle/>
                    <a:p>
                      <a:r>
                        <a:rPr lang="en-US" sz="1400" dirty="0"/>
                        <a:t>/</a:t>
                      </a:r>
                      <a:r>
                        <a:rPr lang="en-US" sz="1400" dirty="0" err="1"/>
                        <a:t>api</a:t>
                      </a:r>
                      <a:r>
                        <a:rPr lang="en-US" sz="1400" dirty="0"/>
                        <a:t>/borrow/{</a:t>
                      </a:r>
                      <a:r>
                        <a:rPr lang="en-US" sz="1400" dirty="0" err="1"/>
                        <a:t>bookId</a:t>
                      </a:r>
                      <a:r>
                        <a:rPr lang="en-US" sz="1400" dirty="0"/>
                        <a:t>}</a:t>
                      </a:r>
                    </a:p>
                  </a:txBody>
                  <a:tcPr anchor="ctr"/>
                </a:tc>
                <a:tc>
                  <a:txBody>
                    <a:bodyPr/>
                    <a:lstStyle/>
                    <a:p>
                      <a:r>
                        <a:rPr lang="en-US" sz="1400" dirty="0"/>
                        <a:t>Allows a member to borrow a book.</a:t>
                      </a:r>
                    </a:p>
                  </a:txBody>
                  <a:tcPr anchor="ctr"/>
                </a:tc>
                <a:extLst>
                  <a:ext uri="{0D108BD9-81ED-4DB2-BD59-A6C34878D82A}">
                    <a16:rowId xmlns:a16="http://schemas.microsoft.com/office/drawing/2014/main" val="187855391"/>
                  </a:ext>
                </a:extLst>
              </a:tr>
              <a:tr h="370840">
                <a:tc>
                  <a:txBody>
                    <a:bodyPr/>
                    <a:lstStyle/>
                    <a:p>
                      <a:r>
                        <a:rPr lang="en-US" sz="1400" b="1" dirty="0"/>
                        <a:t>Return Book	</a:t>
                      </a:r>
                    </a:p>
                  </a:txBody>
                  <a:tcPr anchor="ctr"/>
                </a:tc>
                <a:tc>
                  <a:txBody>
                    <a:bodyPr/>
                    <a:lstStyle/>
                    <a:p>
                      <a:r>
                        <a:rPr lang="en-US" sz="1400" dirty="0"/>
                        <a:t>POST</a:t>
                      </a:r>
                    </a:p>
                  </a:txBody>
                  <a:tcPr anchor="ctr"/>
                </a:tc>
                <a:tc>
                  <a:txBody>
                    <a:bodyPr/>
                    <a:lstStyle/>
                    <a:p>
                      <a:r>
                        <a:rPr lang="en-US" sz="1400" dirty="0"/>
                        <a:t>/</a:t>
                      </a:r>
                      <a:r>
                        <a:rPr lang="en-US" sz="1400" dirty="0" err="1"/>
                        <a:t>api</a:t>
                      </a:r>
                      <a:r>
                        <a:rPr lang="en-US" sz="1400" dirty="0"/>
                        <a:t>/return/{</a:t>
                      </a:r>
                      <a:r>
                        <a:rPr lang="en-US" sz="1400" dirty="0" err="1"/>
                        <a:t>bookId</a:t>
                      </a:r>
                      <a:r>
                        <a:rPr lang="en-US" sz="1400" dirty="0"/>
                        <a:t>}</a:t>
                      </a:r>
                    </a:p>
                  </a:txBody>
                  <a:tcPr anchor="ctr"/>
                </a:tc>
                <a:tc>
                  <a:txBody>
                    <a:bodyPr/>
                    <a:lstStyle/>
                    <a:p>
                      <a:r>
                        <a:rPr lang="en-US" sz="1400" dirty="0"/>
                        <a:t>Allows a member to return a borrowed book.</a:t>
                      </a:r>
                    </a:p>
                  </a:txBody>
                  <a:tcPr anchor="ctr"/>
                </a:tc>
                <a:extLst>
                  <a:ext uri="{0D108BD9-81ED-4DB2-BD59-A6C34878D82A}">
                    <a16:rowId xmlns:a16="http://schemas.microsoft.com/office/drawing/2014/main" val="583311546"/>
                  </a:ext>
                </a:extLst>
              </a:tr>
              <a:tr h="370840">
                <a:tc>
                  <a:txBody>
                    <a:bodyPr/>
                    <a:lstStyle/>
                    <a:p>
                      <a:r>
                        <a:rPr lang="en-US" sz="1400" b="1" dirty="0"/>
                        <a:t>View Borrowing History</a:t>
                      </a:r>
                    </a:p>
                  </a:txBody>
                  <a:tcPr anchor="ctr"/>
                </a:tc>
                <a:tc>
                  <a:txBody>
                    <a:bodyPr/>
                    <a:lstStyle/>
                    <a:p>
                      <a:r>
                        <a:rPr lang="en-US" sz="1400" dirty="0"/>
                        <a:t>GET</a:t>
                      </a:r>
                    </a:p>
                  </a:txBody>
                  <a:tcPr anchor="ctr"/>
                </a:tc>
                <a:tc>
                  <a:txBody>
                    <a:bodyPr/>
                    <a:lstStyle/>
                    <a:p>
                      <a:r>
                        <a:rPr lang="en-US" sz="1400" dirty="0"/>
                        <a:t>/</a:t>
                      </a:r>
                      <a:r>
                        <a:rPr lang="en-US" sz="1400" dirty="0" err="1"/>
                        <a:t>api</a:t>
                      </a:r>
                      <a:r>
                        <a:rPr lang="en-US" sz="1400" dirty="0"/>
                        <a:t>/users/{</a:t>
                      </a:r>
                      <a:r>
                        <a:rPr lang="en-US" sz="1400" dirty="0" err="1"/>
                        <a:t>userId</a:t>
                      </a:r>
                      <a:r>
                        <a:rPr lang="en-US" sz="1400" dirty="0"/>
                        <a:t>}/history</a:t>
                      </a:r>
                    </a:p>
                  </a:txBody>
                  <a:tcPr anchor="ctr"/>
                </a:tc>
                <a:tc>
                  <a:txBody>
                    <a:bodyPr/>
                    <a:lstStyle/>
                    <a:p>
                      <a:r>
                        <a:rPr lang="en-US" sz="1400" dirty="0"/>
                        <a:t>Retrieves a user's borrowing history.</a:t>
                      </a:r>
                    </a:p>
                  </a:txBody>
                  <a:tcPr anchor="ctr"/>
                </a:tc>
                <a:extLst>
                  <a:ext uri="{0D108BD9-81ED-4DB2-BD59-A6C34878D82A}">
                    <a16:rowId xmlns:a16="http://schemas.microsoft.com/office/drawing/2014/main" val="2743315597"/>
                  </a:ext>
                </a:extLst>
              </a:tr>
            </a:tbl>
          </a:graphicData>
        </a:graphic>
      </p:graphicFrame>
    </p:spTree>
    <p:extLst>
      <p:ext uri="{BB962C8B-B14F-4D97-AF65-F5344CB8AC3E}">
        <p14:creationId xmlns:p14="http://schemas.microsoft.com/office/powerpoint/2010/main" val="3999133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CC8E1-D5EE-4441-F78E-A1F81D1BE1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283AF-9D22-F53D-6098-4361A87425D6}"/>
              </a:ext>
            </a:extLst>
          </p:cNvPr>
          <p:cNvSpPr>
            <a:spLocks noGrp="1"/>
          </p:cNvSpPr>
          <p:nvPr>
            <p:ph type="title"/>
          </p:nvPr>
        </p:nvSpPr>
        <p:spPr/>
        <p:txBody>
          <a:bodyPr>
            <a:normAutofit/>
          </a:bodyPr>
          <a:lstStyle/>
          <a:p>
            <a:r>
              <a:rPr lang="en-US" dirty="0"/>
              <a:t>Test Cases - UATs</a:t>
            </a:r>
          </a:p>
        </p:txBody>
      </p:sp>
      <p:sp>
        <p:nvSpPr>
          <p:cNvPr id="3" name="Content Placeholder 2">
            <a:extLst>
              <a:ext uri="{FF2B5EF4-FFF2-40B4-BE49-F238E27FC236}">
                <a16:creationId xmlns:a16="http://schemas.microsoft.com/office/drawing/2014/main" id="{AF22994B-7652-A776-CD2B-8FD99A2E6B72}"/>
              </a:ext>
            </a:extLst>
          </p:cNvPr>
          <p:cNvSpPr>
            <a:spLocks noGrp="1"/>
          </p:cNvSpPr>
          <p:nvPr>
            <p:ph idx="1"/>
          </p:nvPr>
        </p:nvSpPr>
        <p:spPr/>
        <p:txBody>
          <a:bodyPr>
            <a:normAutofit fontScale="92500" lnSpcReduction="20000"/>
          </a:bodyPr>
          <a:lstStyle/>
          <a:p>
            <a:r>
              <a:rPr lang="en-US" dirty="0"/>
              <a:t>User Management UATs</a:t>
            </a:r>
          </a:p>
          <a:p>
            <a:pPr lvl="1"/>
            <a:r>
              <a:rPr lang="en-US" dirty="0"/>
              <a:t>User Registration Test</a:t>
            </a:r>
          </a:p>
          <a:p>
            <a:pPr lvl="1"/>
            <a:r>
              <a:rPr lang="en-US" dirty="0"/>
              <a:t>User Login Test</a:t>
            </a:r>
          </a:p>
          <a:p>
            <a:pPr lvl="1"/>
            <a:r>
              <a:rPr lang="en-US" dirty="0"/>
              <a:t>Admin Management Tests</a:t>
            </a:r>
          </a:p>
          <a:p>
            <a:r>
              <a:rPr lang="en-US" dirty="0"/>
              <a:t>Book Management UATs</a:t>
            </a:r>
          </a:p>
          <a:p>
            <a:pPr lvl="1"/>
            <a:r>
              <a:rPr lang="en-US" dirty="0"/>
              <a:t>Book Addition Test</a:t>
            </a:r>
          </a:p>
          <a:p>
            <a:pPr lvl="1"/>
            <a:r>
              <a:rPr lang="en-US" dirty="0"/>
              <a:t>Book Editing &amp; Deletion Test</a:t>
            </a:r>
          </a:p>
          <a:p>
            <a:pPr lvl="1"/>
            <a:r>
              <a:rPr lang="en-US" dirty="0"/>
              <a:t>Book Search</a:t>
            </a:r>
          </a:p>
        </p:txBody>
      </p:sp>
    </p:spTree>
    <p:extLst>
      <p:ext uri="{BB962C8B-B14F-4D97-AF65-F5344CB8AC3E}">
        <p14:creationId xmlns:p14="http://schemas.microsoft.com/office/powerpoint/2010/main" val="361802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0C8FC-D5B3-C7BE-7C3A-AD87F5EED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52762-676A-18CB-E2FE-8B06E642CA1C}"/>
              </a:ext>
            </a:extLst>
          </p:cNvPr>
          <p:cNvSpPr>
            <a:spLocks noGrp="1"/>
          </p:cNvSpPr>
          <p:nvPr>
            <p:ph type="title"/>
          </p:nvPr>
        </p:nvSpPr>
        <p:spPr/>
        <p:txBody>
          <a:bodyPr>
            <a:normAutofit/>
          </a:bodyPr>
          <a:lstStyle/>
          <a:p>
            <a:r>
              <a:rPr lang="en-US" dirty="0"/>
              <a:t>Successful User Registration</a:t>
            </a:r>
          </a:p>
        </p:txBody>
      </p:sp>
      <p:pic>
        <p:nvPicPr>
          <p:cNvPr id="1026" name="Picture 2">
            <a:extLst>
              <a:ext uri="{FF2B5EF4-FFF2-40B4-BE49-F238E27FC236}">
                <a16:creationId xmlns:a16="http://schemas.microsoft.com/office/drawing/2014/main" id="{8386D35B-1A59-C76F-A275-76CC75E4C1C4}"/>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967376" y="1349375"/>
            <a:ext cx="5193372" cy="341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596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4105E-F8FA-1AF0-F987-D4EF8E8FA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176BF-D75B-F76A-01ED-E0D1576FE561}"/>
              </a:ext>
            </a:extLst>
          </p:cNvPr>
          <p:cNvSpPr>
            <a:spLocks noGrp="1"/>
          </p:cNvSpPr>
          <p:nvPr>
            <p:ph type="title"/>
          </p:nvPr>
        </p:nvSpPr>
        <p:spPr/>
        <p:txBody>
          <a:bodyPr>
            <a:normAutofit fontScale="90000"/>
          </a:bodyPr>
          <a:lstStyle/>
          <a:p>
            <a:r>
              <a:rPr lang="en-US" dirty="0"/>
              <a:t>Failed User Login with </a:t>
            </a:r>
            <a:br>
              <a:rPr lang="en-US" dirty="0"/>
            </a:br>
            <a:r>
              <a:rPr lang="en-US" dirty="0"/>
              <a:t>wrong password</a:t>
            </a:r>
          </a:p>
        </p:txBody>
      </p:sp>
      <p:pic>
        <p:nvPicPr>
          <p:cNvPr id="2052" name="Picture 4">
            <a:extLst>
              <a:ext uri="{FF2B5EF4-FFF2-40B4-BE49-F238E27FC236}">
                <a16:creationId xmlns:a16="http://schemas.microsoft.com/office/drawing/2014/main" id="{8E8A231B-95CD-ABAF-3D40-84F9BC051CA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85296" y="1349375"/>
            <a:ext cx="6957532" cy="341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1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a:t>
            </a:r>
            <a:r>
              <a:rPr lang="en-US" altLang="zh-CN" dirty="0"/>
              <a:t>O</a:t>
            </a:r>
            <a:r>
              <a:rPr lang="en-US" dirty="0"/>
              <a:t>verview</a:t>
            </a:r>
          </a:p>
        </p:txBody>
      </p:sp>
      <p:sp>
        <p:nvSpPr>
          <p:cNvPr id="3" name="Content Placeholder 2"/>
          <p:cNvSpPr>
            <a:spLocks noGrp="1"/>
          </p:cNvSpPr>
          <p:nvPr>
            <p:ph idx="1"/>
          </p:nvPr>
        </p:nvSpPr>
        <p:spPr/>
        <p:txBody>
          <a:bodyPr>
            <a:normAutofit fontScale="70000" lnSpcReduction="20000"/>
          </a:bodyPr>
          <a:lstStyle/>
          <a:p>
            <a:pPr>
              <a:buNone/>
            </a:pPr>
            <a:r>
              <a:rPr lang="en-US" b="1" dirty="0"/>
              <a:t>Web Application for Library Management</a:t>
            </a:r>
          </a:p>
          <a:p>
            <a:pPr>
              <a:buFont typeface="Arial" panose="020B0604020202020204" pitchFamily="34" charset="0"/>
              <a:buChar char="•"/>
            </a:pPr>
            <a:r>
              <a:rPr lang="en-US" dirty="0"/>
              <a:t>A </a:t>
            </a:r>
            <a:r>
              <a:rPr lang="en-US" b="1" dirty="0"/>
              <a:t>Library Management System (LMS)</a:t>
            </a:r>
            <a:r>
              <a:rPr lang="en-US" dirty="0"/>
              <a:t> designed to streamline library operations</a:t>
            </a:r>
          </a:p>
          <a:p>
            <a:pPr>
              <a:buFont typeface="Arial" panose="020B0604020202020204" pitchFamily="34" charset="0"/>
              <a:buChar char="•"/>
            </a:pPr>
            <a:r>
              <a:rPr lang="en-US" dirty="0"/>
              <a:t>Supports </a:t>
            </a:r>
            <a:r>
              <a:rPr lang="en-US" b="1" dirty="0"/>
              <a:t>two main user roles</a:t>
            </a:r>
            <a:r>
              <a:rPr lang="en-US" dirty="0"/>
              <a:t>:</a:t>
            </a:r>
          </a:p>
          <a:p>
            <a:pPr marL="742950" lvl="1" indent="-285750">
              <a:buFont typeface="Arial" panose="020B0604020202020204" pitchFamily="34" charset="0"/>
              <a:buChar char="•"/>
            </a:pPr>
            <a:r>
              <a:rPr lang="en-US" b="1" dirty="0"/>
              <a:t>Librarian (Admin):</a:t>
            </a:r>
            <a:r>
              <a:rPr lang="en-US" dirty="0"/>
              <a:t> Manages books and users</a:t>
            </a:r>
          </a:p>
          <a:p>
            <a:pPr marL="742950" lvl="1" indent="-285750">
              <a:buFont typeface="Arial" panose="020B0604020202020204" pitchFamily="34" charset="0"/>
              <a:buChar char="•"/>
            </a:pPr>
            <a:r>
              <a:rPr lang="en-US" b="1" dirty="0"/>
              <a:t>Member:</a:t>
            </a:r>
            <a:r>
              <a:rPr lang="en-US" dirty="0"/>
              <a:t> Searches for books, borrows, returns, and tracks due dates</a:t>
            </a:r>
          </a:p>
          <a:p>
            <a:pPr>
              <a:buFont typeface="Arial" panose="020B0604020202020204" pitchFamily="34" charset="0"/>
              <a:buChar char="•"/>
            </a:pPr>
            <a:r>
              <a:rPr lang="en-US" dirty="0"/>
              <a:t>Built using:</a:t>
            </a:r>
          </a:p>
          <a:p>
            <a:pPr marL="742950" lvl="1" indent="-285750">
              <a:buFont typeface="Arial" panose="020B0604020202020204" pitchFamily="34" charset="0"/>
              <a:buChar char="•"/>
            </a:pPr>
            <a:r>
              <a:rPr lang="en-US" b="1" dirty="0"/>
              <a:t>Spring Boot</a:t>
            </a:r>
            <a:r>
              <a:rPr lang="en-US" dirty="0"/>
              <a:t> (Backend)</a:t>
            </a:r>
          </a:p>
          <a:p>
            <a:pPr marL="742950" lvl="1" indent="-285750">
              <a:buFont typeface="Arial" panose="020B0604020202020204" pitchFamily="34" charset="0"/>
              <a:buChar char="•"/>
            </a:pPr>
            <a:r>
              <a:rPr lang="en-US" b="1" dirty="0"/>
              <a:t>React</a:t>
            </a:r>
            <a:r>
              <a:rPr lang="en-US" dirty="0"/>
              <a:t> (Frontend)</a:t>
            </a:r>
          </a:p>
          <a:p>
            <a:pPr marL="742950" lvl="1" indent="-285750">
              <a:buFont typeface="Arial" panose="020B0604020202020204" pitchFamily="34" charset="0"/>
              <a:buChar char="•"/>
            </a:pPr>
            <a:r>
              <a:rPr lang="en-US" b="1" dirty="0"/>
              <a:t>MySQL</a:t>
            </a:r>
            <a:r>
              <a:rPr lang="en-US" dirty="0"/>
              <a:t> (Database)</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F5744-0E0A-8604-14A7-15137927F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8AC05-C135-9D06-35A2-3DA4E2D7E0D7}"/>
              </a:ext>
            </a:extLst>
          </p:cNvPr>
          <p:cNvSpPr>
            <a:spLocks noGrp="1"/>
          </p:cNvSpPr>
          <p:nvPr>
            <p:ph type="title"/>
          </p:nvPr>
        </p:nvSpPr>
        <p:spPr/>
        <p:txBody>
          <a:bodyPr>
            <a:normAutofit/>
          </a:bodyPr>
          <a:lstStyle/>
          <a:p>
            <a:r>
              <a:rPr lang="en-US" dirty="0"/>
              <a:t>Successful log in by an admin</a:t>
            </a:r>
          </a:p>
        </p:txBody>
      </p:sp>
      <p:pic>
        <p:nvPicPr>
          <p:cNvPr id="4098" name="Picture 2">
            <a:extLst>
              <a:ext uri="{FF2B5EF4-FFF2-40B4-BE49-F238E27FC236}">
                <a16:creationId xmlns:a16="http://schemas.microsoft.com/office/drawing/2014/main" id="{BC3995E5-4390-F3DE-6178-08FEEA728E00}"/>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269713" y="1349375"/>
            <a:ext cx="6588699" cy="341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967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D1691-574F-6AD6-B060-F4ABB00EA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E44C3-1887-B9DC-D1A0-595F7477F34E}"/>
              </a:ext>
            </a:extLst>
          </p:cNvPr>
          <p:cNvSpPr>
            <a:spLocks noGrp="1"/>
          </p:cNvSpPr>
          <p:nvPr>
            <p:ph type="title"/>
          </p:nvPr>
        </p:nvSpPr>
        <p:spPr/>
        <p:txBody>
          <a:bodyPr>
            <a:normAutofit/>
          </a:bodyPr>
          <a:lstStyle/>
          <a:p>
            <a:r>
              <a:rPr lang="en-US" dirty="0"/>
              <a:t>Delete a User</a:t>
            </a:r>
          </a:p>
        </p:txBody>
      </p:sp>
      <p:pic>
        <p:nvPicPr>
          <p:cNvPr id="4" name="Picture 4">
            <a:extLst>
              <a:ext uri="{FF2B5EF4-FFF2-40B4-BE49-F238E27FC236}">
                <a16:creationId xmlns:a16="http://schemas.microsoft.com/office/drawing/2014/main" id="{2A88B618-7099-1BBD-CD96-914CE84E64B3}"/>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287368" y="1349375"/>
            <a:ext cx="4553389" cy="341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813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74313-E855-0B9C-031B-57B624980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BCD90-57DA-80AA-C55E-4826BFF3A51A}"/>
              </a:ext>
            </a:extLst>
          </p:cNvPr>
          <p:cNvSpPr>
            <a:spLocks noGrp="1"/>
          </p:cNvSpPr>
          <p:nvPr>
            <p:ph type="title"/>
          </p:nvPr>
        </p:nvSpPr>
        <p:spPr/>
        <p:txBody>
          <a:bodyPr>
            <a:normAutofit/>
          </a:bodyPr>
          <a:lstStyle/>
          <a:p>
            <a:r>
              <a:rPr lang="en-US" dirty="0"/>
              <a:t>Search a User by Name</a:t>
            </a:r>
          </a:p>
        </p:txBody>
      </p:sp>
      <p:pic>
        <p:nvPicPr>
          <p:cNvPr id="3076" name="Picture 4">
            <a:extLst>
              <a:ext uri="{FF2B5EF4-FFF2-40B4-BE49-F238E27FC236}">
                <a16:creationId xmlns:a16="http://schemas.microsoft.com/office/drawing/2014/main" id="{60438DFA-F317-4D5D-8255-33E88C460FB2}"/>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264281" y="1349375"/>
            <a:ext cx="2599563" cy="341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636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0DF5A-41F5-CEEC-F8B1-C629F2B8E2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D9D006-22BD-DEEA-CC58-095B7497E9CF}"/>
              </a:ext>
            </a:extLst>
          </p:cNvPr>
          <p:cNvSpPr>
            <a:spLocks noGrp="1"/>
          </p:cNvSpPr>
          <p:nvPr>
            <p:ph type="title"/>
          </p:nvPr>
        </p:nvSpPr>
        <p:spPr/>
        <p:txBody>
          <a:bodyPr>
            <a:normAutofit/>
          </a:bodyPr>
          <a:lstStyle/>
          <a:p>
            <a:r>
              <a:rPr lang="en-US" dirty="0"/>
              <a:t>Challenges and Solutions</a:t>
            </a:r>
          </a:p>
        </p:txBody>
      </p:sp>
      <p:sp>
        <p:nvSpPr>
          <p:cNvPr id="5" name="Content Placeholder 4">
            <a:extLst>
              <a:ext uri="{FF2B5EF4-FFF2-40B4-BE49-F238E27FC236}">
                <a16:creationId xmlns:a16="http://schemas.microsoft.com/office/drawing/2014/main" id="{897DC592-0879-18AD-1CFF-60ED54778232}"/>
              </a:ext>
            </a:extLst>
          </p:cNvPr>
          <p:cNvSpPr>
            <a:spLocks noGrp="1"/>
          </p:cNvSpPr>
          <p:nvPr>
            <p:ph idx="1"/>
          </p:nvPr>
        </p:nvSpPr>
        <p:spPr/>
        <p:txBody>
          <a:bodyPr>
            <a:normAutofit lnSpcReduction="10000"/>
          </a:bodyPr>
          <a:lstStyle/>
          <a:p>
            <a:r>
              <a:rPr lang="en-US" dirty="0"/>
              <a:t>User Management Issues</a:t>
            </a:r>
          </a:p>
          <a:p>
            <a:r>
              <a:rPr lang="en-US" dirty="0"/>
              <a:t>Authentication &amp; Authorization Challenges</a:t>
            </a:r>
          </a:p>
          <a:p>
            <a:r>
              <a:rPr lang="en-US" dirty="0"/>
              <a:t>CRUD Operations for Books &amp; Users</a:t>
            </a:r>
          </a:p>
          <a:p>
            <a:r>
              <a:rPr lang="en-US" dirty="0"/>
              <a:t>Frontend Challenges</a:t>
            </a:r>
          </a:p>
          <a:p>
            <a:r>
              <a:rPr lang="en-US" dirty="0"/>
              <a:t>API Communication Issues</a:t>
            </a:r>
          </a:p>
          <a:p>
            <a:r>
              <a:rPr lang="en-US" dirty="0"/>
              <a:t>Navigation &amp; Routing Challenges</a:t>
            </a:r>
          </a:p>
        </p:txBody>
      </p:sp>
    </p:spTree>
    <p:extLst>
      <p:ext uri="{BB962C8B-B14F-4D97-AF65-F5344CB8AC3E}">
        <p14:creationId xmlns:p14="http://schemas.microsoft.com/office/powerpoint/2010/main" val="387186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2E117-F3D1-EB16-4FF8-D777EF60E1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DB819-8777-CE46-748A-1CB89CB64C2C}"/>
              </a:ext>
            </a:extLst>
          </p:cNvPr>
          <p:cNvSpPr>
            <a:spLocks noGrp="1"/>
          </p:cNvSpPr>
          <p:nvPr>
            <p:ph type="title"/>
          </p:nvPr>
        </p:nvSpPr>
        <p:spPr/>
        <p:txBody>
          <a:bodyPr>
            <a:normAutofit/>
          </a:bodyPr>
          <a:lstStyle/>
          <a:p>
            <a:r>
              <a:rPr lang="en-US" dirty="0"/>
              <a:t>Future Enhancements</a:t>
            </a:r>
          </a:p>
        </p:txBody>
      </p:sp>
      <p:sp>
        <p:nvSpPr>
          <p:cNvPr id="3" name="Content Placeholder 2">
            <a:extLst>
              <a:ext uri="{FF2B5EF4-FFF2-40B4-BE49-F238E27FC236}">
                <a16:creationId xmlns:a16="http://schemas.microsoft.com/office/drawing/2014/main" id="{B4A52C68-6666-83AB-AA36-D58C36E8713E}"/>
              </a:ext>
            </a:extLst>
          </p:cNvPr>
          <p:cNvSpPr>
            <a:spLocks noGrp="1"/>
          </p:cNvSpPr>
          <p:nvPr>
            <p:ph idx="1"/>
          </p:nvPr>
        </p:nvSpPr>
        <p:spPr/>
        <p:txBody>
          <a:bodyPr>
            <a:normAutofit/>
          </a:bodyPr>
          <a:lstStyle/>
          <a:p>
            <a:r>
              <a:rPr lang="en-US" dirty="0"/>
              <a:t>Mobile app integration</a:t>
            </a:r>
          </a:p>
          <a:p>
            <a:r>
              <a:rPr lang="en-US" dirty="0"/>
              <a:t>Advanced search and recommendation system </a:t>
            </a:r>
          </a:p>
          <a:p>
            <a:r>
              <a:rPr lang="en-US" dirty="0"/>
              <a:t>Integration with external libraries or APIs</a:t>
            </a:r>
          </a:p>
          <a:p>
            <a:r>
              <a:rPr lang="en-US" dirty="0"/>
              <a:t>Enhanced reporting and analytics for librarians</a:t>
            </a:r>
          </a:p>
          <a:p>
            <a:r>
              <a:rPr lang="en-US" dirty="0"/>
              <a:t>Fully develop the Book Categories System</a:t>
            </a:r>
          </a:p>
          <a:p>
            <a:r>
              <a:rPr lang="en-US" dirty="0"/>
              <a:t>Develop a Reservation System</a:t>
            </a:r>
          </a:p>
        </p:txBody>
      </p:sp>
    </p:spTree>
    <p:extLst>
      <p:ext uri="{BB962C8B-B14F-4D97-AF65-F5344CB8AC3E}">
        <p14:creationId xmlns:p14="http://schemas.microsoft.com/office/powerpoint/2010/main" val="2421143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09436-0944-2776-5EC5-D87B3CC6B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AFCA5-B020-0FF8-56C1-E58EBAAA4C14}"/>
              </a:ext>
            </a:extLst>
          </p:cNvPr>
          <p:cNvSpPr>
            <a:spLocks noGrp="1"/>
          </p:cNvSpPr>
          <p:nvPr>
            <p:ph type="title"/>
          </p:nvPr>
        </p:nvSpPr>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C97A6912-81FE-5D21-FE00-309D19EA4845}"/>
              </a:ext>
            </a:extLst>
          </p:cNvPr>
          <p:cNvSpPr>
            <a:spLocks noGrp="1"/>
          </p:cNvSpPr>
          <p:nvPr>
            <p:ph idx="1"/>
          </p:nvPr>
        </p:nvSpPr>
        <p:spPr/>
        <p:txBody>
          <a:bodyPr/>
          <a:lstStyle/>
          <a:p>
            <a:r>
              <a:rPr lang="en-US" dirty="0"/>
              <a:t>Developed a functional Library Management System with role-based access for librarians and members.</a:t>
            </a:r>
          </a:p>
          <a:p>
            <a:r>
              <a:rPr lang="en-US" dirty="0"/>
              <a:t>Implemented secure authentication, book management, and lending features.</a:t>
            </a:r>
          </a:p>
          <a:p>
            <a:r>
              <a:rPr lang="en-US" dirty="0"/>
              <a:t>Designed a scalable and maintainable system using Spring Boot, React, and MySQL.</a:t>
            </a:r>
          </a:p>
        </p:txBody>
      </p:sp>
    </p:spTree>
    <p:extLst>
      <p:ext uri="{BB962C8B-B14F-4D97-AF65-F5344CB8AC3E}">
        <p14:creationId xmlns:p14="http://schemas.microsoft.com/office/powerpoint/2010/main" val="2977015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469E4-E0B3-3D8E-7C3D-62C98E768B3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FBF0851-6FF4-2548-97B3-7056B9FA498D}"/>
              </a:ext>
            </a:extLst>
          </p:cNvPr>
          <p:cNvSpPr>
            <a:spLocks noGrp="1"/>
          </p:cNvSpPr>
          <p:nvPr>
            <p:ph type="title"/>
          </p:nvPr>
        </p:nvSpPr>
        <p:spPr/>
        <p:txBody>
          <a:bodyPr>
            <a:normAutofit/>
          </a:bodyPr>
          <a:lstStyle/>
          <a:p>
            <a:r>
              <a:rPr lang="en-US" dirty="0"/>
              <a:t>Project Goals</a:t>
            </a:r>
          </a:p>
        </p:txBody>
      </p:sp>
      <p:sp>
        <p:nvSpPr>
          <p:cNvPr id="5" name="Content Placeholder 4">
            <a:extLst>
              <a:ext uri="{FF2B5EF4-FFF2-40B4-BE49-F238E27FC236}">
                <a16:creationId xmlns:a16="http://schemas.microsoft.com/office/drawing/2014/main" id="{6E630D30-3FA2-B0AE-4D8B-F85446205AA5}"/>
              </a:ext>
            </a:extLst>
          </p:cNvPr>
          <p:cNvSpPr>
            <a:spLocks noGrp="1"/>
          </p:cNvSpPr>
          <p:nvPr>
            <p:ph idx="1"/>
          </p:nvPr>
        </p:nvSpPr>
        <p:spPr/>
        <p:txBody>
          <a:bodyPr>
            <a:normAutofit fontScale="92500" lnSpcReduction="10000"/>
          </a:bodyPr>
          <a:lstStyle/>
          <a:p>
            <a:r>
              <a:rPr lang="en-US" dirty="0"/>
              <a:t>Develop a fully functional web application for managing library operations</a:t>
            </a:r>
          </a:p>
          <a:p>
            <a:r>
              <a:rPr lang="en-US" dirty="0"/>
              <a:t>Empower librarians with an efficient way to manage books and members</a:t>
            </a:r>
          </a:p>
          <a:p>
            <a:r>
              <a:rPr lang="en-US" dirty="0"/>
              <a:t>Enhance user experience by providing a seamless interface for members</a:t>
            </a:r>
          </a:p>
          <a:p>
            <a:r>
              <a:rPr lang="en-US" dirty="0"/>
              <a:t>Ensure scalability and performance for future expansion</a:t>
            </a:r>
          </a:p>
        </p:txBody>
      </p:sp>
    </p:spTree>
    <p:extLst>
      <p:ext uri="{BB962C8B-B14F-4D97-AF65-F5344CB8AC3E}">
        <p14:creationId xmlns:p14="http://schemas.microsoft.com/office/powerpoint/2010/main" val="1238129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Key Features</a:t>
            </a:r>
          </a:p>
        </p:txBody>
      </p:sp>
      <p:sp>
        <p:nvSpPr>
          <p:cNvPr id="6" name="Content Placeholder 5"/>
          <p:cNvSpPr>
            <a:spLocks noGrp="1"/>
          </p:cNvSpPr>
          <p:nvPr>
            <p:ph sz="half" idx="2"/>
          </p:nvPr>
        </p:nvSpPr>
        <p:spPr>
          <a:xfrm>
            <a:off x="536878" y="1655520"/>
            <a:ext cx="8076895" cy="2734409"/>
          </a:xfrm>
        </p:spPr>
        <p:txBody>
          <a:bodyPr>
            <a:normAutofit fontScale="92500"/>
          </a:bodyPr>
          <a:lstStyle/>
          <a:p>
            <a:pPr algn="l"/>
            <a:r>
              <a:rPr lang="en-US" sz="2800" b="1" dirty="0"/>
              <a:t>User Management:</a:t>
            </a:r>
            <a:endParaRPr lang="en-US" sz="2800" dirty="0"/>
          </a:p>
          <a:p>
            <a:pPr lvl="1" algn="l">
              <a:buFont typeface="Arial" panose="020B0604020202020204" pitchFamily="34" charset="0"/>
              <a:buChar char="•"/>
            </a:pPr>
            <a:r>
              <a:rPr lang="en-US" sz="2400" dirty="0"/>
              <a:t>Registration, login, profile updates, and password reset</a:t>
            </a:r>
          </a:p>
          <a:p>
            <a:pPr algn="l"/>
            <a:r>
              <a:rPr lang="en-US" sz="2800" b="1" dirty="0"/>
              <a:t>Member Management:</a:t>
            </a:r>
            <a:endParaRPr lang="en-US" sz="2800" dirty="0"/>
          </a:p>
          <a:p>
            <a:pPr lvl="1" algn="l">
              <a:buFont typeface="Arial" panose="020B0604020202020204" pitchFamily="34" charset="0"/>
              <a:buChar char="•"/>
            </a:pPr>
            <a:r>
              <a:rPr lang="en-US" sz="2400" dirty="0"/>
              <a:t>Librarians can register, edit, delete, and search for members</a:t>
            </a:r>
          </a:p>
          <a:p>
            <a:pPr algn="l"/>
            <a:r>
              <a:rPr lang="en-US" sz="2800" b="1" dirty="0"/>
              <a:t>Book Management:</a:t>
            </a:r>
            <a:endParaRPr lang="en-US" sz="2800" dirty="0"/>
          </a:p>
          <a:p>
            <a:pPr lvl="1" algn="l">
              <a:buFont typeface="Arial" panose="020B0604020202020204" pitchFamily="34" charset="0"/>
              <a:buChar char="•"/>
            </a:pPr>
            <a:r>
              <a:rPr lang="en-US" sz="2400" dirty="0"/>
              <a:t>Add, update, delete, and search for books</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86517-31BD-AEF8-D016-D9A658C23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649C2-58C1-97D3-F832-45CCB95037AF}"/>
              </a:ext>
            </a:extLst>
          </p:cNvPr>
          <p:cNvSpPr>
            <a:spLocks noGrp="1"/>
          </p:cNvSpPr>
          <p:nvPr>
            <p:ph type="title"/>
          </p:nvPr>
        </p:nvSpPr>
        <p:spPr/>
        <p:txBody>
          <a:bodyPr>
            <a:normAutofit/>
          </a:bodyPr>
          <a:lstStyle/>
          <a:p>
            <a:r>
              <a:rPr lang="en-US" dirty="0"/>
              <a:t>Business Rules</a:t>
            </a:r>
          </a:p>
        </p:txBody>
      </p:sp>
      <p:sp>
        <p:nvSpPr>
          <p:cNvPr id="3" name="Content Placeholder 2">
            <a:extLst>
              <a:ext uri="{FF2B5EF4-FFF2-40B4-BE49-F238E27FC236}">
                <a16:creationId xmlns:a16="http://schemas.microsoft.com/office/drawing/2014/main" id="{0C6C8F26-FE85-77D5-57AB-A01148D53AA6}"/>
              </a:ext>
            </a:extLst>
          </p:cNvPr>
          <p:cNvSpPr>
            <a:spLocks noGrp="1"/>
          </p:cNvSpPr>
          <p:nvPr>
            <p:ph idx="1"/>
          </p:nvPr>
        </p:nvSpPr>
        <p:spPr/>
        <p:txBody>
          <a:bodyPr>
            <a:normAutofit fontScale="85000" lnSpcReduction="20000"/>
          </a:bodyPr>
          <a:lstStyle/>
          <a:p>
            <a:r>
              <a:rPr lang="en-US" b="1" dirty="0"/>
              <a:t>Role-Based Access Control (RBAC)</a:t>
            </a:r>
          </a:p>
          <a:p>
            <a:pPr lvl="1"/>
            <a:r>
              <a:rPr lang="en-US" sz="1700" dirty="0"/>
              <a:t>Admin can manage books and users </a:t>
            </a:r>
          </a:p>
          <a:p>
            <a:pPr lvl="1"/>
            <a:r>
              <a:rPr lang="en-US" sz="1700" dirty="0"/>
              <a:t>Members can search, borrow and return books</a:t>
            </a:r>
          </a:p>
          <a:p>
            <a:r>
              <a:rPr lang="en-US" b="1" dirty="0"/>
              <a:t>Secure Authentication &amp; Authorization</a:t>
            </a:r>
          </a:p>
          <a:p>
            <a:pPr lvl="1"/>
            <a:r>
              <a:rPr lang="en-US" sz="1700" dirty="0"/>
              <a:t>Users must log in to access their respective portals</a:t>
            </a:r>
          </a:p>
          <a:p>
            <a:pPr lvl="1"/>
            <a:r>
              <a:rPr lang="en-US" sz="1700" dirty="0"/>
              <a:t>JWT-based authentication for secure session handling</a:t>
            </a:r>
          </a:p>
          <a:p>
            <a:r>
              <a:rPr lang="en-US" b="1" dirty="0"/>
              <a:t>User Registration &amp; Validation Rules</a:t>
            </a:r>
          </a:p>
          <a:p>
            <a:pPr lvl="1"/>
            <a:r>
              <a:rPr lang="en-US" sz="1900" dirty="0"/>
              <a:t>Password must be at least 6 characters long.</a:t>
            </a:r>
          </a:p>
          <a:p>
            <a:pPr lvl="1"/>
            <a:r>
              <a:rPr lang="en-US" sz="1900" dirty="0"/>
              <a:t>Unique email and username required during registration.</a:t>
            </a:r>
          </a:p>
          <a:p>
            <a:r>
              <a:rPr lang="en-US" b="1" dirty="0"/>
              <a:t>Structured API Endpoints for Efficiency</a:t>
            </a:r>
          </a:p>
          <a:p>
            <a:pPr lvl="1"/>
            <a:r>
              <a:rPr lang="en-US" sz="1900" dirty="0"/>
              <a:t>CRUD operations for books &amp; users implemented with RESTful APIs.</a:t>
            </a:r>
          </a:p>
          <a:p>
            <a:pPr lvl="1"/>
            <a:r>
              <a:rPr lang="en-US" sz="1900" dirty="0"/>
              <a:t>Endpoints structured for scalability and maintainability.</a:t>
            </a:r>
          </a:p>
        </p:txBody>
      </p:sp>
    </p:spTree>
    <p:extLst>
      <p:ext uri="{BB962C8B-B14F-4D97-AF65-F5344CB8AC3E}">
        <p14:creationId xmlns:p14="http://schemas.microsoft.com/office/powerpoint/2010/main" val="11707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0B917-B791-06D8-7044-70666350AA9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D36A9B-5331-A491-034F-CE528BF16A83}"/>
              </a:ext>
            </a:extLst>
          </p:cNvPr>
          <p:cNvSpPr>
            <a:spLocks noGrp="1"/>
          </p:cNvSpPr>
          <p:nvPr>
            <p:ph type="title"/>
          </p:nvPr>
        </p:nvSpPr>
        <p:spPr/>
        <p:txBody>
          <a:bodyPr>
            <a:normAutofit/>
          </a:bodyPr>
          <a:lstStyle/>
          <a:p>
            <a:r>
              <a:rPr lang="en-US" dirty="0"/>
              <a:t>Technical Requirements</a:t>
            </a:r>
          </a:p>
        </p:txBody>
      </p:sp>
      <p:graphicFrame>
        <p:nvGraphicFramePr>
          <p:cNvPr id="2" name="Content Placeholder 1">
            <a:extLst>
              <a:ext uri="{FF2B5EF4-FFF2-40B4-BE49-F238E27FC236}">
                <a16:creationId xmlns:a16="http://schemas.microsoft.com/office/drawing/2014/main" id="{79C39055-6676-C03D-F10C-8870892DB9E5}"/>
              </a:ext>
            </a:extLst>
          </p:cNvPr>
          <p:cNvGraphicFramePr>
            <a:graphicFrameLocks noGrp="1"/>
          </p:cNvGraphicFramePr>
          <p:nvPr>
            <p:ph idx="1"/>
            <p:extLst>
              <p:ext uri="{D42A27DB-BD31-4B8C-83A1-F6EECF244321}">
                <p14:modId xmlns:p14="http://schemas.microsoft.com/office/powerpoint/2010/main" val="1726433582"/>
              </p:ext>
            </p:extLst>
          </p:nvPr>
        </p:nvGraphicFramePr>
        <p:xfrm>
          <a:off x="465137" y="1323975"/>
          <a:ext cx="6702848" cy="3535680"/>
        </p:xfrm>
        <a:graphic>
          <a:graphicData uri="http://schemas.openxmlformats.org/drawingml/2006/table">
            <a:tbl>
              <a:tblPr firstRow="1" bandRow="1">
                <a:tableStyleId>{5C22544A-7EE6-4342-B048-85BDC9FD1C3A}</a:tableStyleId>
              </a:tblPr>
              <a:tblGrid>
                <a:gridCol w="1675712">
                  <a:extLst>
                    <a:ext uri="{9D8B030D-6E8A-4147-A177-3AD203B41FA5}">
                      <a16:colId xmlns:a16="http://schemas.microsoft.com/office/drawing/2014/main" val="782735160"/>
                    </a:ext>
                  </a:extLst>
                </a:gridCol>
                <a:gridCol w="1675712">
                  <a:extLst>
                    <a:ext uri="{9D8B030D-6E8A-4147-A177-3AD203B41FA5}">
                      <a16:colId xmlns:a16="http://schemas.microsoft.com/office/drawing/2014/main" val="4240643928"/>
                    </a:ext>
                  </a:extLst>
                </a:gridCol>
                <a:gridCol w="1675712">
                  <a:extLst>
                    <a:ext uri="{9D8B030D-6E8A-4147-A177-3AD203B41FA5}">
                      <a16:colId xmlns:a16="http://schemas.microsoft.com/office/drawing/2014/main" val="2671088017"/>
                    </a:ext>
                  </a:extLst>
                </a:gridCol>
                <a:gridCol w="1675712">
                  <a:extLst>
                    <a:ext uri="{9D8B030D-6E8A-4147-A177-3AD203B41FA5}">
                      <a16:colId xmlns:a16="http://schemas.microsoft.com/office/drawing/2014/main" val="989776094"/>
                    </a:ext>
                  </a:extLst>
                </a:gridCol>
              </a:tblGrid>
              <a:tr h="370840">
                <a:tc>
                  <a:txBody>
                    <a:bodyPr/>
                    <a:lstStyle/>
                    <a:p>
                      <a:r>
                        <a:rPr lang="en-US" sz="1600" dirty="0"/>
                        <a:t>Backend</a:t>
                      </a:r>
                    </a:p>
                  </a:txBody>
                  <a:tcPr/>
                </a:tc>
                <a:tc>
                  <a:txBody>
                    <a:bodyPr/>
                    <a:lstStyle/>
                    <a:p>
                      <a:r>
                        <a:rPr lang="en-US" sz="1600" dirty="0"/>
                        <a:t>Frontend</a:t>
                      </a:r>
                    </a:p>
                  </a:txBody>
                  <a:tcPr/>
                </a:tc>
                <a:tc>
                  <a:txBody>
                    <a:bodyPr/>
                    <a:lstStyle/>
                    <a:p>
                      <a:r>
                        <a:rPr lang="en-US" sz="1600" dirty="0"/>
                        <a:t>Database</a:t>
                      </a:r>
                    </a:p>
                  </a:txBody>
                  <a:tcPr/>
                </a:tc>
                <a:tc>
                  <a:txBody>
                    <a:bodyPr/>
                    <a:lstStyle/>
                    <a:p>
                      <a:r>
                        <a:rPr lang="en-US" sz="1600" dirty="0"/>
                        <a:t>Security &amp; Performance</a:t>
                      </a:r>
                    </a:p>
                  </a:txBody>
                  <a:tcPr/>
                </a:tc>
                <a:extLst>
                  <a:ext uri="{0D108BD9-81ED-4DB2-BD59-A6C34878D82A}">
                    <a16:rowId xmlns:a16="http://schemas.microsoft.com/office/drawing/2014/main" val="31458051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Spring Boot</a:t>
                      </a:r>
                      <a:r>
                        <a:rPr lang="en-US" sz="1600" dirty="0"/>
                        <a:t> (RESTful API)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React.js</a:t>
                      </a:r>
                      <a:r>
                        <a:rPr lang="en-US" sz="1600" dirty="0"/>
                        <a:t> (User Interface)</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MySQL</a:t>
                      </a:r>
                      <a:r>
                        <a:rPr lang="en-US" sz="1600" dirty="0"/>
                        <a:t>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JWT Authentication</a:t>
                      </a:r>
                      <a:r>
                        <a:rPr lang="en-US" sz="1600" dirty="0"/>
                        <a:t> (Secure logins)</a:t>
                      </a:r>
                    </a:p>
                    <a:p>
                      <a:endParaRPr lang="en-US" sz="1600" dirty="0"/>
                    </a:p>
                  </a:txBody>
                  <a:tcPr/>
                </a:tc>
                <a:extLst>
                  <a:ext uri="{0D108BD9-81ED-4DB2-BD59-A6C34878D82A}">
                    <a16:rowId xmlns:a16="http://schemas.microsoft.com/office/drawing/2014/main" val="7962908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Spring Security</a:t>
                      </a:r>
                      <a:r>
                        <a:rPr lang="en-US" sz="1600" dirty="0"/>
                        <a:t> (JWT Authentication)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i="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React Router</a:t>
                      </a:r>
                      <a:r>
                        <a:rPr lang="en-US" sz="1600" dirty="0"/>
                        <a:t> (Navigation)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Relationship mapping</a:t>
                      </a:r>
                      <a:r>
                        <a:rPr lang="en-US" sz="1600" dirty="0"/>
                        <a:t> (Books ↔ Users)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Role-Based Access Control</a:t>
                      </a:r>
                      <a:r>
                        <a:rPr lang="en-US" sz="1600" dirty="0"/>
                        <a:t> (Admin vs. Member)</a:t>
                      </a:r>
                    </a:p>
                  </a:txBody>
                  <a:tcPr/>
                </a:tc>
                <a:extLst>
                  <a:ext uri="{0D108BD9-81ED-4DB2-BD59-A6C34878D82A}">
                    <a16:rowId xmlns:a16="http://schemas.microsoft.com/office/drawing/2014/main" val="352694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600" b="1" dirty="0"/>
                        <a:t>Axios</a:t>
                      </a:r>
                      <a:r>
                        <a:rPr lang="en-US" sz="1600" dirty="0"/>
                        <a:t> (API Calls)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Data validation &amp; integrity</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Optimized queries</a:t>
                      </a:r>
                      <a:r>
                        <a:rPr lang="en-US" sz="1600" dirty="0"/>
                        <a:t> (Faster response times)</a:t>
                      </a:r>
                    </a:p>
                  </a:txBody>
                  <a:tcPr/>
                </a:tc>
                <a:extLst>
                  <a:ext uri="{0D108BD9-81ED-4DB2-BD59-A6C34878D82A}">
                    <a16:rowId xmlns:a16="http://schemas.microsoft.com/office/drawing/2014/main" val="3827867097"/>
                  </a:ext>
                </a:extLst>
              </a:tr>
            </a:tbl>
          </a:graphicData>
        </a:graphic>
      </p:graphicFrame>
    </p:spTree>
    <p:extLst>
      <p:ext uri="{BB962C8B-B14F-4D97-AF65-F5344CB8AC3E}">
        <p14:creationId xmlns:p14="http://schemas.microsoft.com/office/powerpoint/2010/main" val="130463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7BF96-0AF4-863A-D9F7-963C0814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81230C-848F-A5DC-EAF0-DF043620756D}"/>
              </a:ext>
            </a:extLst>
          </p:cNvPr>
          <p:cNvSpPr>
            <a:spLocks noGrp="1"/>
          </p:cNvSpPr>
          <p:nvPr>
            <p:ph type="title"/>
          </p:nvPr>
        </p:nvSpPr>
        <p:spPr/>
        <p:txBody>
          <a:bodyPr>
            <a:normAutofit/>
          </a:bodyPr>
          <a:lstStyle/>
          <a:p>
            <a:r>
              <a:rPr lang="en-US" dirty="0"/>
              <a:t>System Architecture</a:t>
            </a:r>
          </a:p>
        </p:txBody>
      </p:sp>
      <p:sp>
        <p:nvSpPr>
          <p:cNvPr id="3" name="Content Placeholder 2">
            <a:extLst>
              <a:ext uri="{FF2B5EF4-FFF2-40B4-BE49-F238E27FC236}">
                <a16:creationId xmlns:a16="http://schemas.microsoft.com/office/drawing/2014/main" id="{A04CF185-F6AD-9A85-0E21-452914182E79}"/>
              </a:ext>
            </a:extLst>
          </p:cNvPr>
          <p:cNvSpPr>
            <a:spLocks noGrp="1"/>
          </p:cNvSpPr>
          <p:nvPr>
            <p:ph idx="1"/>
          </p:nvPr>
        </p:nvSpPr>
        <p:spPr/>
        <p:txBody>
          <a:bodyPr/>
          <a:lstStyle/>
          <a:p>
            <a:r>
              <a:rPr lang="en-US" b="1" dirty="0"/>
              <a:t>Architecture Type:</a:t>
            </a:r>
            <a:r>
              <a:rPr lang="en-US" dirty="0"/>
              <a:t> MVC (Model-View-Controller)</a:t>
            </a:r>
          </a:p>
          <a:p>
            <a:r>
              <a:rPr lang="en-US" b="1" dirty="0"/>
              <a:t>Model (Spring Boot, MySQL)</a:t>
            </a:r>
            <a:r>
              <a:rPr lang="en-US" dirty="0"/>
              <a:t> → Handles data &amp; logic</a:t>
            </a:r>
          </a:p>
          <a:p>
            <a:r>
              <a:rPr lang="en-US" b="1" dirty="0"/>
              <a:t>View (React.js, Bootstrap/Material-UI)</a:t>
            </a:r>
            <a:r>
              <a:rPr lang="en-US" dirty="0"/>
              <a:t> → User Interface</a:t>
            </a:r>
          </a:p>
          <a:p>
            <a:r>
              <a:rPr lang="en-US" b="1" dirty="0"/>
              <a:t>Controller (Spring Boot, REST API)</a:t>
            </a:r>
            <a:r>
              <a:rPr lang="en-US" dirty="0"/>
              <a:t> → Manages API requests</a:t>
            </a:r>
          </a:p>
          <a:p>
            <a:endParaRPr lang="en-US" dirty="0"/>
          </a:p>
        </p:txBody>
      </p:sp>
    </p:spTree>
    <p:extLst>
      <p:ext uri="{BB962C8B-B14F-4D97-AF65-F5344CB8AC3E}">
        <p14:creationId xmlns:p14="http://schemas.microsoft.com/office/powerpoint/2010/main" val="2182766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93272-2932-9622-F6DB-58BCEB579E2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01E372-FAFA-CA9C-62E8-04904A810DA0}"/>
              </a:ext>
            </a:extLst>
          </p:cNvPr>
          <p:cNvSpPr>
            <a:spLocks noGrp="1"/>
          </p:cNvSpPr>
          <p:nvPr>
            <p:ph type="title"/>
          </p:nvPr>
        </p:nvSpPr>
        <p:spPr/>
        <p:txBody>
          <a:bodyPr>
            <a:normAutofit fontScale="90000"/>
          </a:bodyPr>
          <a:lstStyle/>
          <a:p>
            <a:r>
              <a:rPr lang="en-US" dirty="0"/>
              <a:t>Screenshots of Key Features: </a:t>
            </a:r>
            <a:br>
              <a:rPr lang="en-US" dirty="0"/>
            </a:br>
            <a:r>
              <a:rPr lang="en-US" dirty="0"/>
              <a:t>Book Management</a:t>
            </a:r>
          </a:p>
        </p:txBody>
      </p:sp>
      <p:pic>
        <p:nvPicPr>
          <p:cNvPr id="1026" name="Picture 2">
            <a:extLst>
              <a:ext uri="{FF2B5EF4-FFF2-40B4-BE49-F238E27FC236}">
                <a16:creationId xmlns:a16="http://schemas.microsoft.com/office/drawing/2014/main" id="{172880D1-CA6F-FFCB-CF0A-34262C812A20}"/>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400690" y="1323975"/>
            <a:ext cx="4521758"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27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644CE-52AD-8C1A-C6B1-39A486ED47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88855A-7D3A-C591-5C84-D6533876F5E6}"/>
              </a:ext>
            </a:extLst>
          </p:cNvPr>
          <p:cNvSpPr>
            <a:spLocks noGrp="1"/>
          </p:cNvSpPr>
          <p:nvPr>
            <p:ph type="title"/>
          </p:nvPr>
        </p:nvSpPr>
        <p:spPr/>
        <p:txBody>
          <a:bodyPr>
            <a:normAutofit fontScale="90000"/>
          </a:bodyPr>
          <a:lstStyle/>
          <a:p>
            <a:r>
              <a:rPr lang="en-US" dirty="0"/>
              <a:t>Screenshots of Key Features: </a:t>
            </a:r>
            <a:br>
              <a:rPr lang="en-US" dirty="0"/>
            </a:br>
            <a:r>
              <a:rPr lang="en-US" dirty="0"/>
              <a:t>User Management</a:t>
            </a:r>
          </a:p>
        </p:txBody>
      </p:sp>
      <p:pic>
        <p:nvPicPr>
          <p:cNvPr id="2050" name="Picture 2">
            <a:extLst>
              <a:ext uri="{FF2B5EF4-FFF2-40B4-BE49-F238E27FC236}">
                <a16:creationId xmlns:a16="http://schemas.microsoft.com/office/drawing/2014/main" id="{9981C6BC-C09B-F168-07D8-E5BD5D7E9B31}"/>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591430" y="1323975"/>
            <a:ext cx="4140278"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550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3208</Words>
  <Application>Microsoft Office PowerPoint</Application>
  <PresentationFormat>On-screen Show (16:9)</PresentationFormat>
  <Paragraphs>362</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Library Management System (LMS) - Capstone Project Full Stack Web Development Project</vt:lpstr>
      <vt:lpstr>Project Overview</vt:lpstr>
      <vt:lpstr>Project Goals</vt:lpstr>
      <vt:lpstr>Key Features</vt:lpstr>
      <vt:lpstr>Business Rules</vt:lpstr>
      <vt:lpstr>Technical Requirements</vt:lpstr>
      <vt:lpstr>System Architecture</vt:lpstr>
      <vt:lpstr>Screenshots of Key Features:  Book Management</vt:lpstr>
      <vt:lpstr>Screenshots of Key Features:  User Management</vt:lpstr>
      <vt:lpstr>Screenshots of Key Features:  Member Management</vt:lpstr>
      <vt:lpstr>Database &amp; System Designs:  ERD</vt:lpstr>
      <vt:lpstr>Database &amp; System Designs:  Wireframes</vt:lpstr>
      <vt:lpstr>API Endpoints – Admin</vt:lpstr>
      <vt:lpstr>API Endpoints – Admin (Cont.)</vt:lpstr>
      <vt:lpstr>API Endpoints – Member (Cont.)</vt:lpstr>
      <vt:lpstr>API Endpoints – Member (Cont.)</vt:lpstr>
      <vt:lpstr>Test Cases - UATs</vt:lpstr>
      <vt:lpstr>Successful User Registration</vt:lpstr>
      <vt:lpstr>Failed User Login with  wrong password</vt:lpstr>
      <vt:lpstr>Successful log in by an admin</vt:lpstr>
      <vt:lpstr>Delete a User</vt:lpstr>
      <vt:lpstr>Search a User by Name</vt:lpstr>
      <vt:lpstr>Challenges and Solutions</vt:lpstr>
      <vt:lpstr>Future Enhancements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Letian Ma</cp:lastModifiedBy>
  <cp:revision>20</cp:revision>
  <dcterms:created xsi:type="dcterms:W3CDTF">2017-08-01T15:40:51Z</dcterms:created>
  <dcterms:modified xsi:type="dcterms:W3CDTF">2025-04-01T11:08:49Z</dcterms:modified>
</cp:coreProperties>
</file>