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59" r:id="rId6"/>
    <p:sldId id="258" r:id="rId7"/>
    <p:sldId id="268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B163D4-47C6-4D10-8187-898373C69F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F946221-4D83-43FA-B3AA-D740088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8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905F-EE15-A494-4F48-1BFA2586B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Superspreading and Stochastic Branching Processes: 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BE0A5-F1A9-6822-AD1B-55301C32A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</a:t>
            </a:r>
            <a:r>
              <a:rPr lang="en-US" dirty="0" err="1"/>
              <a:t>Magrogan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5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227F-7319-ED04-720F-536F368C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91DD-C7F2-0DAC-979A-2E6384DD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all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7528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1A70-8B82-30F7-AF10-E66705F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A73-DA92-9EF7-657C-51FC447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idealized branching process and expand on it</a:t>
            </a:r>
          </a:p>
          <a:p>
            <a:r>
              <a:rPr lang="en-US" dirty="0"/>
              <a:t>Branching processes are tractable</a:t>
            </a:r>
          </a:p>
          <a:p>
            <a:r>
              <a:rPr lang="en-US" dirty="0"/>
              <a:t>Good proxy for simple network dynamics</a:t>
            </a:r>
          </a:p>
          <a:p>
            <a:pPr lvl="1"/>
            <a:r>
              <a:rPr lang="en-US" dirty="0"/>
              <a:t>Locally-tree like approximations =&gt; branching processes</a:t>
            </a:r>
          </a:p>
          <a:p>
            <a:r>
              <a:rPr lang="en-US" dirty="0"/>
              <a:t>Highly extensible and tunable</a:t>
            </a:r>
          </a:p>
          <a:p>
            <a:r>
              <a:rPr lang="en-US" dirty="0"/>
              <a:t>Motivated by Lloyd-Smith (2015) paper</a:t>
            </a:r>
          </a:p>
          <a:p>
            <a:r>
              <a:rPr lang="en-US" dirty="0"/>
              <a:t>Extends material covered in class in a new direction</a:t>
            </a:r>
          </a:p>
          <a:p>
            <a:r>
              <a:rPr lang="en-US" dirty="0"/>
              <a:t>Generic, non-specific pathogen, focus on model development </a:t>
            </a:r>
          </a:p>
        </p:txBody>
      </p:sp>
    </p:spTree>
    <p:extLst>
      <p:ext uri="{BB962C8B-B14F-4D97-AF65-F5344CB8AC3E}">
        <p14:creationId xmlns:p14="http://schemas.microsoft.com/office/powerpoint/2010/main" val="4007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F299-6F4D-EB7F-4337-36DC1A62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Superspreading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D1101-7B61-319C-E5BA-965C51DD9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Superspreading Event (SEV): Event causing high secondary infection rate</a:t>
                </a:r>
              </a:p>
              <a:p>
                <a:r>
                  <a:rPr lang="en-US" dirty="0"/>
                  <a:t>Superspreader: Individual associated with anomalously high secondary infection rate</a:t>
                </a:r>
              </a:p>
              <a:p>
                <a:pPr lvl="1"/>
                <a:r>
                  <a:rPr lang="en-US" dirty="0"/>
                  <a:t>Modeled by contact distributions of high variance</a:t>
                </a:r>
              </a:p>
              <a:p>
                <a:pPr lvl="1"/>
                <a:r>
                  <a:rPr lang="en-US" dirty="0"/>
                  <a:t>Standard contact structure (Poisson),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Overdispersed</a:t>
                </a:r>
                <a:r>
                  <a:rPr lang="en-US" dirty="0"/>
                  <a:t> contact structure (NB, Geometric),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Laws (</a:t>
                </a:r>
                <a:r>
                  <a:rPr lang="en-US" dirty="0" err="1"/>
                  <a:t>Zipf</a:t>
                </a:r>
                <a:r>
                  <a:rPr lang="en-US" dirty="0"/>
                  <a:t>, Cauchy),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D1101-7B61-319C-E5BA-965C51DD9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08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FAFE-23A1-5FAD-41AF-3743EE2F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Superspreading</a:t>
            </a:r>
          </a:p>
        </p:txBody>
      </p:sp>
      <p:pic>
        <p:nvPicPr>
          <p:cNvPr id="5" name="Picture 4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C86F95CE-4629-1439-40EA-771BA998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1549400"/>
            <a:ext cx="11430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9D81-4FE9-FC80-DF2B-3D4D3DA4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7394C-4D34-0922-F468-F2323349E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Variables (RV) who’s </a:t>
                </a:r>
              </a:p>
              <a:p>
                <a:pPr marL="0" indent="0">
                  <a:buNone/>
                </a:pPr>
                <a:r>
                  <a:rPr lang="en-US" dirty="0"/>
                  <a:t>   parameters are RVs themselves</a:t>
                </a:r>
              </a:p>
              <a:p>
                <a:r>
                  <a:rPr lang="en-US" dirty="0"/>
                  <a:t>Not usually closed form</a:t>
                </a:r>
              </a:p>
              <a:p>
                <a:r>
                  <a:rPr lang="en-US" dirty="0"/>
                  <a:t>Useful to describe stochastic </a:t>
                </a:r>
              </a:p>
              <a:p>
                <a:pPr marL="0" indent="0">
                  <a:buNone/>
                </a:pPr>
                <a:r>
                  <a:rPr lang="en-US" dirty="0"/>
                  <a:t>   systems</a:t>
                </a:r>
              </a:p>
              <a:p>
                <a:pPr lvl="1"/>
                <a:r>
                  <a:rPr lang="en-US" dirty="0"/>
                  <a:t>For example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7394C-4D34-0922-F468-F2323349E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C1D783DC-7DC5-1C2C-BBC2-6AB5FB2C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2" y="1682221"/>
            <a:ext cx="5068153" cy="38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F9F-4F58-E39A-94CF-6C347A02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6D0F-D70B-841A-3928-AE96D915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model</a:t>
            </a:r>
          </a:p>
          <a:p>
            <a:r>
              <a:rPr lang="en-US" dirty="0"/>
              <a:t>Each layer is a ‘generation’</a:t>
            </a:r>
          </a:p>
          <a:p>
            <a:r>
              <a:rPr lang="en-US" dirty="0"/>
              <a:t>Infections happen stochastically</a:t>
            </a:r>
          </a:p>
          <a:p>
            <a:r>
              <a:rPr lang="en-US" dirty="0"/>
              <a:t>Each node has properties</a:t>
            </a:r>
          </a:p>
          <a:p>
            <a:pPr marL="0" indent="0">
              <a:buNone/>
            </a:pPr>
            <a:r>
              <a:rPr lang="en-US" dirty="0"/>
              <a:t>   affecting transmission</a:t>
            </a:r>
          </a:p>
        </p:txBody>
      </p:sp>
      <p:pic>
        <p:nvPicPr>
          <p:cNvPr id="5" name="Picture 4" descr="A diagram of a constellation&#10;&#10;Description automatically generated">
            <a:extLst>
              <a:ext uri="{FF2B5EF4-FFF2-40B4-BE49-F238E27FC236}">
                <a16:creationId xmlns:a16="http://schemas.microsoft.com/office/drawing/2014/main" id="{72A55324-FEC7-5D1B-6DA5-C588D11E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32" y="1690688"/>
            <a:ext cx="5220553" cy="39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5DEF-BD9B-1970-29C7-FDF1B28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5A44-02D3-39EB-40CD-CCBA0E9D6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Compare to simpler </a:t>
                </a:r>
              </a:p>
              <a:p>
                <a:pPr marL="0" indent="0">
                  <a:buNone/>
                </a:pPr>
                <a:r>
                  <a:rPr lang="en-US" dirty="0"/>
                  <a:t>   branching processes</a:t>
                </a:r>
              </a:p>
              <a:p>
                <a:pPr lvl="1"/>
                <a:r>
                  <a:rPr lang="en-US" dirty="0"/>
                  <a:t>Effective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Probability of major outbreak</a:t>
                </a:r>
              </a:p>
              <a:p>
                <a:pPr lvl="1"/>
                <a:r>
                  <a:rPr lang="en-US" dirty="0"/>
                  <a:t>Relative Size of outbreaks</a:t>
                </a:r>
              </a:p>
              <a:p>
                <a:pPr lvl="1"/>
                <a:r>
                  <a:rPr lang="en-US" dirty="0"/>
                  <a:t>Effect of vaccinating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5A44-02D3-39EB-40CD-CCBA0E9D6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purple graph&#10;&#10;Description automatically generated">
            <a:extLst>
              <a:ext uri="{FF2B5EF4-FFF2-40B4-BE49-F238E27FC236}">
                <a16:creationId xmlns:a16="http://schemas.microsoft.com/office/drawing/2014/main" id="{E6102CD1-6A97-FEA4-A971-F24C4EBA4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80" y="3741738"/>
            <a:ext cx="3817905" cy="2863429"/>
          </a:xfrm>
          <a:prstGeom prst="rect">
            <a:avLst/>
          </a:prstGeom>
        </p:spPr>
      </p:pic>
      <p:pic>
        <p:nvPicPr>
          <p:cNvPr id="7" name="Picture 6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F9CC0965-59EC-F08E-05D4-C5448A8E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80" y="562504"/>
            <a:ext cx="3817905" cy="28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7482-ABAA-0050-020C-97D98A83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Additional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EA46-0455-B70D-A3D8-12F75795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contact distribution</a:t>
            </a:r>
          </a:p>
          <a:p>
            <a:pPr lvl="1"/>
            <a:r>
              <a:rPr lang="en-US" dirty="0"/>
              <a:t>Number of true contacts</a:t>
            </a:r>
          </a:p>
          <a:p>
            <a:pPr lvl="1"/>
            <a:r>
              <a:rPr lang="en-US" dirty="0"/>
              <a:t>Poisson, Geometric, NB, </a:t>
            </a:r>
            <a:r>
              <a:rPr lang="en-US" dirty="0" err="1"/>
              <a:t>Zipf</a:t>
            </a:r>
            <a:endParaRPr lang="en-US" dirty="0"/>
          </a:p>
          <a:p>
            <a:r>
              <a:rPr lang="en-US" dirty="0"/>
              <a:t>Infectiousness distribution</a:t>
            </a:r>
          </a:p>
          <a:p>
            <a:pPr lvl="1"/>
            <a:r>
              <a:rPr lang="en-US" dirty="0"/>
              <a:t>Some strains have higher/lower infectiousness</a:t>
            </a:r>
          </a:p>
          <a:p>
            <a:pPr lvl="1"/>
            <a:r>
              <a:rPr lang="en-US" dirty="0" err="1"/>
              <a:t>Uinform</a:t>
            </a:r>
            <a:r>
              <a:rPr lang="en-US" dirty="0"/>
              <a:t>(0, 1), Beta</a:t>
            </a:r>
          </a:p>
          <a:p>
            <a:r>
              <a:rPr lang="en-US" dirty="0"/>
              <a:t>Effect of vaccination</a:t>
            </a:r>
          </a:p>
          <a:p>
            <a:pPr lvl="1"/>
            <a:r>
              <a:rPr lang="en-US" dirty="0"/>
              <a:t>Leaky vs All-or-Nothing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7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7E0-BDD5-0A43-8858-8BCE2005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Nice-to-Haves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60B3-B751-7DC6-1C82-AB27C822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“Do vaccinated people know more vaccinated people than unvaccinated people?”</a:t>
            </a:r>
          </a:p>
          <a:p>
            <a:pPr lvl="1"/>
            <a:r>
              <a:rPr lang="en-US" dirty="0"/>
              <a:t>“Do highly connected people know more highly connected people?”</a:t>
            </a:r>
          </a:p>
          <a:p>
            <a:r>
              <a:rPr lang="en-US" dirty="0"/>
              <a:t>Nonequilibrium processes</a:t>
            </a:r>
          </a:p>
          <a:p>
            <a:pPr lvl="1"/>
            <a:r>
              <a:rPr lang="en-US" dirty="0"/>
              <a:t>“Pathogens may evolve over the course of an outbreak.”</a:t>
            </a:r>
          </a:p>
        </p:txBody>
      </p:sp>
    </p:spTree>
    <p:extLst>
      <p:ext uri="{BB962C8B-B14F-4D97-AF65-F5344CB8AC3E}">
        <p14:creationId xmlns:p14="http://schemas.microsoft.com/office/powerpoint/2010/main" val="195936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303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Superspreading and Stochastic Branching Processes: An Exploration</vt:lpstr>
      <vt:lpstr>Goals and Overview</vt:lpstr>
      <vt:lpstr>Superspreading</vt:lpstr>
      <vt:lpstr>Superspreading</vt:lpstr>
      <vt:lpstr>Compound Distributions</vt:lpstr>
      <vt:lpstr>Branching Processes</vt:lpstr>
      <vt:lpstr>Analysis</vt:lpstr>
      <vt:lpstr>Introducing Additional Effects</vt:lpstr>
      <vt:lpstr>Nice-to-Haves and 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Wingnut Wingnut</dc:creator>
  <cp:lastModifiedBy>Wingnut Wingnut</cp:lastModifiedBy>
  <cp:revision>3</cp:revision>
  <dcterms:created xsi:type="dcterms:W3CDTF">2024-05-02T17:13:37Z</dcterms:created>
  <dcterms:modified xsi:type="dcterms:W3CDTF">2024-05-02T20:08:53Z</dcterms:modified>
</cp:coreProperties>
</file>