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7:52:5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3093.09 3233.01,'6'0,"8"13,-8-13,8 7,6 6,-7-13,1 0,-1 14,-6-14,6 0,54 6,-33-6,-21 0,54 14,-40-14,7 0,-21 0,-6 0,6 0,7 0,14 0,-7 0,6 0,-12 0,5 0,-26-7,20 7,7 0,14 0,-28 0,14 0,-20 0,6 0,0-7,-6 7,6 0,14 0,-20 0,6 0,-13-13,21 13,-8 0,0-13,1 13,6 0,-7-7,-6 7,6 0,1 0,-7 0,6 0,0 0,1 0,-7 0,6 0,0 0,-6 0,6 0,-13-14,14 14,-1 0,-13-13,0 0,7 13,-7-7,13 7,-13-13,14 13,-14-14,7 7,-7-6,0 0,13 13,-13-14,0 7,13-6,-13 0,0 6,7-6,-7-1,0 1,0 6,0-6,0-1,0 7,-13 7,13-13,-14 13,8-13,6 6,-14-7,1 14,13-13,-7 0,-6 6,-14-20,20 20,-6 7,-1-13,8 13,-8 0,1 0,-7 0,6 0,1 0,6 0,-6-13,-1 13,8 0,-8 0,1 0,13-14,-14 14,8 0,-28 0,21 0,-1 0,1 0,-7 0,0 0,6 0,1 0,-7 0,6 0,1 0,-7 0,-14 7,21-7,-7 0,6 0,-6 0,7 0,-14 0,7 0,6 0,-6 0,7 0,6 0,-6 0,-1 13,-6-13,-7 0,20 0,-6 0,0 0,-1 0,7 0,-6 0,0 0,6 0,7 14,-27-14,20 0,-6 6,0-6,13 14,-14-14,14 13,-7-6,-19 6,19 1,-7-14,1 0,0 0,6 0,7 13,-13-13,13 7,-14-7,7 0,-6 0,0 0,6 0,-7 13,1-13,0 0,13 14,-7-14,7 6,-14-6,14 14,0-1,-13-13,13 7,0 6,0 1,0-1,0-6,0 6,0 1,7-14,-7 6,13-6,-13 14,0-1,7-13,-7 14,13-8,1-6,-14 14,13-14,-6 0,-7 13,13-13,-13 7,0-7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7:52:5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5434.09 5849.01,'13'0,"1"0,-1 0,-6 0,6 0,0 0,-6 0,7 0,-1 0,0 0,-6 0,-7-7,14 7,-1 0,-6 0,6 0,1 0,-8 0,8 0,-1 0,0 0,-6 0,7 0,-1 0,-6 0,6 0,1 0,6 0,7 0,-21 0,8 0,-1 0,-6 0,6 0,14 0,-20 0,6 0,1 0,-8 0,8 0,-1 0,1 0,-8 0,8 0,-1 0,-6 0,-7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网络编程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2024.5.30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实现一对一的聊天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275" y="1831340"/>
            <a:ext cx="523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服务器和客户端：</a:t>
            </a:r>
            <a:r>
              <a:rPr lang="en-US" altLang="zh-CN"/>
              <a:t> </a:t>
            </a:r>
            <a:endParaRPr lang="en-US" altLang="zh-CN"/>
          </a:p>
          <a:p>
            <a:pPr indent="457200"/>
            <a:r>
              <a:rPr lang="en-US" altLang="zh-CN" b="1">
                <a:solidFill>
                  <a:srgbClr val="FF0000"/>
                </a:solidFill>
              </a:rPr>
              <a:t>select </a:t>
            </a:r>
            <a:r>
              <a:rPr lang="zh-CN" altLang="en-US"/>
              <a:t>都要对</a:t>
            </a:r>
            <a:r>
              <a:rPr lang="zh-CN" altLang="en-US">
                <a:solidFill>
                  <a:srgbClr val="C00000"/>
                </a:solidFill>
              </a:rPr>
              <a:t>标准输入</a:t>
            </a:r>
            <a:r>
              <a:rPr lang="zh-CN" altLang="en-US"/>
              <a:t>进行监听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49170" y="2729865"/>
            <a:ext cx="269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peerfd/clientfd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select</a:t>
            </a:r>
            <a:r>
              <a:rPr lang="zh-CN" altLang="en-US"/>
              <a:t>接口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975" y="1502410"/>
            <a:ext cx="576770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85" y="1691005"/>
            <a:ext cx="4676775" cy="1238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1975" y="3467100"/>
            <a:ext cx="10224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nfds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当前监听的文件描述符的最大值</a:t>
            </a:r>
            <a:r>
              <a:rPr lang="en-US" altLang="zh-CN"/>
              <a:t> + 1</a:t>
            </a:r>
            <a:endParaRPr lang="en-US" altLang="zh-CN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readfds</a:t>
            </a:r>
            <a:r>
              <a:rPr lang="en-US" altLang="zh-CN"/>
              <a:t>:  </a:t>
            </a:r>
            <a:r>
              <a:rPr lang="zh-CN" altLang="en-US">
                <a:solidFill>
                  <a:srgbClr val="00B0F0"/>
                </a:solidFill>
              </a:rPr>
              <a:t>传入参数，</a:t>
            </a:r>
            <a:r>
              <a:rPr lang="zh-CN" altLang="en-US"/>
              <a:t>监听的</a:t>
            </a:r>
            <a:r>
              <a:rPr lang="zh-CN" altLang="en-US">
                <a:solidFill>
                  <a:srgbClr val="FF0000"/>
                </a:solidFill>
              </a:rPr>
              <a:t>读事件</a:t>
            </a:r>
            <a:r>
              <a:rPr lang="zh-CN" altLang="en-US"/>
              <a:t>的集合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不需要时设置为</a:t>
            </a:r>
            <a:r>
              <a:rPr lang="en-US" altLang="zh-CN">
                <a:sym typeface="+mn-ea"/>
              </a:rPr>
              <a:t>NULL</a:t>
            </a:r>
            <a:r>
              <a:rPr lang="zh-CN" altLang="en-US">
                <a:sym typeface="+mn-ea"/>
              </a:rPr>
              <a:t>；同时，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也是传出参数</a:t>
            </a:r>
            <a:endParaRPr lang="zh-CN" altLang="en-US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writefds</a:t>
            </a:r>
            <a:r>
              <a:rPr lang="en-US" altLang="zh-CN"/>
              <a:t>: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传入参数，</a:t>
            </a:r>
            <a:r>
              <a:rPr lang="zh-CN" altLang="en-US"/>
              <a:t>监听</a:t>
            </a:r>
            <a:r>
              <a:rPr lang="zh-CN" altLang="en-US">
                <a:solidFill>
                  <a:srgbClr val="FF0000"/>
                </a:solidFill>
              </a:rPr>
              <a:t>写事件</a:t>
            </a:r>
            <a:r>
              <a:rPr lang="zh-CN" altLang="en-US"/>
              <a:t>的集合，</a:t>
            </a:r>
            <a:r>
              <a:rPr lang="en-US" altLang="zh-CN"/>
              <a:t> </a:t>
            </a:r>
            <a:r>
              <a:rPr lang="zh-CN" altLang="en-US"/>
              <a:t>不需要时设置为</a:t>
            </a:r>
            <a:r>
              <a:rPr lang="en-US" altLang="zh-CN"/>
              <a:t>NULL</a:t>
            </a:r>
            <a:endParaRPr lang="zh-CN" altLang="en-US"/>
          </a:p>
          <a:p>
            <a:pPr algn="l"/>
            <a:r>
              <a:rPr lang="en-US" altLang="zh-CN"/>
              <a:t>exceptfds: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传入参数，</a:t>
            </a:r>
            <a:r>
              <a:rPr lang="zh-CN" altLang="en-US"/>
              <a:t>监听错误事件的集合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不需要时设置为</a:t>
            </a:r>
            <a:r>
              <a:rPr lang="en-US" altLang="zh-CN">
                <a:sym typeface="+mn-ea"/>
              </a:rPr>
              <a:t>NULL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timeout: </a:t>
            </a:r>
            <a:r>
              <a:rPr lang="en-US" altLang="zh-CN">
                <a:solidFill>
                  <a:srgbClr val="00B0F0"/>
                </a:solidFill>
              </a:rPr>
              <a:t>NULL </a:t>
            </a:r>
            <a:r>
              <a:rPr lang="zh-CN" altLang="en-US"/>
              <a:t>无限等待</a:t>
            </a:r>
            <a:r>
              <a:rPr lang="en-US" altLang="zh-CN"/>
              <a:t>(</a:t>
            </a:r>
            <a:r>
              <a:rPr lang="zh-CN" altLang="en-US"/>
              <a:t>阻塞</a:t>
            </a:r>
            <a:r>
              <a:rPr lang="en-US" altLang="zh-CN"/>
              <a:t>)</a:t>
            </a:r>
            <a:r>
              <a:rPr lang="zh-CN" altLang="en-US"/>
              <a:t>，直到监听的</a:t>
            </a:r>
            <a:r>
              <a:rPr lang="en-US" altLang="zh-CN"/>
              <a:t>fd</a:t>
            </a:r>
            <a:r>
              <a:rPr lang="zh-CN" altLang="en-US"/>
              <a:t>上发生了事件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05955" y="920750"/>
            <a:ext cx="399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fd_set </a:t>
            </a:r>
            <a:r>
              <a:rPr lang="zh-CN" altLang="en-US"/>
              <a:t>是一个</a:t>
            </a:r>
            <a:r>
              <a:rPr lang="zh-CN" altLang="en-US">
                <a:solidFill>
                  <a:srgbClr val="FF0000"/>
                </a:solidFill>
              </a:rPr>
              <a:t>位图，就是一个数组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1975" y="5212080"/>
            <a:ext cx="699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返回值：</a:t>
            </a:r>
            <a:r>
              <a:rPr lang="zh-CN" altLang="en-US">
                <a:solidFill>
                  <a:srgbClr val="FF0000"/>
                </a:solidFill>
              </a:rPr>
              <a:t>大于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，表示有多少</a:t>
            </a:r>
            <a:r>
              <a:rPr lang="en-US" altLang="zh-CN"/>
              <a:t>fd</a:t>
            </a:r>
            <a:r>
              <a:rPr lang="zh-CN" altLang="en-US"/>
              <a:t>就绪</a:t>
            </a:r>
            <a:r>
              <a:rPr lang="en-US" altLang="zh-CN"/>
              <a:t>; </a:t>
            </a:r>
            <a:r>
              <a:rPr lang="zh-CN" altLang="en-US">
                <a:solidFill>
                  <a:srgbClr val="FF0000"/>
                </a:solidFill>
              </a:rPr>
              <a:t>等于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，超时；</a:t>
            </a:r>
            <a:r>
              <a:rPr lang="zh-CN" altLang="en-US">
                <a:solidFill>
                  <a:srgbClr val="FF0000"/>
                </a:solidFill>
              </a:rPr>
              <a:t>小于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发生了错误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82415" y="11112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是一个阻塞式函数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读写事件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2255" y="787400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针对于</a:t>
            </a:r>
            <a:r>
              <a:rPr lang="zh-CN" altLang="en-US">
                <a:solidFill>
                  <a:srgbClr val="C00000"/>
                </a:solidFill>
              </a:rPr>
              <a:t>套接字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4415" y="3582035"/>
            <a:ext cx="6921500" cy="26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8455" y="2407285"/>
            <a:ext cx="1546225" cy="74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30645" y="2442845"/>
            <a:ext cx="1546225" cy="745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hello,server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878455" y="4279900"/>
            <a:ext cx="1546225" cy="74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hello,world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430645" y="4279900"/>
            <a:ext cx="1546225" cy="745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08965" y="216408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45435" y="178498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42405" y="173799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发送缓冲区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6420" y="421259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26080" y="5217160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51245" y="5243830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发送缓冲区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539490" y="3314065"/>
            <a:ext cx="42545" cy="890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26080" y="360807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</p:cNvCxnSpPr>
          <p:nvPr/>
        </p:nvCxnSpPr>
        <p:spPr>
          <a:xfrm flipH="1">
            <a:off x="7134860" y="3188335"/>
            <a:ext cx="69215" cy="9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72960" y="36766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59715" y="5697220"/>
            <a:ext cx="532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当内核的接收缓冲区中有数据时，</a:t>
            </a:r>
            <a:endParaRPr lang="zh-CN" altLang="en-US"/>
          </a:p>
          <a:p>
            <a:r>
              <a:rPr lang="zh-CN" altLang="en-US"/>
              <a:t>表示该套接字</a:t>
            </a:r>
            <a:r>
              <a:rPr lang="en-US" altLang="zh-CN"/>
              <a:t>sockfd</a:t>
            </a:r>
            <a:r>
              <a:rPr lang="zh-CN" altLang="en-US">
                <a:solidFill>
                  <a:srgbClr val="FF0000"/>
                </a:solidFill>
              </a:rPr>
              <a:t>可读</a:t>
            </a:r>
            <a:r>
              <a:rPr lang="en-US" altLang="zh-CN">
                <a:solidFill>
                  <a:srgbClr val="FF0000"/>
                </a:solidFill>
              </a:rPr>
              <a:t>  =&gt; </a:t>
            </a:r>
            <a:r>
              <a:rPr lang="zh-CN" altLang="en-US">
                <a:solidFill>
                  <a:srgbClr val="FF0000"/>
                </a:solidFill>
              </a:rPr>
              <a:t>读事件发生（就绪）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9965" y="5690235"/>
            <a:ext cx="482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当内核的发送缓冲区有空间，表示该套接字</a:t>
            </a:r>
            <a:r>
              <a:rPr lang="en-US" altLang="zh-CN"/>
              <a:t>sockfd</a:t>
            </a:r>
            <a:r>
              <a:rPr lang="zh-CN" altLang="en-US">
                <a:solidFill>
                  <a:srgbClr val="FF0000"/>
                </a:solidFill>
              </a:rPr>
              <a:t>可写</a:t>
            </a:r>
            <a:r>
              <a:rPr lang="en-US" altLang="zh-CN"/>
              <a:t>  =</a:t>
            </a:r>
            <a:r>
              <a:rPr lang="zh-CN" altLang="en-US"/>
              <a:t>》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写事件发生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就绪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26080" y="6342380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Input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37070" y="641350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Output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54220" y="638492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网络</a:t>
            </a:r>
            <a:r>
              <a:rPr lang="en-US" altLang="zh-CN" b="1">
                <a:solidFill>
                  <a:srgbClr val="FF0000"/>
                </a:solidFill>
              </a:rPr>
              <a:t>IO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25895" y="148590"/>
            <a:ext cx="360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标准输入</a:t>
            </a:r>
            <a:r>
              <a:rPr lang="en-US" altLang="zh-CN"/>
              <a:t> ==</a:t>
            </a:r>
            <a:r>
              <a:rPr lang="zh-CN" altLang="en-US"/>
              <a:t>》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缓冲区有数据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可读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17640" y="706755"/>
            <a:ext cx="524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磁盘文件</a:t>
            </a:r>
            <a:r>
              <a:rPr lang="en-US" altLang="zh-CN"/>
              <a:t>  open  =</a:t>
            </a:r>
            <a:r>
              <a:rPr lang="zh-CN" altLang="en-US"/>
              <a:t>》</a:t>
            </a:r>
            <a:r>
              <a:rPr lang="en-US" altLang="zh-CN"/>
              <a:t> fd =&gt; </a:t>
            </a:r>
            <a:r>
              <a:rPr lang="zh-CN" altLang="en-US"/>
              <a:t>内核缓冲区有数据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可读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1691005"/>
            <a:ext cx="614172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10" y="2769870"/>
            <a:ext cx="58293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260" y="0"/>
            <a:ext cx="6457950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2982595"/>
            <a:ext cx="6537325" cy="4184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0" y="3692525"/>
            <a:ext cx="60928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99095" y="3202305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获取对端的数据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位图</a:t>
            </a:r>
            <a:r>
              <a:rPr lang="en-US" altLang="zh-CN"/>
              <a:t>fd_set</a:t>
            </a:r>
            <a:r>
              <a:rPr lang="zh-CN" altLang="en-US"/>
              <a:t>底层实现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3580" y="1821180"/>
            <a:ext cx="6924675" cy="2473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1913255" y="1814830"/>
              <a:ext cx="758825" cy="2819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1913255" y="1814830"/>
                <a:ext cx="758825" cy="281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451225" y="3710305"/>
              <a:ext cx="349885" cy="5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3451225" y="3710305"/>
                <a:ext cx="349885" cy="5080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3893185" y="2802255"/>
            <a:ext cx="403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个字节占据</a:t>
            </a:r>
            <a:r>
              <a:rPr lang="en-US" altLang="zh-CN"/>
              <a:t>8bit   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/>
        </p:nvGraphicFramePr>
        <p:xfrm>
          <a:off x="1121410" y="50457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2220" y="5490210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0                 1             2               3             4              5                6            7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4985" y="4586605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fd_set</a:t>
            </a:r>
            <a:endParaRPr lang="en-US" altLang="zh-CN"/>
          </a:p>
        </p:txBody>
      </p:sp>
      <p:graphicFrame>
        <p:nvGraphicFramePr>
          <p:cNvPr id="12" name="表格 11"/>
          <p:cNvGraphicFramePr/>
          <p:nvPr/>
        </p:nvGraphicFramePr>
        <p:xfrm>
          <a:off x="1060450" y="611759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61415" y="6507480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0                 1             2               3             4              5                6            7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44535" y="499681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初始化时的情况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46770" y="630491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r>
              <a:rPr lang="zh-CN" altLang="en-US"/>
              <a:t>返回时的情况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74380" y="5911215"/>
            <a:ext cx="235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通过键盘获取了数据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1185" y="4460240"/>
            <a:ext cx="360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个字节</a:t>
            </a:r>
            <a:r>
              <a:rPr lang="zh-CN" altLang="en-US"/>
              <a:t>可以表示</a:t>
            </a:r>
            <a:r>
              <a:rPr lang="en-US" altLang="zh-CN"/>
              <a:t>8</a:t>
            </a:r>
            <a:r>
              <a:rPr lang="zh-CN" altLang="en-US"/>
              <a:t>个文件描述符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/>
          <a:p>
            <a:r>
              <a:rPr lang="en-US" altLang="zh-CN"/>
              <a:t>select</a:t>
            </a:r>
            <a:r>
              <a:rPr lang="zh-CN" altLang="en-US"/>
              <a:t>实现即时聊天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780" y="12465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聊天室</a:t>
            </a:r>
            <a:r>
              <a:rPr lang="en-US" altLang="zh-CN"/>
              <a:t>  </a:t>
            </a:r>
            <a:r>
              <a:rPr lang="zh-CN" altLang="en-US"/>
              <a:t>多个客户在聊天室中进行沟通</a:t>
            </a: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</a:rPr>
              <a:t>回显操作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33545" y="5611495"/>
            <a:ext cx="665480" cy="56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1685" y="5739130"/>
            <a:ext cx="665480" cy="49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6055" y="3159125"/>
            <a:ext cx="678180" cy="54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4635" y="2750185"/>
            <a:ext cx="86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listenfd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40075" y="3855720"/>
            <a:ext cx="1186815" cy="18338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404235" y="3804920"/>
            <a:ext cx="2637155" cy="1934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10100" y="3190875"/>
            <a:ext cx="678180" cy="540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6910" y="3183890"/>
            <a:ext cx="678180" cy="540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27855" y="2815590"/>
            <a:ext cx="909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peerfd1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95950" y="2815590"/>
            <a:ext cx="149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63365" y="6279515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90565" y="6343015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client2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685030" y="3767455"/>
            <a:ext cx="314325" cy="17837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161405" y="3773805"/>
            <a:ext cx="65405" cy="1917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15540" y="38557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新连接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96910" y="1828165"/>
            <a:ext cx="1249680" cy="117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96910" y="1393190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select</a:t>
            </a:r>
            <a:r>
              <a:rPr lang="zh-CN" altLang="en-US"/>
              <a:t>监督员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94635" y="4866640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</a:t>
            </a:r>
            <a:r>
              <a:rPr lang="zh-CN" altLang="en-US"/>
              <a:t>报文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460750" y="2078355"/>
            <a:ext cx="4872990" cy="101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269230" y="2367280"/>
            <a:ext cx="3001645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494145" y="2599690"/>
            <a:ext cx="182118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7795" y="22313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加入读事件监听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44080" y="3416300"/>
            <a:ext cx="3195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当相应</a:t>
            </a:r>
            <a:r>
              <a:rPr lang="en-US" altLang="zh-CN"/>
              <a:t>fd</a:t>
            </a:r>
            <a:r>
              <a:rPr lang="zh-CN" altLang="en-US"/>
              <a:t>上发生</a:t>
            </a:r>
            <a:r>
              <a:rPr lang="zh-CN" altLang="en-US">
                <a:solidFill>
                  <a:srgbClr val="FF0000"/>
                </a:solidFill>
              </a:rPr>
              <a:t>读事件</a:t>
            </a:r>
            <a:r>
              <a:rPr lang="zh-CN" altLang="en-US"/>
              <a:t>时，</a:t>
            </a:r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就通知相应的</a:t>
            </a:r>
            <a:r>
              <a:rPr lang="en-US" altLang="zh-CN"/>
              <a:t>fd</a:t>
            </a:r>
            <a:r>
              <a:rPr lang="zh-CN" altLang="en-US"/>
              <a:t>处理事件</a:t>
            </a: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317230" y="3262630"/>
            <a:ext cx="1278255" cy="615315"/>
          </a:xfrm>
          <a:custGeom>
            <a:avLst/>
            <a:gdLst>
              <a:gd name="connisteX0" fmla="*/ 966990 w 1278255"/>
              <a:gd name="connsiteY0" fmla="*/ 20516 h 615299"/>
              <a:gd name="connisteX1" fmla="*/ 870470 w 1278255"/>
              <a:gd name="connsiteY1" fmla="*/ 14166 h 615299"/>
              <a:gd name="connisteX2" fmla="*/ 799985 w 1278255"/>
              <a:gd name="connsiteY2" fmla="*/ 27501 h 615299"/>
              <a:gd name="connisteX3" fmla="*/ 735215 w 1278255"/>
              <a:gd name="connsiteY3" fmla="*/ 27501 h 615299"/>
              <a:gd name="connisteX4" fmla="*/ 664095 w 1278255"/>
              <a:gd name="connsiteY4" fmla="*/ 14166 h 615299"/>
              <a:gd name="connisteX5" fmla="*/ 587260 w 1278255"/>
              <a:gd name="connsiteY5" fmla="*/ 1466 h 615299"/>
              <a:gd name="connisteX6" fmla="*/ 509790 w 1278255"/>
              <a:gd name="connsiteY6" fmla="*/ 1466 h 615299"/>
              <a:gd name="connisteX7" fmla="*/ 445020 w 1278255"/>
              <a:gd name="connsiteY7" fmla="*/ 7816 h 615299"/>
              <a:gd name="connisteX8" fmla="*/ 367550 w 1278255"/>
              <a:gd name="connsiteY8" fmla="*/ 14166 h 615299"/>
              <a:gd name="connisteX9" fmla="*/ 303415 w 1278255"/>
              <a:gd name="connsiteY9" fmla="*/ 14166 h 615299"/>
              <a:gd name="connisteX10" fmla="*/ 219595 w 1278255"/>
              <a:gd name="connsiteY10" fmla="*/ 46551 h 615299"/>
              <a:gd name="connisteX11" fmla="*/ 135775 w 1278255"/>
              <a:gd name="connsiteY11" fmla="*/ 78936 h 615299"/>
              <a:gd name="connisteX12" fmla="*/ 71640 w 1278255"/>
              <a:gd name="connsiteY12" fmla="*/ 104336 h 615299"/>
              <a:gd name="connisteX13" fmla="*/ 19570 w 1278255"/>
              <a:gd name="connsiteY13" fmla="*/ 169106 h 615299"/>
              <a:gd name="connisteX14" fmla="*/ 520 w 1278255"/>
              <a:gd name="connsiteY14" fmla="*/ 233241 h 615299"/>
              <a:gd name="connisteX15" fmla="*/ 13220 w 1278255"/>
              <a:gd name="connsiteY15" fmla="*/ 310711 h 615299"/>
              <a:gd name="connisteX16" fmla="*/ 71640 w 1278255"/>
              <a:gd name="connsiteY16" fmla="*/ 381831 h 615299"/>
              <a:gd name="connisteX17" fmla="*/ 135775 w 1278255"/>
              <a:gd name="connsiteY17" fmla="*/ 439616 h 615299"/>
              <a:gd name="connisteX18" fmla="*/ 200545 w 1278255"/>
              <a:gd name="connsiteY18" fmla="*/ 484701 h 615299"/>
              <a:gd name="connisteX19" fmla="*/ 284365 w 1278255"/>
              <a:gd name="connsiteY19" fmla="*/ 517086 h 615299"/>
              <a:gd name="connisteX20" fmla="*/ 354850 w 1278255"/>
              <a:gd name="connsiteY20" fmla="*/ 543121 h 615299"/>
              <a:gd name="connisteX21" fmla="*/ 432320 w 1278255"/>
              <a:gd name="connsiteY21" fmla="*/ 568521 h 615299"/>
              <a:gd name="connisteX22" fmla="*/ 496455 w 1278255"/>
              <a:gd name="connsiteY22" fmla="*/ 588206 h 615299"/>
              <a:gd name="connisteX23" fmla="*/ 593610 w 1278255"/>
              <a:gd name="connsiteY23" fmla="*/ 607256 h 615299"/>
              <a:gd name="connisteX24" fmla="*/ 683780 w 1278255"/>
              <a:gd name="connsiteY24" fmla="*/ 613606 h 615299"/>
              <a:gd name="connisteX25" fmla="*/ 747915 w 1278255"/>
              <a:gd name="connsiteY25" fmla="*/ 613606 h 615299"/>
              <a:gd name="connisteX26" fmla="*/ 812685 w 1278255"/>
              <a:gd name="connsiteY26" fmla="*/ 613606 h 615299"/>
              <a:gd name="connisteX27" fmla="*/ 883170 w 1278255"/>
              <a:gd name="connsiteY27" fmla="*/ 613606 h 615299"/>
              <a:gd name="connisteX28" fmla="*/ 966990 w 1278255"/>
              <a:gd name="connsiteY28" fmla="*/ 613606 h 615299"/>
              <a:gd name="connisteX29" fmla="*/ 1038110 w 1278255"/>
              <a:gd name="connsiteY29" fmla="*/ 594556 h 615299"/>
              <a:gd name="connisteX30" fmla="*/ 1109230 w 1278255"/>
              <a:gd name="connsiteY30" fmla="*/ 574871 h 615299"/>
              <a:gd name="connisteX31" fmla="*/ 1173365 w 1278255"/>
              <a:gd name="connsiteY31" fmla="*/ 549471 h 615299"/>
              <a:gd name="connisteX32" fmla="*/ 1224800 w 1278255"/>
              <a:gd name="connsiteY32" fmla="*/ 484701 h 615299"/>
              <a:gd name="connisteX33" fmla="*/ 1224800 w 1278255"/>
              <a:gd name="connsiteY33" fmla="*/ 420566 h 615299"/>
              <a:gd name="connisteX34" fmla="*/ 1231785 w 1278255"/>
              <a:gd name="connsiteY34" fmla="*/ 355796 h 615299"/>
              <a:gd name="connisteX35" fmla="*/ 1270520 w 1278255"/>
              <a:gd name="connsiteY35" fmla="*/ 291661 h 615299"/>
              <a:gd name="connisteX36" fmla="*/ 1270520 w 1278255"/>
              <a:gd name="connsiteY36" fmla="*/ 220541 h 615299"/>
              <a:gd name="connisteX37" fmla="*/ 1205750 w 1278255"/>
              <a:gd name="connsiteY37" fmla="*/ 156406 h 615299"/>
              <a:gd name="connisteX38" fmla="*/ 1128280 w 1278255"/>
              <a:gd name="connsiteY38" fmla="*/ 136721 h 615299"/>
              <a:gd name="connisteX39" fmla="*/ 1064145 w 1278255"/>
              <a:gd name="connsiteY39" fmla="*/ 130371 h 615299"/>
              <a:gd name="connisteX40" fmla="*/ 980325 w 1278255"/>
              <a:gd name="connsiteY40" fmla="*/ 130371 h 615299"/>
              <a:gd name="connisteX41" fmla="*/ 909205 w 1278255"/>
              <a:gd name="connsiteY41" fmla="*/ 130371 h 615299"/>
              <a:gd name="connisteX42" fmla="*/ 831735 w 1278255"/>
              <a:gd name="connsiteY42" fmla="*/ 117671 h 6152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278256" h="615300">
                <a:moveTo>
                  <a:pt x="966990" y="20516"/>
                </a:moveTo>
                <a:cubicBezTo>
                  <a:pt x="949210" y="19246"/>
                  <a:pt x="904125" y="12896"/>
                  <a:pt x="870470" y="14166"/>
                </a:cubicBezTo>
                <a:cubicBezTo>
                  <a:pt x="836815" y="15436"/>
                  <a:pt x="827290" y="24961"/>
                  <a:pt x="799985" y="27501"/>
                </a:cubicBezTo>
                <a:cubicBezTo>
                  <a:pt x="772680" y="30041"/>
                  <a:pt x="762520" y="30041"/>
                  <a:pt x="735215" y="27501"/>
                </a:cubicBezTo>
                <a:cubicBezTo>
                  <a:pt x="707910" y="24961"/>
                  <a:pt x="693940" y="19246"/>
                  <a:pt x="664095" y="14166"/>
                </a:cubicBezTo>
                <a:cubicBezTo>
                  <a:pt x="634250" y="9086"/>
                  <a:pt x="618375" y="4006"/>
                  <a:pt x="587260" y="1466"/>
                </a:cubicBezTo>
                <a:cubicBezTo>
                  <a:pt x="556145" y="-1074"/>
                  <a:pt x="538365" y="196"/>
                  <a:pt x="509790" y="1466"/>
                </a:cubicBezTo>
                <a:cubicBezTo>
                  <a:pt x="481215" y="2736"/>
                  <a:pt x="473595" y="5276"/>
                  <a:pt x="445020" y="7816"/>
                </a:cubicBezTo>
                <a:cubicBezTo>
                  <a:pt x="416445" y="10356"/>
                  <a:pt x="396125" y="12896"/>
                  <a:pt x="367550" y="14166"/>
                </a:cubicBezTo>
                <a:cubicBezTo>
                  <a:pt x="338975" y="15436"/>
                  <a:pt x="333260" y="7816"/>
                  <a:pt x="303415" y="14166"/>
                </a:cubicBezTo>
                <a:cubicBezTo>
                  <a:pt x="273570" y="20516"/>
                  <a:pt x="253250" y="33851"/>
                  <a:pt x="219595" y="46551"/>
                </a:cubicBezTo>
                <a:cubicBezTo>
                  <a:pt x="185940" y="59251"/>
                  <a:pt x="165620" y="67506"/>
                  <a:pt x="135775" y="78936"/>
                </a:cubicBezTo>
                <a:cubicBezTo>
                  <a:pt x="105930" y="90366"/>
                  <a:pt x="95135" y="86556"/>
                  <a:pt x="71640" y="104336"/>
                </a:cubicBezTo>
                <a:cubicBezTo>
                  <a:pt x="48145" y="122116"/>
                  <a:pt x="33540" y="143071"/>
                  <a:pt x="19570" y="169106"/>
                </a:cubicBezTo>
                <a:cubicBezTo>
                  <a:pt x="5600" y="195141"/>
                  <a:pt x="1790" y="204666"/>
                  <a:pt x="520" y="233241"/>
                </a:cubicBezTo>
                <a:cubicBezTo>
                  <a:pt x="-750" y="261816"/>
                  <a:pt x="-750" y="280866"/>
                  <a:pt x="13220" y="310711"/>
                </a:cubicBezTo>
                <a:cubicBezTo>
                  <a:pt x="27190" y="340556"/>
                  <a:pt x="46875" y="355796"/>
                  <a:pt x="71640" y="381831"/>
                </a:cubicBezTo>
                <a:cubicBezTo>
                  <a:pt x="96405" y="407866"/>
                  <a:pt x="109740" y="419296"/>
                  <a:pt x="135775" y="439616"/>
                </a:cubicBezTo>
                <a:cubicBezTo>
                  <a:pt x="161810" y="459936"/>
                  <a:pt x="170700" y="469461"/>
                  <a:pt x="200545" y="484701"/>
                </a:cubicBezTo>
                <a:cubicBezTo>
                  <a:pt x="230390" y="499941"/>
                  <a:pt x="253250" y="505656"/>
                  <a:pt x="284365" y="517086"/>
                </a:cubicBezTo>
                <a:cubicBezTo>
                  <a:pt x="315480" y="528516"/>
                  <a:pt x="325005" y="532961"/>
                  <a:pt x="354850" y="543121"/>
                </a:cubicBezTo>
                <a:cubicBezTo>
                  <a:pt x="384695" y="553281"/>
                  <a:pt x="403745" y="559631"/>
                  <a:pt x="432320" y="568521"/>
                </a:cubicBezTo>
                <a:cubicBezTo>
                  <a:pt x="460895" y="577411"/>
                  <a:pt x="464070" y="580586"/>
                  <a:pt x="496455" y="588206"/>
                </a:cubicBezTo>
                <a:cubicBezTo>
                  <a:pt x="528840" y="595826"/>
                  <a:pt x="556145" y="602176"/>
                  <a:pt x="593610" y="607256"/>
                </a:cubicBezTo>
                <a:cubicBezTo>
                  <a:pt x="631075" y="612336"/>
                  <a:pt x="652665" y="612336"/>
                  <a:pt x="683780" y="613606"/>
                </a:cubicBezTo>
                <a:cubicBezTo>
                  <a:pt x="714895" y="614876"/>
                  <a:pt x="721880" y="613606"/>
                  <a:pt x="747915" y="613606"/>
                </a:cubicBezTo>
                <a:cubicBezTo>
                  <a:pt x="773950" y="613606"/>
                  <a:pt x="785380" y="613606"/>
                  <a:pt x="812685" y="613606"/>
                </a:cubicBezTo>
                <a:cubicBezTo>
                  <a:pt x="839990" y="613606"/>
                  <a:pt x="852055" y="613606"/>
                  <a:pt x="883170" y="613606"/>
                </a:cubicBezTo>
                <a:cubicBezTo>
                  <a:pt x="914285" y="613606"/>
                  <a:pt x="935875" y="617416"/>
                  <a:pt x="966990" y="613606"/>
                </a:cubicBezTo>
                <a:cubicBezTo>
                  <a:pt x="998105" y="609796"/>
                  <a:pt x="1009535" y="602176"/>
                  <a:pt x="1038110" y="594556"/>
                </a:cubicBezTo>
                <a:cubicBezTo>
                  <a:pt x="1066685" y="586936"/>
                  <a:pt x="1081925" y="583761"/>
                  <a:pt x="1109230" y="574871"/>
                </a:cubicBezTo>
                <a:cubicBezTo>
                  <a:pt x="1136535" y="565981"/>
                  <a:pt x="1150505" y="567251"/>
                  <a:pt x="1173365" y="549471"/>
                </a:cubicBezTo>
                <a:cubicBezTo>
                  <a:pt x="1196225" y="531691"/>
                  <a:pt x="1214640" y="510736"/>
                  <a:pt x="1224800" y="484701"/>
                </a:cubicBezTo>
                <a:cubicBezTo>
                  <a:pt x="1234960" y="458666"/>
                  <a:pt x="1223530" y="446601"/>
                  <a:pt x="1224800" y="420566"/>
                </a:cubicBezTo>
                <a:cubicBezTo>
                  <a:pt x="1226070" y="394531"/>
                  <a:pt x="1222895" y="381831"/>
                  <a:pt x="1231785" y="355796"/>
                </a:cubicBezTo>
                <a:cubicBezTo>
                  <a:pt x="1240675" y="329761"/>
                  <a:pt x="1262900" y="318966"/>
                  <a:pt x="1270520" y="291661"/>
                </a:cubicBezTo>
                <a:cubicBezTo>
                  <a:pt x="1278140" y="264356"/>
                  <a:pt x="1283220" y="247846"/>
                  <a:pt x="1270520" y="220541"/>
                </a:cubicBezTo>
                <a:cubicBezTo>
                  <a:pt x="1257820" y="193236"/>
                  <a:pt x="1234325" y="172916"/>
                  <a:pt x="1205750" y="156406"/>
                </a:cubicBezTo>
                <a:cubicBezTo>
                  <a:pt x="1177175" y="139896"/>
                  <a:pt x="1156855" y="141801"/>
                  <a:pt x="1128280" y="136721"/>
                </a:cubicBezTo>
                <a:cubicBezTo>
                  <a:pt x="1099705" y="131641"/>
                  <a:pt x="1093990" y="131641"/>
                  <a:pt x="1064145" y="130371"/>
                </a:cubicBezTo>
                <a:cubicBezTo>
                  <a:pt x="1034300" y="129101"/>
                  <a:pt x="1011440" y="130371"/>
                  <a:pt x="980325" y="130371"/>
                </a:cubicBezTo>
                <a:cubicBezTo>
                  <a:pt x="949210" y="130371"/>
                  <a:pt x="939050" y="132911"/>
                  <a:pt x="909205" y="130371"/>
                </a:cubicBezTo>
                <a:cubicBezTo>
                  <a:pt x="879360" y="127831"/>
                  <a:pt x="845705" y="120211"/>
                  <a:pt x="831735" y="117671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014460" y="3847465"/>
            <a:ext cx="103505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89190" y="4388485"/>
            <a:ext cx="4023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相应的</a:t>
            </a:r>
            <a:r>
              <a:rPr lang="en-US" altLang="zh-CN"/>
              <a:t>fd</a:t>
            </a:r>
            <a:r>
              <a:rPr lang="zh-CN" altLang="en-US"/>
              <a:t>上</a:t>
            </a:r>
            <a:r>
              <a:rPr lang="zh-CN" altLang="en-US" b="1">
                <a:solidFill>
                  <a:srgbClr val="00B0F0"/>
                </a:solidFill>
              </a:rPr>
              <a:t>内核接收缓冲区</a:t>
            </a:r>
            <a:r>
              <a:rPr lang="zh-CN" altLang="en-US"/>
              <a:t>中有数据了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697470" y="4878070"/>
            <a:ext cx="417766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while(1) {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   select(maxfd, &amp;rdset, NULL,NULL,NULL);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   </a:t>
            </a:r>
            <a:r>
              <a:rPr lang="zh-CN" altLang="en-US">
                <a:solidFill>
                  <a:srgbClr val="00B0F0"/>
                </a:solidFill>
              </a:rPr>
              <a:t>对相应</a:t>
            </a:r>
            <a:r>
              <a:rPr lang="en-US" altLang="zh-CN">
                <a:solidFill>
                  <a:srgbClr val="00B0F0"/>
                </a:solidFill>
              </a:rPr>
              <a:t>fd</a:t>
            </a:r>
            <a:r>
              <a:rPr lang="zh-CN" altLang="en-US">
                <a:solidFill>
                  <a:srgbClr val="00B0F0"/>
                </a:solidFill>
              </a:rPr>
              <a:t>进行处理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}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369165" y="3028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k5OGJhZjdlMmIxOWJmOGZhOWY3NTQwN2E3MTEzYW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155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网络编程</vt:lpstr>
      <vt:lpstr>实现一对一的聊天</vt:lpstr>
      <vt:lpstr>select接口</vt:lpstr>
      <vt:lpstr>读写事件</vt:lpstr>
      <vt:lpstr>PowerPoint 演示文稿</vt:lpstr>
      <vt:lpstr>PowerPoint 演示文稿</vt:lpstr>
      <vt:lpstr>PowerPoint 演示文稿</vt:lpstr>
      <vt:lpstr>select实现即时聊天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</dc:creator>
  <cp:lastModifiedBy>星空</cp:lastModifiedBy>
  <cp:revision>56</cp:revision>
  <dcterms:created xsi:type="dcterms:W3CDTF">2023-08-09T12:44:00Z</dcterms:created>
  <dcterms:modified xsi:type="dcterms:W3CDTF">2024-05-30T09:52:59Z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