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3"/>
    <p:sldId id="259" r:id="rId4"/>
    <p:sldId id="258" r:id="rId5"/>
    <p:sldId id="260" r:id="rId6"/>
    <p:sldId id="261" r:id="rId7"/>
    <p:sldId id="262" r:id="rId8"/>
    <p:sldId id="265" r:id="rId9"/>
    <p:sldId id="271" r:id="rId10"/>
    <p:sldId id="270" r:id="rId11"/>
    <p:sldId id="263" r:id="rId12"/>
    <p:sldId id="272" r:id="rId13"/>
    <p:sldId id="273" r:id="rId14"/>
    <p:sldId id="274" r:id="rId15"/>
    <p:sldId id="275" r:id="rId16"/>
    <p:sldId id="276" r:id="rId17"/>
    <p:sldId id="269" r:id="rId18"/>
    <p:sldId id="277" r:id="rId19"/>
    <p:sldId id="268" r:id="rId20"/>
    <p:sldId id="282" r:id="rId21"/>
    <p:sldId id="286" r:id="rId22"/>
    <p:sldId id="287" r:id="rId23"/>
    <p:sldId id="283" r:id="rId24"/>
    <p:sldId id="288" r:id="rId25"/>
    <p:sldId id="290" r:id="rId26"/>
    <p:sldId id="289" r:id="rId27"/>
    <p:sldId id="284" r:id="rId28"/>
    <p:sldId id="285" r:id="rId30"/>
    <p:sldId id="291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7:52:5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3093.09 3233.01,'6'0,"8"13,-8-13,8 7,6 6,-7-13,1 0,-1 14,-6-14,6 0,54 6,-33-6,-21 0,54 14,-40-14,7 0,-21 0,-6 0,6 0,7 0,14 0,-7 0,6 0,-12 0,5 0,-26-7,20 7,7 0,14 0,-28 0,14 0,-20 0,6 0,0-7,-6 7,6 0,14 0,-20 0,6 0,-13-13,21 13,-8 0,0-13,1 13,6 0,-7-7,-6 7,6 0,1 0,-7 0,6 0,0 0,1 0,-7 0,6 0,0 0,-6 0,6 0,-13-14,14 14,-1 0,-13-13,0 0,7 13,-7-7,13 7,-13-13,14 13,-14-14,7 7,-7-6,0 0,13 13,-13-14,0 7,13-6,-13 0,0 6,7-6,-7-1,0 1,0 6,0-6,0-1,0 7,-13 7,13-13,-14 13,8-13,6 6,-14-7,1 14,13-13,-7 0,-6 6,-14-20,20 20,-6 7,-1-13,8 13,-8 0,1 0,-7 0,6 0,1 0,6 0,-6-13,-1 13,8 0,-8 0,1 0,13-14,-14 14,8 0,-28 0,21 0,-1 0,1 0,-7 0,0 0,6 0,1 0,-7 0,6 0,1 0,-7 0,-14 7,21-7,-7 0,6 0,-6 0,7 0,-14 0,7 0,6 0,-6 0,7 0,6 0,-6 0,-1 13,-6-13,-7 0,20 0,-6 0,0 0,-1 0,7 0,-6 0,0 0,6 0,7 14,-27-14,20 0,-6 6,0-6,13 14,-14-14,14 13,-7-6,-19 6,19 1,-7-14,1 0,0 0,6 0,7 13,-13-13,13 7,-14-7,7 0,-6 0,0 0,6 0,-7 13,1-13,0 0,13 14,-7-14,7 6,-14-6,14 14,0-1,-13-13,13 7,0 6,0 1,0-1,0-6,0 6,0 1,7-14,-7 6,13-6,-13 14,0-1,7-13,-7 14,13-8,1-6,-14 14,13-14,-6 0,-7 13,13-13,-13 7,0-7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2:08:4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7024.09 4192.01,'0'7,"6"-1,8 8,-1-1,-6-6,6 6,1-13,-8 0,-6 14,27-14,-13 0,-8 0,8 0,-1 0,7 0,-6 0,-1 0,-13-7,34 7,-14 0,-7 0,21-13,-21 13,-6 0,20 0,6-7,1 7,-7-13,-7 13,-7 0,-6 0,20-14,-14 14,-6 0,20-7,-21 7,21-13,-7 0,-6 13,-1-14,-6 14,6 0,1 0,-8 0,8 0,-1 0,1 0,-8 0,8 0,-1 0,-6 0,6 0,7 7,7-7,-7 13,-6-13,6 0,7 14,-14-14,-6 0,20 0,-21 0,21 0,-20 0,6 0,1-7,-1 7,-6 0,6 0,1 0,6 0,7 0,-7 0,-7 0,-6 0,20 0,-7 0,7 0,-7 0,-7 0,-6 0,33 0,-20-13,-6 13,-8 0,8 0,13 0,-21 0,8 6,6-6,-7 0,1 0,-8 14,8-14,13 0,-21 0,8 0,-1 0,-6 0,6 0,1 0,6 0,-7 0,1 0,-14-7,20 7,-7 0,-6 0,6 0,21-13,-7 13,20-14,-41 14,21 0,-27-6,20 6,1 0,-21-14,26 14,-6 0,-6 0,6 0,-7 0,21 0,-21 0,21 0,-21 0,-6 0,6 0,14 0,-20 0,6 0,1 0,-7 0,19 0,-5 7,-8-7,20 7,-6-7,-7 0,1 0,12 0,-19 0,-1 0,7 0,7 0,-20 0,33 0,-33 0,6 0,7 0,14 0,6 13,-20 0,27 1,-34-8,-6-6,27 0,-21 14,0-14,21 0,-34 13,13-13,28 0,-15 0,-12 0,6 0,0-6,41-8,-48 14,-6 0,19 0,-19 0,7 0,19 0,1 0,-21 0,21 7,13-7,-34 0,-6 0,20 0,-7 0,-7 0,1-7,-8 7,8 0,-1 0,21 0,-14 7,-7-7,21 13,26-13,-53 0,6 0,1 0,6 7,27-7,-27 0,-7 0,14 0,-20 0,26 0,-6-13,-13 13,6-14,-7 14,-6 0,20 0,-21-7,8 7,13 0,6 0,-26 0,6 0,14 0,-7 0,-6 0,19 0,-19 0,-8 0,21 0,-7 0,-6 0,-8 0,21 0,-13 0,-8 0,21 0,-7 0,7 0,-7-26,-6 26,-14-14,6 8,8-8,-1 14,-6-13,-7 6,13 7,1 0,-14-13,13 13,-6 0,20 0,-21 0,8 0,-1 0,-13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6:02:5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6151.09 3233.01,'7'0,"0"0,26 0,8 0,-35 0,28 0,26 0,-46 0,6 0,40 0,7 0,-33 0,-21 0,27 0,-13 0,-13 0,19 0,-26 0,20 0,6 0,-19 0,19 0,1 0,13 0,-27 0,-7 0,7 0,7 0,-20 0,6 0,8 0,5 0,-5 0,-8 0,7 0,20 0,-33 0,6 0,8 0,5 0,-19 0,7 0,12 0,-19 0,6 0,1 0,-7 0,6 0,0 0,1 0,-7 0,6 0,7 0,7 0,-14 0,7 0,-20-14,14 14,-7 0,6 0,0 0,-6 0,7 0,-1 0,0 0,-6 0,6 0,1 0,6 0,7 0,-7 0,-7 0,-6 0,7 0,-1 0,-6 0,6 0,0 0,1 0,-7 0,6 0,0 0,-6 0,7 0,-1 0,0 0,-6 0,7 0,-1 0,-13-13,7 13,6 0,0 0,-13-13,7 13,-7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6:02:5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9277.09 3796.01,'14'0,"-14"14,13-1,-6-6,6-7,-13 13,14 1,-7 6,6 7,0-27,-13 6,20 21,7 7,-7-1,7-13,-7 7,0-7,-6 7,-1-20,1 6,6 14,-7-20,-6-7,6 0,1 0,-14-14,20-12,-7 5,1 21,-8-13,-6 6,14-6,-14-1,20 1,-20 6,13-6,14-21,-20 14,20-7,-7-6,-7 19,7-6,-20 7,27 0,-7-8,-6 8,-7 6,-7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6:02:5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8808.09 3179.01,'0'7,"0"6,0-6,0 6,0 1,0-1,-7 7,7-6,0-8,0 8,-7-1,7 1,0-8,0 8,0-1,-13-13,13 7,0 20,-13-21,13 21,-7-7,-7-6,1-1,13-6,0 6,-13-13,13 14,-7-14,7 13,0-13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6:02:5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8607.09 3273.01,'6'0,"8"0,-1 7,7-1,0 8,-20-1,14-13,-1 14,7-8,-6-6,-14 14,13-14,-6 13,6-6,1-7,-8 13,21 1,-13-8,6 8,13-1,-19 1,6-8,-20 8,13-14,1 0,-14 13,6-13,-6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6:02:5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7426.09 3749.01,'13'0,"1"0,-7 0,6 0,14 0,-21 0,21 0,20 0,-27 0,-20 14,14-14,-7 0,6 0,0 0,7 13,-6-13,-1 0,-13 14,7-14,6 0,1 0,-7 0,6 0,0 0,1 0,-7 0,19 0,-19 0,6 0,1 0,-14-7,13 7,-6 0,6 0,1 0,-14-14,7 14,6 0,0 0,-6-13,7 13,-1 0,-13-7,13 7,-6 0,6 0,-13-13,14 13,-7 0,6 0,0 0,-13-14,14 14,-7 0,6 0,0 0,-13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6:02:5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9586.09 3756.01,'13'0,"-6"0,7 0,-1 0,7 7,7-7,-20 0,19 0,-19 0,7 0,-1 0,0 0,-6 0,7 0,-1 0,-6 0,6 0,0 0,21 0,-14 13,14-13,13 0,-21 0,-19 14,7-14,12 0,-19 0,7 0,6 0,-7 0,7 0,-6 0,19 0,28 0,-14 0,20 0,-20 6,20-6,-7 0,-53 0,40 0,-14 0,-19 0,53 0,-20 0,0 0,-14 0,-19 0,6 0,7 0,-7 0,0 0,7 0,-7 0,7 0,20 0,-14 0,-26 0,40 0,0 0,13 0,-53 0,6 0,1 0,26 0,-27 0,48 0,-48 0,27 0,1 0,-35 0,68 0,-67 0,6 0,21 0,-1 0,-19 0,6 0,7 0,-21 0,21 0,-13 0,-8 0,8 0,6 0,-7 0,14 0,-7 0,14 0,-1 0,1 0,13 0,-14 0,-19 0,6 0,13 0,-19 0,-1 0,1 0,-8 0,21 0,-20 0,6 0,1 0,-1 0,-6 0,6 0,21 0,-21 0,34 0,7 0,6 0,-53 0,26 0,14 0,-13 0,-21 0,14 0,-20 0,26 0,-19 0,-1 0,1 0,6 0,-7 0,7 0,-6 0,-8 0,8 0,-1 0,1 0,-8 0,8-13,-1 13,-6 0,6 0,1 0,-1 0,7 0,-20-14,14 14,-8 0,8-6,-1 6,-6 0,6 0,-13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6:02:56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12263.1 7097.01,'6'0,"-6"13,7 0,-7-6,13 7,1-1,-1 0,-13-6,7-7,-7 14,13-14,-13 13,14-13,-14 7,6-7,8 0,-1 0,81-47,-74 33,-6 14,214-161,-222 161,-6-6,14 6,-1 0,-13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5903.09 6936.01,'14'0,"-8"0,-6 6,14 8,-1-8,-13 8,7-1,6 1,21 6,-21-7,1-6,-8-7,21 13,-20 1,6-14,1 13,-1-13,-6 0,6 0,1 0,-8 0,8 0,-1 0,7-6,-6 6,-14-14,20 14,-7 0,-13-13,14 13,-8-7,8 7,13-13,-21 13,8-14,-1 14,-6 0,6 0,1 0,-1 0,7 0,-6 0,-8 0,21 0,-13 0,-8 0,8 0,-1 0,-6 0,6 0,1 7,-7-7,6 13,0-13,-13 7,14-7,-8 13,8-13,-1 0,-6 0,-7 14,13-14,1 0,-1 0,-6 13,6-13,8 0,-8 0,0 0,7 0,-6 0,-1 0,-6 0,6 0,1 0,-7 0,6 0,0 0,1 0,-7 0,6 0,0 0,7-6,1 6,-8-14,0 14,1-13,-7 13,6 0,0 0,-13-7,7 7,7 0,-1 0,0 0,-6 0,6 0,1 0,-7-13,6 13,0 0,1 0,-7 0,6 0,0 0,-6 0,7 0,-1 0,-6 6,-7 1,13-7,0 0,1 0,-14 13,7-13,-7 14,13-14,0 0,-6 0,-7 13,14-13,-1 0,0 0,-6 0,6 0,1 7,-7-7,6 0,0 0,-6 0,7 0,-1 0,0 0,-6 0,7 0,-14-13,13 13,-6 0,6 0,0-14,1 1,-7 13,6 0,0-7,-13-6,7 13,7-14,-1 7,-6 7,-7-13,13 13,-13-13,14 13,-1 0,-13-14,7 14,-7-7,13 7,0-13,-6 13,-7-13,0 6,14 7,-14-13,0-1,13 14,-13-13,0 6,0-6,0-1,0 7,0-6,0 0,0 6,0-7,0 1,0 0,-7 13,7-7,0-6,-13 13,13-14,-7 14,7-7,-13-6,-1 13,14-13,-6 13,-8-14,1 14,13-7,-14 7,14-13,-6 13,-8-13,1 6,6-7,-6 14,-1-13,8 6,-21-6,13 0,-6 13,7 0,6 0,-6 0,-1 0,1 0,6 6,-6-6,-1 0,8 0,-8 0,1 0,-7 0,-14 0,21 0,-7 0,-7 0,13 0,8 0,-8 0,-6 14,7-14,-1 6,-6-6,7 0,-1 0,8 0,-8 0,-6 0,-7 0,-6 0,-1 0,7 0,-6 0,13 0,6 0,-6 0,7 0,-1 0,8 0,-8-13,-19 0,19 13,1 0,-7-14,0 7,-7 7,20 0,-6 0,-1 0,-6 0,-7 0,7 0,7 0,-1 0,8 0,-8 0,1 14,6-14,-20 0,7 0,7 0,-1 0,-6 0,0-7,7 7,-14 0,20 0,-6 0,13 7,-14-7,7 0,-6 0,-14 0,-6 0,26 0,-20 0,20 0,-19 0,12 0,-6 0,7 0,6 0,-6 0,13 13,-14-13,1 0,13 14,-7-14,7 6,-13-6,-1 14,14-1,-7-13,7 7,-13-7,13 13,0 1,-13-14,13 6,0 8,-7-14,7 13,0 1,-14-14,14 6,0 8,0-1,-13-13,13 7,0 6,-13-13,13 14,0-1,0-6,0 6,0 1,0-8,0 8,-7-1,7-6,0 6,0 1,-13-14,13 13,-14-13,14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8519.09 4849.01,'0'14,"7"-1,-7 1,20 6,-20-7,14-6,-1 6,-13 1,20-8,-20 8,14-14,6 27,-7-21,1-6,-14 14,20-1,-7-13,1 0,-8 0,8-6,-1 6,-6-14,6 7,1-6,6 0,7-8,-7 8,-20 0,27 6,-27-6,20-1,-20 7,13-6,7 0,-6-1,-8 7,8 7,-14-13,27 0,-7 6,0-20,-7 14,1 13,-1-7,-6 7,-7-13,27-1,-21 7,8 7,-1-13,7-14,7 7,-20 20,6-13,-13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7:52:5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5434.09 5849.01,'13'0,"1"0,-1 0,-6 0,6 0,0 0,-6 0,7 0,-1 0,0 0,-6 0,-7-7,14 7,-1 0,-6 0,6 0,1 0,-8 0,8 0,-1 0,0 0,-6 0,7 0,-1 0,-6 0,6 0,1 0,6 0,7 0,-21 0,8 0,-1 0,-6 0,6 0,14 0,-20 0,6 0,1 0,-8 0,8 0,-1 0,1 0,-8 0,8 0,-1 0,-6 0,-7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6802.09 4856.01,'-13'0,"13"7,-14-7,8 0,-8 7,1-7,13 13,-20-13,-7 0,20 13,-6-13,-21 0,21 0,-21 0,-13 0,14 0,13 0,6 0,1 0,-1 0,8 0,-8 0,-6 0,-20 0,33 0,-40 7,14-7,19 0,-6 14,7-14,-7 0,-21 13,21-13,-13 13,13-13,6 0,-19 0,6 0,-7 0,21 0,6 0,-6 0,-1 0,8 0,-21 0,20 0,-20 0,7 0,-7 0,20 0,-19 0,6 0,6 0,14-6,-33 6,19 0,1 0,6 0,-40-14,34 14,13-13,-20 13,6 0,-6-7,-7 7,7-13,-7-1,7 14,0-6,7 6,-8-14,-5 1,12 13,-6 0,0-14,6 14,1 0,0-6,6 6,-6 0,-1 0,7 0,-6-14,0 14,6 0,-7 0,1 0,0 0,13-13,-7 13,-7 0,1 0,13-7,-7 7,-6 0,13-13,0-1,-13 14,13-6,0-8,0-13,0 21,0-8,0 1,0 6,0-33,0 33,6-6,-6-1,14 8,-14-8,6 14,-6-13,14 6,-1-6,-13-1,7 14,6 0,1-13,6 6,13-6,-19 13,33-14,-27 7,-7 7,7 0,21 0,-8 0,-13 0,14 0,-1 0,14 0,-33 0,33 0,-7 0,7 0,-13 0,-21 0,0 0,7 0,7 0,-20 0,6 0,1 0,6 0,27 0,-14 0,1 0,0 0,-21 0,0 0,-13 14,34-14,-1 13,-12-13,26 7,13-7,-27 13,-19-13,-7 0,6 0,7 0,-6 0,12 0,-6 0,-6 0,19 0,-19 0,19 0,-12 0,-8 0,20 14,-19-14,19 0,-12 0,-8 0,0 0,-13 13,7-13,7 0,-14 7,13 6,-6 1,6-14,-13 7,13 6,-13 0,0-6,14-7,-14 13,0 1,0-1,0-6,0 6,0 8,0-8,0 0,0 1,0-7,0 19,0-19,0 6,0 8,-7-8,7 0,0 1,-13-7,13 6,-14-13,14 13,-6-13,-8 0,14 7,-13-7,6 0,-6 0,13 14,6-14,1-7,-7 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6695.09 5869.01,'7'0,"6"0,-6 0,6 0,14 0,6 0,1-13,-14 13,7-14,-7 14,-7-13,-6 13,7 0,12-7,-19 7,7 0,-14-13,13 13,-6 0,-7 6,13-6,1 7,-1 7,-6-1,6-13,0 13,-6-13,-7 7,14-7,-1 13,21 1,-21-14,-6 7,6-7,1 0,-8 0,8 0,-1 0,0 0,-6 0,7 0,-1 0,-13-14,7 14,6 0,-13-13,14 13,-8 0,8 0,12 0,-5-7,-8 7,7 0,7 0,-20 0,6 0,1 0,6 0,6 0,15 13,-8-13,-19 14,-1-14,1 0,-8 0,8 0,6 0,-7 0,34 0,7 0,-14 0,-33 0,6-7,1 7,-8 0,8 0,-14 7,13-7,1 0,-8 0,-6 7,14-7,-1 0,-6 0,6 0,-13 13,14-13,-8 13,8-13,-1 0,7 14,-6-14,-1 0,-13-7,7-6,-7-1,0 8,13-8,-13 1,0 6,14 7,-14-13,0-1,13 1,-6 6,-7-6,13 13,-13-14,0 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7735.09 5467.01,'6'0,"8"0,-8 0,28 0,-21 0,1 0,39 0,-39 0,-1 0,7 0,7 0,-20 0,26 13,-6 0,20-13,-27 0,7 14,-20-14,6 0,7 0,-6 0,-1 0,-6 0,6 0,1 0,-1 0,-6 0,6-7,1 7,-7 0,6 0,0 0,1 0,-8 0,8 0,-1 0,-6 0,6 0,1 0,-1 0,-6 0,-7-13,13 13,1 0,-8 0,8 0,-1 0,-6 0,6 0,-13-14,14 14,-1 0,-6 0,6-6,1 6,-14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10679.1 7700.01,'0'7,"7"-7,-7 13,14 1,-1-7,0 6,-6 0,-7-6,13 7,1-1,-7-13,-7 13,26-6,-26 7,14-14,-14 13,7-13,6 0,-13 7,13-7,-13 13,7-13,7 0,-1 0,-6 0,6 0,0 0,1-7,6 1,14-21,-21 27,-13-7,34-20,-21 14,-6 13,-7-7,13-6,0-1,1 8,6-21,-20 13,13 8,8-28,-1 1,20-28,-33 41,6 20,0-40,-6 20,20 0,-27 6,13 1,-6 6,-7-6,14-1,-1 1,-6 13,-7-7,0 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8855.09 7586.01,'-7'0,"-6"0,-1 0,8 0,-8 14,1-1,-1-13,-6 14,7-8,6-6,-6 14,-1-1,-6-6,7-7,-34 13,40 1,-6-14,-21 0,7 6,-6-6,13 0,20 14,-14-14,1 0,-21 0,14 0,-7 13,21-13,-8 0,-6 0,7 0,-21 0,21 0,-1 0,-19 0,26 0,-6 0,-14 0,7 0,6 0,-6 0,7 0,6 0,-6 0,-1 0,1 0,6 0,-6 0,-1 14,7-14,-6 0,0 0,-8 0,8 0,0 0,6 0,-6 0,-1 0,1 0,-7 0,-1-7,8 7,-7 0,6 0,1 0,0 0,6 0,-6 0,-1 0,7 0,-6 0,0 0,-1 0,7-14,-6 14,13-13,-20 13,-7-7,20-6,-6 13,0-13,13 6,-14 7,14-14,0 1,-7 6,7-6,0-1,-13 1,13 6,0-6,-13 13,13-14,0 8,0-8,0 1,0 0,0 6,6 7,8-14,-8 14,-6-13,14 13,-1-7,-13-6,14 13,-8 0,-6-14,14 14,-1 0,-6-6,6 6,1 0,-8-14,8 1,-1 13,7-13,7 6,-20 7,20-14,-14 14,-6 0,20-13,-21 13,21 0,-7 0,7 0,-20 0,6 0,1 0,6 0,-7-7,1 7,-8 0,8 0,6 0,7 0,-7 0,13 0,-19 14,-1-14,7 0,7 13,-20-13,6 0,1 0,-7 0,6 0,0 0,7 0,7 0,-7 0,1 0,5 0,-6 7,7-7,7 0,-21 0,-6 0,6 0,21 0,-21 0,-6 0,6 0,1 0,-1 0,-6 0,6 0,1 0,6 0,-7 0,8 0,-8 0,7 0,-7 0,1 13,-7 1,6-1,0-13,-13 7,14-7,-14 13,7-13,-7 14,13-14,-13 6,0 8,13-14,-13 13,0-6,0 6,-6-13,6 14,-14-14,14 13,-6-13,-8 0,14 7,-13-7,-1 0,14 13,0-13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7158.09 3541.01,'0'-6,"6"6,1 0,7 0,-1 0,0 0,7 0,1 6,-8-6,148 0,-148 0,108 0,-107 0,-14-6,80 6,-53 0,-20 0,-7-14,13 14,0 0,-6 0,7 0,-1 0,7 0,-6 0,-1 0,-6 0,19 0,-5 7,-8-7,0 0,-6 0,7 0,-1 0,-6 0,6 0,1 0,-8 0,8 0,-1 0,0 0,-6 0,7 0,-14-7,13 7,-6 0,6 0,1 0,-1 0,7 0,-6 0,-8 0,8 0,-1 0,-6 0,6 0,1 0,-1 0,-6-13,20 13,-21 0,21 0,-7 0,-20-7,14 7,-1 0,-6 0,-7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7:43:3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5937.09 3561.01,'13'0,"-6"0,-7 7,13-7,-13 7,0 6,14-13,-14 14,0-8,0 8,13-14,-13 13,0 1,0-8,0 8,0-1,0-6,0 6,0 1,0-1,0-6,0 6,0 1,-7-14,-6 6,13 8,0-1,-13-13,13 7,-7-7,-6 13,-1 1,7-1,-6-13,0 7,6-7,-7 13,1-13,0 0,6 14,-7-14,1 0,6 0,-19 0,12 0,7 0,-19 0,5-7,8 7,6 0,-20-13,14 6,6-6,-19-1,19 1,-20-7,14 6,6 7,-7-6,1 0,-7 6,20-7,-20 1,6 13,14-13,-13 13,13-7,0-6,0-1,0 7,0-6,0 0,0-1,0 7,0-6,0 0,0 6,0-7,7 14,6-13,-13 6,7 7,-7-13,13 13,1-13,-8-1,8 7,-1 7,-6-13,6 0,1 13,6-7,7-7,6 1,-19 0,6 6,-7 7,-6-14,6 14,1 0,-8 0,-6-13,14 13,-1 0,1 0,-8 7,28 6,6-6,-33-7,20 13,6-13,-33 14,7-14,6 0,1 0,-1 13,-6-13,6 0,-13 7,14-7,-14 13,6 1,-6-8,14-6,-1 14,-13-1,14 1,-14-8,6-6,-6 14,0-1,14-13,-14 7,0 6,0 1,13-14,-13 6,0 8,0-1,0 1,0-8,0 8,0-1,0-6,0-7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2:08:4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4770.09 5668.01,'-7'0,"7"13,-14 14,1-7,13-6,0-8,-7 8,7-1,-13-6,13 6,0 1,0-1,-13-6,13 6,0 1,-14-14,14 6,0 8,-7 46,7-53,-13 20,13-21,0 21,-13-27,13 14,0-8,0 21,-7-20,7 6,0 14,0-20,-14 6,14 1,0 6,-13 13,13-6,-7 7,7-14,0 7,-13 6,13-26,0 33,0-20,0 14,-14 13,14-14,0-19,0 6,0 13,0 14,0-13,0-21,0 7,0-6,0 6,0 7,0-14,0 27,0 7,7-13,-7 0,0 6,14-20,-14-7,0-6,0 6,0 14,6 7,-6-27,0 26,14 7,-14-33,0 20,0-20,13 19,-13 21,7-27,-7-6,0 19,13 1,1 0,-14-1,6-20,-6 8,14 5,-14-19,0 33,13-6,-13-27,0 6,0 0,14 8,-14 5,0-5,6-1,-6-7,0 14,14-7,-14-7,0 8,0-8,0 7,0-6,13 6,-13 20,0-33,0 6,0 0,7-6,-7 7,0-1,13 7,-13-6,0-1,0-6,0 6,14-13,-14 13,0-6,0 7,0-1,13-13,-13 13,0-6,0 7,7-14,-7 13,0-6,0 6,0 1,0-8,13 8,-13-1,14-13,-14 13,6-13,8 7,-1-7,-6 0,6 0,1 0,-1 0,7 0,-6 0,6 0,-7 0,1 0,-8 0,8 0,-1-13,7-1,-20 1,14 6,-1 7,-13-13,7-1,6 14,7-6,7-8,-7 1,7 13,-7-7,-6 7,-8 0,35-13,-1-1,-27 14,34-13,7 6,-27 7,40-27,-47 21,-7 6,14 0,-7-14,1 1,-8-1,14 14,-21-6,8-8,-1 14,-13-13,7 13,6-7,8-6,5-7,-5 6,5-13,-6 21,-6-8,-1 1,7 6,-6 7,6 0,7 0,-20 0,6 0,0-13,-6 13,6 0,1-14,-7 14,6-13,0 6,1 7,-7-13,19-1,-5-6,-8 20,7-13,14-7,-1 6,-6 1,-7 6,7 7,-20 0,6 0,14 0,-20 0,6 0,21-13,-1 13,1 0,-1-14,14 14,-20 0,-20 0,6 0,21 0,-21 0,21 0,-14 0,-7 0,21-6,26 6,-40 0,-6 0,39-14,-39 14,-1 0,0 0,41 0,-7-13,-33 13,26 0,-27 0,1 0,6 0,27-14,-20 14,-21 0,28 0,-21 0,48 0,19 0,-73 0,20 0,-21 7,55-7,-48 0,21 13,-1-13,-19 14,-8-14,8 0,-1 0,21 7,-1-7,-19 0,-8 0,8 0,46 13,-6-13,13 0,-20 0,-34 0,1 0,26 0,34 0,-41 0,54 13,-60-13,-13 0,-8 0,55 0,-48 0,54 7,-47-7,-6 0,53 0,-7 14,-46-14,-8 0,41 0,34 13,-68-13,1 0,6 0,-7 0,41 0,-27 0,-21 0,8 0,19 0,-19 0,33 0,6 0,-26 7,20-7,7 0,-41 0,68 0,-75 0,8 0,33 0,-14 0,-19 0,46 0,-6 0,-41 0,1 0,-8 0,41-14,-33 14,46-13,-53 13,6-7,21-6,-21 13,-6 0,40-14,-14 8,-19 6,-1 0,-13-14,14 14,26 0,-7 0,-19 0,-1 0,34 0,20 0,-20 0,-40 0,6 0,1 0,19 0,28 0,-28 0,-26 0,6 0,21 0,33 0,-54 0,61 0,-67 0,20 0,20-13,-7 13,-7-14,-19 14,33 0,-34 0,41-6,-41 6,1-14,19 14,-19 0,39-13,-39 13,-14-7,7 7,33 0,-34 0,41-13,-33 13,19-14,1 1,-21 13,34-7,-27-6,14-1,-21 14,48-6,-28-8,-13 1,-6 13,46-7,-20-6,-26 13,-1 0,41 0,-41 0,21-14,-21 14,7 0,-6 0,33-13,-27 13,-7 0,21 0,33-7,-54 7,48-13,-55 13,55-14,-54 14,6-6,47-8,-40 14,14-13,-21-1,34 14,-40-6,67-8,-27 1,-40 6,66-6,-66 13,60-20,-6 6,-48 14,-6-13,6 13,34-14,-34 8,8-8,12 1,-19 13,39-34,-39 34,-1-13,34-7,7-14,-28 21,-19 13,27-20,13 6,-47 1,33 6,-19 7,6-27,20 20,-33-6,26-14,-19 27,-14-6,13 6,0 0,-13-14,7 14,20-20,-20 20,20-13,-27-1,13 14,-13-13,20 6,-6 7,26-27,-40 20,47-19,-14 6,-19 20,19-27,-6 20,-7-6,-6 13,-14-14,33 7,-19 7,26-26,-40 12,13 14,14-7,-7 7,0-26,14 19,13-6,-20-1,60-19,-27 33,-46 0,53-14,-54 14,-6 0,6 0,48 0,-55 0,8 0,6 0,7 0,-7 0,40-7,-13 7,-40 0,20 0,-21 0,8 0,33 0,6-13,-39 13,33-13,-34 13,27-21,-26 21,19-26,14 6,-33 20,-14-14,20 7,-7-6,7-7,-6 20,-1-14,-13 1,20 0,-20 6,27-20,-27 20,7-19,-7 12,0 7,13-26,-13-1,0-13,0 14,0 19,0-12,0 19,0-7,-6-32,-1 46,-6-34,-1 21,1-8,-7 1,6 20,14-13,-7 13,-19-27,19 27,-6-7,-14-6,7 13,6 0,7-13,-19 13,-8-7,21 7,-21 0,-20 0,41 0,0 0,-21 0,-46 0,12 0,55 0,-54 0,54 0,-209 0,189 0,6 0,13 0,1 0,-81 0,81 0,-21 0,7 0,-53 0,-28 0,28 0,-14 0,87 0,-87 0,81 0,6 0,-6 0,-1 13,-39-13,-28 14,68-14,-34 0,-60 0,93 0,7 0,-6 0,-67 0,46 0,7 0,-53 0,53 0,13 0,-79 0,59 0,-20 0,28 0,-82 0,1 0,-14 0,27 0,87 0,-6 0,-20 0,19 0,-13 0,-40 0,54 0,-54 0,53 0,8 0,-88 0,27-7,53 7,1 0,6 0,-6 0,-14 0,-54 0,75 0,-8 0,1 0,-1 0,8 0,-68 0,54 0,6 0,-6 0,-40 0,-34 0,13 0,-13 0,81 0,-67 0,46 0,21 0,6 0,-7 0,-53 7,-47 6,27-13,54 7,6-7,-27 0,-73 0,113 0,8 0,-68 0,67 0,-6 0,-81 0,7 0,-7 0,13 0,68 0,-21 0,7 0,21 0,-55 0,48 0,-68 0,75 0,-8 0,-66 0,66 0,1 0,-41 0,41 0,-135 13,135-13,-88 0,88 0,-1 0,-6 0,-40 0,-74 0,107 0,-80 0,93 0,-87 0,75 0,12 0,8 0,-62 0,42 0,-28 0,-27 0,68 0,-7 0,7 0,-55 0,-12 0,53 0,7 0,-54 0,7 0,54 0,-41 0,54-7,-47 7,34 0,-28 0,28 0,-21 0,21 0,-21 0,21 0,0 0,-28 0,15 7,-21 7,-7-14,-40 13,47-13,40 0,-40 0,14 0,-14 0,0 0,13 0,21 0,-7 0,-7 0,7 0,7 0,6 0,7-7,-14 7,14-13,7 13,-7-14,7 14,-7-6,13-8,1 1,-8 6,8-6,-14-1,0 8,0-8,13 1,-13-1,14 8,-14-8,0 1,0 6,0-6,-7 13,-7 0,-6 0,-13-14,-7 1,33 13,-27-7,21 7,-1 0,8 0,-8-13,1 13,0 0,-55-14,21 8,41 6,-41-14,33 14,-39-13,39 13,1-7,-1 7,-26 0,-20-13,60-1,-54 14,-6-13,46 13,-39-7,26 7,7-13,-7 13,-27 0,41-14,-7 14,-27-6,0 6,33 0,-6 0,7 0,-41-14,21 14,19 0,14-13,-13 13,-34 0,40 0,-6 0,-14 0,-7-14,28 14,-21 0,7 0,6 0,1 0,-7 0,6 0,8 0,-21 0,7 0,-14 0,-13 7,14-7,-1 0,-6 14,33-14,-20 13,21-13,-8 0,1 0,-1 0,8 0,6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2:08:4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5105.09 5540.01,'-7'0,"-6"0,-1 0,8 0,6 7,-14-7,1 0,13 13,-13-13,-8 0,8 7,6-7,7 14,-27-14,7 13,7-13,-7 7,6-7,1 0,13 13,-13-13,6 0,-7 14,1-8,6-6,-6 0,13 14,-14-14,14 13,-6-13,-8 0,14 14,-13-14,13 6,-14-6,14 14,-6-14,6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2:08:4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9318.09 9277.01,'0'6,"6"-6,1 0,7 0,12 14,-6-7,-6-7,-7 13,6-13,0 0,-6 0,7 0,-1 0,7 0,-7-7,1 7,6 0,-7 0,8 0,-8 0,0 0,-6 0,7 0,6 0,-7 0,0 0,1 0,-7 0,6 0,0 0,-6 0,7-6,-1 6,0 0,-6 0,7 0,-1 0,-6 0,6 0,0 0,-6 0,7 0,-1 0,-13-14,13 14,-6 0,7 0,-1 0,-6 0,6 0,1 0,-1 0,-6 0,6 0,0 0,-6 0,7 0,-1 0,0 0,-6 0,7 0,-1 0,-13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2:08:4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5702.09 9210.01,'-13'0,"-1"0,7 0,-6 0,-7 0,-7 0,14 0,6 0,-6 0,-1 0,14-14,-7 1,-6-1,0 8,-1-8,7 1,-6 13,13-7,-13 7,13-13,0-1,0 1,0 6,0-6,0-1,0 8,0-8,0 1,0 6,0-6,0-1,0 1,0 6,6 7,-6-13,0-1,14 14,-14-6,6 6,-6-14,0 1,14 13,-14-14,13 14,-13-6,14 6,-8 0,8 0,-1 0,-6 0,6 0,1 0,-1 0,-13 13,7-13,-7 14,0-1,13-13,-13 7,0 6,14 0,-14-6,6 20,8 7,-1-34,-13 20,7-20,-7 13,0 1,13-14,1 6,-14 8,0-1,13-13,-13 13,0-6,7-7,-7 14,0-1,0-6,0 6,0 1,0-1,0-6,0 6,0 1,-13-14,13 6,0-6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2:08:4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5977.09 3387.01,'0'-13,"13"13,1 0,-1 0,-6 0,6 0,-13-7,14 7,6 0,-7-13,1 13,6 0,13-14,-12 14,-8 0,14-7,6 7,-26-13,6 13,1 0,-1 0,-13-13,7 13,6 0,1 0,-7 0,6 0,0 0,8 0,-8 0,0 0,-6 0,6 0,1 0,-7 0,6 0,-13-14,13 14,1 0,6 0,0 0,20 0,-20 0,1 0,-8 0,0 0,-6 0,7 0,-1 0,0 0,-13 7,7-7,7 0,-1 0,-6 0,6 0,-13 13,13-13,1 0,-7 0,6 0,0 0,-6 14,20-14,-7 0,7 6,-7-6,0 14,-6-14,-1 0,0 0,-6 0,7 0,-1 0,-6 0,6 13,1-13,-8 0,8 0,-1 0,0 0,-13 7,7-7,7 0,-1 0,-6 0,6 0,1 0,6 0,7 13,-21-13,21 0,-7 0,7 0,-20 0,6 0,1 0,-8 0,8 0,-1 0,0 0,-6 0,7 0,-1 0,-6 0,6 0,1 0,-1 0,-6 0,6 0,7 0,7 14,-20-14,20 0,-14 0,-6 0,20 0,-21 0,8 0,-1 0,1 0,-8 0,8 0,-1-7,-6 7,6 0,1 0,-8 0,8 0,-1 0,1 0,-8 0,8 0,-1 0,-6 0,6 0,1 0,6 0,7 0,-7 0,0 0,7 0,-7 0,-7-13,1 13,-8 0,8 0,-1 0,1 0,-8 0,8 0,-1 0,-6 0,6 0,1 0,-1 0,-6 0,-7-7,13 7,1 0,-8 0,8 0,-1 0,-6 0,6 0,14 0,-20 0,6-13,7 13,-6 0,-1 0,1 0,-8 0,8 0,-1 0,-6 0,6 0,1 0,-8 0,8 0,-1 0,1 0,-8 0,21 0,-7 0,-6 0,-1 0,-6 0,6 0,1 0,-8 0,8 0,-14 6,13-6,-6 0,6 0,1 7,-1-7,-6 0,6 13,1-13,-8 14,8-14,-1 0,1 0,-8 0,8 0,6 0,-7 0,1 0,-8 0,8 13,-1-13,1 0,-8 0,8 0,-1 0,-6 0,6 0,1 0,-1 0,-6 0,20 0,-7-7,-7 7,1 0,-8 0,8 0,-1 0,-13-13,7 13,6 0,1 0,-7 0,6 0,0 0,1 0,-14-13,6 13,-6-7,14-20,-1 27,-13-7,0-6,7 13,-7-13,0 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2:08:4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4897.09 3380.01,'7'0,"6"0,-6 0,33 0,-20 0,0 0,27-6,-20 6,-20 0,20 0,-7 0,-7 0,1 0,-8 0,8 0,-1 0,-6 0,6 0,1 0,-1 0,-6 0,6 0,1 0,-8 0,8 0,-1 0,-6 0,6 0,1 0,-1 0,-13 6,7-6,6 0,1 0,-8 0,8 0,-1 0,1 0,-8 0,8 0,-1 0,-6 0,6 0,1 0,-8 0,8 0,-1 0,1 0,-8 0,8 0,-1 0,-6 0,6 0,1 0,-1 0,-6 0,6 0,1 0,-8 0,21 0,-13 0,-8 0,8 0,-1 0,-6 0,6 0,1 0,-7 0,6 0,0 0,1 0,-8 0,8 0,-1 0,-13 14,7-14,6 0,1 0,-1 0,-6 0,6 0,1 0,-7 0,6 0,0 0,-6 0,6 0,1 0,-1 0,-6 0,6 0,1 0,-7 0,6 0,0 0,-13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1T12:08:4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6641.09 3152.01,'14'0,"-1"0,-6 0,20 0,-14 0,-6 0,6 0,0 0,21 0,13 0,-40 0,20 0,-7 0,6 0,-19 0,7 0,-1 0,-6 0,6 0,1 0,6 0,-7 0,1 0,6 0,-7 0,7 0,-6 0,33 0,-41 0,8 0,13 0,-21 0,8 0,-1 0,-6 0,6 0,1 0,-8 0,35 0,-35 0,21 0,7 0,-14 0,13 0,-19-13,13 13,-21 0,8 0,-1-7,-6 7,6 0,1 0,-8 0,8 0,-1 0,7 0,7 0,-7-13,-6 13,-1 0,7 0,0-14,7 14,-20-13,6 13,1 0,-1 0,7 0,0 0,-6 0,13 0,-7 0,0 0,7 0,-21 0,8 0,-1 0,1 0,-8 0,8 0,-1 0,-6 0,6 0,1 0,-1 0,-6 0,6 0,1 0,-8 0,8 0,-1 0,-6 0,6 0,-13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customXml" Target="../ink/ink6.xml"/><Relationship Id="rId7" Type="http://schemas.openxmlformats.org/officeDocument/2006/relationships/image" Target="../media/image15.png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customXml" Target="../ink/ink4.xml"/><Relationship Id="rId3" Type="http://schemas.openxmlformats.org/officeDocument/2006/relationships/image" Target="../media/image13.png"/><Relationship Id="rId2" Type="http://schemas.openxmlformats.org/officeDocument/2006/relationships/customXml" Target="../ink/ink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8.xml"/><Relationship Id="rId3" Type="http://schemas.openxmlformats.org/officeDocument/2006/relationships/image" Target="../media/image18.png"/><Relationship Id="rId2" Type="http://schemas.openxmlformats.org/officeDocument/2006/relationships/customXml" Target="../ink/ink7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Relationship Id="rId3" Type="http://schemas.openxmlformats.org/officeDocument/2006/relationships/image" Target="../media/image21.png"/><Relationship Id="rId2" Type="http://schemas.openxmlformats.org/officeDocument/2006/relationships/customXml" Target="../ink/ink9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customXml" Target="../ink/ink14.xml"/><Relationship Id="rId7" Type="http://schemas.openxmlformats.org/officeDocument/2006/relationships/image" Target="../media/image27.png"/><Relationship Id="rId6" Type="http://schemas.openxmlformats.org/officeDocument/2006/relationships/customXml" Target="../ink/ink13.xml"/><Relationship Id="rId5" Type="http://schemas.openxmlformats.org/officeDocument/2006/relationships/image" Target="../media/image26.png"/><Relationship Id="rId4" Type="http://schemas.openxmlformats.org/officeDocument/2006/relationships/customXml" Target="../ink/ink12.xml"/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4.png"/><Relationship Id="rId7" Type="http://schemas.openxmlformats.org/officeDocument/2006/relationships/customXml" Target="../ink/ink1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customXml" Target="../ink/ink16.xml"/><Relationship Id="rId3" Type="http://schemas.openxmlformats.org/officeDocument/2006/relationships/image" Target="../media/image31.png"/><Relationship Id="rId2" Type="http://schemas.openxmlformats.org/officeDocument/2006/relationships/customXml" Target="../ink/ink15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tags" Target="../tags/tag1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customXml" Target="../ink/ink21.xml"/><Relationship Id="rId7" Type="http://schemas.openxmlformats.org/officeDocument/2006/relationships/image" Target="../media/image41.png"/><Relationship Id="rId6" Type="http://schemas.openxmlformats.org/officeDocument/2006/relationships/customXml" Target="../ink/ink20.xml"/><Relationship Id="rId5" Type="http://schemas.openxmlformats.org/officeDocument/2006/relationships/image" Target="../media/image40.png"/><Relationship Id="rId4" Type="http://schemas.openxmlformats.org/officeDocument/2006/relationships/customXml" Target="../ink/ink19.xml"/><Relationship Id="rId3" Type="http://schemas.openxmlformats.org/officeDocument/2006/relationships/image" Target="../media/image39.png"/><Relationship Id="rId2" Type="http://schemas.openxmlformats.org/officeDocument/2006/relationships/customXml" Target="../ink/ink1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png"/><Relationship Id="rId8" Type="http://schemas.openxmlformats.org/officeDocument/2006/relationships/customXml" Target="../ink/ink25.xml"/><Relationship Id="rId7" Type="http://schemas.openxmlformats.org/officeDocument/2006/relationships/image" Target="../media/image46.png"/><Relationship Id="rId6" Type="http://schemas.openxmlformats.org/officeDocument/2006/relationships/customXml" Target="../ink/ink24.xml"/><Relationship Id="rId5" Type="http://schemas.openxmlformats.org/officeDocument/2006/relationships/image" Target="../media/image45.png"/><Relationship Id="rId4" Type="http://schemas.openxmlformats.org/officeDocument/2006/relationships/customXml" Target="../ink/ink23.xml"/><Relationship Id="rId3" Type="http://schemas.openxmlformats.org/officeDocument/2006/relationships/image" Target="../media/image44.png"/><Relationship Id="rId2" Type="http://schemas.openxmlformats.org/officeDocument/2006/relationships/customXml" Target="../ink/ink22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8.png"/><Relationship Id="rId11" Type="http://schemas.openxmlformats.org/officeDocument/2006/relationships/customXml" Target="../ink/ink26.xml"/><Relationship Id="rId10" Type="http://schemas.openxmlformats.org/officeDocument/2006/relationships/tags" Target="../tags/tag2.xml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网络编程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星空</a:t>
            </a:r>
            <a:endParaRPr lang="zh-CN" altLang="en-US"/>
          </a:p>
          <a:p>
            <a:r>
              <a:rPr lang="en-US" altLang="zh-CN"/>
              <a:t>2024.5.30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/>
          <a:p>
            <a:r>
              <a:rPr lang="en-US" altLang="zh-CN"/>
              <a:t>select</a:t>
            </a:r>
            <a:r>
              <a:rPr lang="zh-CN" altLang="en-US"/>
              <a:t>实现即时聊天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780" y="12465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客服</a:t>
            </a:r>
            <a:r>
              <a:rPr lang="en-US" altLang="zh-CN"/>
              <a:t>  </a:t>
            </a:r>
            <a:r>
              <a:rPr lang="zh-CN" altLang="en-US"/>
              <a:t>服务器回复多客户端的信息</a:t>
            </a:r>
            <a:r>
              <a:rPr lang="en-US" altLang="zh-CN"/>
              <a:t>  </a:t>
            </a:r>
            <a:r>
              <a:rPr lang="zh-CN" altLang="en-US">
                <a:solidFill>
                  <a:srgbClr val="FF0000"/>
                </a:solidFill>
              </a:rPr>
              <a:t>回显操作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33545" y="5611495"/>
            <a:ext cx="665480" cy="56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61685" y="5739130"/>
            <a:ext cx="665480" cy="49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6055" y="3159125"/>
            <a:ext cx="678180" cy="54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4635" y="2750185"/>
            <a:ext cx="864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listenfd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140075" y="3855720"/>
            <a:ext cx="1186815" cy="18338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404235" y="3804920"/>
            <a:ext cx="2637155" cy="1934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10100" y="3190875"/>
            <a:ext cx="678180" cy="540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6910" y="3183890"/>
            <a:ext cx="678180" cy="5403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27855" y="2815590"/>
            <a:ext cx="909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peerfd1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95950" y="2815590"/>
            <a:ext cx="149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peerfd2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063365" y="6279515"/>
            <a:ext cx="80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90565" y="6343015"/>
            <a:ext cx="80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client2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685030" y="3767455"/>
            <a:ext cx="314325" cy="17837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161405" y="3773805"/>
            <a:ext cx="65405" cy="1917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15540" y="38557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新连接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96910" y="1828165"/>
            <a:ext cx="1249680" cy="117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96910" y="1393190"/>
            <a:ext cx="1411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select</a:t>
            </a:r>
            <a:r>
              <a:rPr lang="zh-CN" altLang="en-US"/>
              <a:t>监督员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94635" y="4866640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</a:t>
            </a:r>
            <a:r>
              <a:rPr lang="zh-CN" altLang="en-US"/>
              <a:t>报文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460750" y="2078355"/>
            <a:ext cx="4872990" cy="101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269230" y="2367280"/>
            <a:ext cx="3001645" cy="86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494145" y="2599690"/>
            <a:ext cx="182118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7795" y="22313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加入读事件监听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44080" y="3416300"/>
            <a:ext cx="3195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当相应</a:t>
            </a:r>
            <a:r>
              <a:rPr lang="en-US" altLang="zh-CN"/>
              <a:t>fd</a:t>
            </a:r>
            <a:r>
              <a:rPr lang="zh-CN" altLang="en-US"/>
              <a:t>上发生</a:t>
            </a:r>
            <a:r>
              <a:rPr lang="zh-CN" altLang="en-US">
                <a:solidFill>
                  <a:srgbClr val="FF0000"/>
                </a:solidFill>
              </a:rPr>
              <a:t>读事件</a:t>
            </a:r>
            <a:r>
              <a:rPr lang="zh-CN" altLang="en-US"/>
              <a:t>时，</a:t>
            </a:r>
            <a:endParaRPr lang="zh-CN" altLang="en-US"/>
          </a:p>
          <a:p>
            <a:r>
              <a:rPr lang="en-US" altLang="zh-CN"/>
              <a:t>select</a:t>
            </a:r>
            <a:r>
              <a:rPr lang="zh-CN" altLang="en-US"/>
              <a:t>就通知相应的</a:t>
            </a:r>
            <a:r>
              <a:rPr lang="en-US" altLang="zh-CN"/>
              <a:t>fd</a:t>
            </a:r>
            <a:r>
              <a:rPr lang="zh-CN" altLang="en-US"/>
              <a:t>处理事件</a:t>
            </a: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317230" y="3262630"/>
            <a:ext cx="1278255" cy="615315"/>
          </a:xfrm>
          <a:custGeom>
            <a:avLst/>
            <a:gdLst>
              <a:gd name="connisteX0" fmla="*/ 966990 w 1278255"/>
              <a:gd name="connsiteY0" fmla="*/ 20516 h 615299"/>
              <a:gd name="connisteX1" fmla="*/ 870470 w 1278255"/>
              <a:gd name="connsiteY1" fmla="*/ 14166 h 615299"/>
              <a:gd name="connisteX2" fmla="*/ 799985 w 1278255"/>
              <a:gd name="connsiteY2" fmla="*/ 27501 h 615299"/>
              <a:gd name="connisteX3" fmla="*/ 735215 w 1278255"/>
              <a:gd name="connsiteY3" fmla="*/ 27501 h 615299"/>
              <a:gd name="connisteX4" fmla="*/ 664095 w 1278255"/>
              <a:gd name="connsiteY4" fmla="*/ 14166 h 615299"/>
              <a:gd name="connisteX5" fmla="*/ 587260 w 1278255"/>
              <a:gd name="connsiteY5" fmla="*/ 1466 h 615299"/>
              <a:gd name="connisteX6" fmla="*/ 509790 w 1278255"/>
              <a:gd name="connsiteY6" fmla="*/ 1466 h 615299"/>
              <a:gd name="connisteX7" fmla="*/ 445020 w 1278255"/>
              <a:gd name="connsiteY7" fmla="*/ 7816 h 615299"/>
              <a:gd name="connisteX8" fmla="*/ 367550 w 1278255"/>
              <a:gd name="connsiteY8" fmla="*/ 14166 h 615299"/>
              <a:gd name="connisteX9" fmla="*/ 303415 w 1278255"/>
              <a:gd name="connsiteY9" fmla="*/ 14166 h 615299"/>
              <a:gd name="connisteX10" fmla="*/ 219595 w 1278255"/>
              <a:gd name="connsiteY10" fmla="*/ 46551 h 615299"/>
              <a:gd name="connisteX11" fmla="*/ 135775 w 1278255"/>
              <a:gd name="connsiteY11" fmla="*/ 78936 h 615299"/>
              <a:gd name="connisteX12" fmla="*/ 71640 w 1278255"/>
              <a:gd name="connsiteY12" fmla="*/ 104336 h 615299"/>
              <a:gd name="connisteX13" fmla="*/ 19570 w 1278255"/>
              <a:gd name="connsiteY13" fmla="*/ 169106 h 615299"/>
              <a:gd name="connisteX14" fmla="*/ 520 w 1278255"/>
              <a:gd name="connsiteY14" fmla="*/ 233241 h 615299"/>
              <a:gd name="connisteX15" fmla="*/ 13220 w 1278255"/>
              <a:gd name="connsiteY15" fmla="*/ 310711 h 615299"/>
              <a:gd name="connisteX16" fmla="*/ 71640 w 1278255"/>
              <a:gd name="connsiteY16" fmla="*/ 381831 h 615299"/>
              <a:gd name="connisteX17" fmla="*/ 135775 w 1278255"/>
              <a:gd name="connsiteY17" fmla="*/ 439616 h 615299"/>
              <a:gd name="connisteX18" fmla="*/ 200545 w 1278255"/>
              <a:gd name="connsiteY18" fmla="*/ 484701 h 615299"/>
              <a:gd name="connisteX19" fmla="*/ 284365 w 1278255"/>
              <a:gd name="connsiteY19" fmla="*/ 517086 h 615299"/>
              <a:gd name="connisteX20" fmla="*/ 354850 w 1278255"/>
              <a:gd name="connsiteY20" fmla="*/ 543121 h 615299"/>
              <a:gd name="connisteX21" fmla="*/ 432320 w 1278255"/>
              <a:gd name="connsiteY21" fmla="*/ 568521 h 615299"/>
              <a:gd name="connisteX22" fmla="*/ 496455 w 1278255"/>
              <a:gd name="connsiteY22" fmla="*/ 588206 h 615299"/>
              <a:gd name="connisteX23" fmla="*/ 593610 w 1278255"/>
              <a:gd name="connsiteY23" fmla="*/ 607256 h 615299"/>
              <a:gd name="connisteX24" fmla="*/ 683780 w 1278255"/>
              <a:gd name="connsiteY24" fmla="*/ 613606 h 615299"/>
              <a:gd name="connisteX25" fmla="*/ 747915 w 1278255"/>
              <a:gd name="connsiteY25" fmla="*/ 613606 h 615299"/>
              <a:gd name="connisteX26" fmla="*/ 812685 w 1278255"/>
              <a:gd name="connsiteY26" fmla="*/ 613606 h 615299"/>
              <a:gd name="connisteX27" fmla="*/ 883170 w 1278255"/>
              <a:gd name="connsiteY27" fmla="*/ 613606 h 615299"/>
              <a:gd name="connisteX28" fmla="*/ 966990 w 1278255"/>
              <a:gd name="connsiteY28" fmla="*/ 613606 h 615299"/>
              <a:gd name="connisteX29" fmla="*/ 1038110 w 1278255"/>
              <a:gd name="connsiteY29" fmla="*/ 594556 h 615299"/>
              <a:gd name="connisteX30" fmla="*/ 1109230 w 1278255"/>
              <a:gd name="connsiteY30" fmla="*/ 574871 h 615299"/>
              <a:gd name="connisteX31" fmla="*/ 1173365 w 1278255"/>
              <a:gd name="connsiteY31" fmla="*/ 549471 h 615299"/>
              <a:gd name="connisteX32" fmla="*/ 1224800 w 1278255"/>
              <a:gd name="connsiteY32" fmla="*/ 484701 h 615299"/>
              <a:gd name="connisteX33" fmla="*/ 1224800 w 1278255"/>
              <a:gd name="connsiteY33" fmla="*/ 420566 h 615299"/>
              <a:gd name="connisteX34" fmla="*/ 1231785 w 1278255"/>
              <a:gd name="connsiteY34" fmla="*/ 355796 h 615299"/>
              <a:gd name="connisteX35" fmla="*/ 1270520 w 1278255"/>
              <a:gd name="connsiteY35" fmla="*/ 291661 h 615299"/>
              <a:gd name="connisteX36" fmla="*/ 1270520 w 1278255"/>
              <a:gd name="connsiteY36" fmla="*/ 220541 h 615299"/>
              <a:gd name="connisteX37" fmla="*/ 1205750 w 1278255"/>
              <a:gd name="connsiteY37" fmla="*/ 156406 h 615299"/>
              <a:gd name="connisteX38" fmla="*/ 1128280 w 1278255"/>
              <a:gd name="connsiteY38" fmla="*/ 136721 h 615299"/>
              <a:gd name="connisteX39" fmla="*/ 1064145 w 1278255"/>
              <a:gd name="connsiteY39" fmla="*/ 130371 h 615299"/>
              <a:gd name="connisteX40" fmla="*/ 980325 w 1278255"/>
              <a:gd name="connsiteY40" fmla="*/ 130371 h 615299"/>
              <a:gd name="connisteX41" fmla="*/ 909205 w 1278255"/>
              <a:gd name="connsiteY41" fmla="*/ 130371 h 615299"/>
              <a:gd name="connisteX42" fmla="*/ 831735 w 1278255"/>
              <a:gd name="connsiteY42" fmla="*/ 117671 h 6152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</a:cxnLst>
            <a:rect l="l" t="t" r="r" b="b"/>
            <a:pathLst>
              <a:path w="1278256" h="615300">
                <a:moveTo>
                  <a:pt x="966990" y="20516"/>
                </a:moveTo>
                <a:cubicBezTo>
                  <a:pt x="949210" y="19246"/>
                  <a:pt x="904125" y="12896"/>
                  <a:pt x="870470" y="14166"/>
                </a:cubicBezTo>
                <a:cubicBezTo>
                  <a:pt x="836815" y="15436"/>
                  <a:pt x="827290" y="24961"/>
                  <a:pt x="799985" y="27501"/>
                </a:cubicBezTo>
                <a:cubicBezTo>
                  <a:pt x="772680" y="30041"/>
                  <a:pt x="762520" y="30041"/>
                  <a:pt x="735215" y="27501"/>
                </a:cubicBezTo>
                <a:cubicBezTo>
                  <a:pt x="707910" y="24961"/>
                  <a:pt x="693940" y="19246"/>
                  <a:pt x="664095" y="14166"/>
                </a:cubicBezTo>
                <a:cubicBezTo>
                  <a:pt x="634250" y="9086"/>
                  <a:pt x="618375" y="4006"/>
                  <a:pt x="587260" y="1466"/>
                </a:cubicBezTo>
                <a:cubicBezTo>
                  <a:pt x="556145" y="-1074"/>
                  <a:pt x="538365" y="196"/>
                  <a:pt x="509790" y="1466"/>
                </a:cubicBezTo>
                <a:cubicBezTo>
                  <a:pt x="481215" y="2736"/>
                  <a:pt x="473595" y="5276"/>
                  <a:pt x="445020" y="7816"/>
                </a:cubicBezTo>
                <a:cubicBezTo>
                  <a:pt x="416445" y="10356"/>
                  <a:pt x="396125" y="12896"/>
                  <a:pt x="367550" y="14166"/>
                </a:cubicBezTo>
                <a:cubicBezTo>
                  <a:pt x="338975" y="15436"/>
                  <a:pt x="333260" y="7816"/>
                  <a:pt x="303415" y="14166"/>
                </a:cubicBezTo>
                <a:cubicBezTo>
                  <a:pt x="273570" y="20516"/>
                  <a:pt x="253250" y="33851"/>
                  <a:pt x="219595" y="46551"/>
                </a:cubicBezTo>
                <a:cubicBezTo>
                  <a:pt x="185940" y="59251"/>
                  <a:pt x="165620" y="67506"/>
                  <a:pt x="135775" y="78936"/>
                </a:cubicBezTo>
                <a:cubicBezTo>
                  <a:pt x="105930" y="90366"/>
                  <a:pt x="95135" y="86556"/>
                  <a:pt x="71640" y="104336"/>
                </a:cubicBezTo>
                <a:cubicBezTo>
                  <a:pt x="48145" y="122116"/>
                  <a:pt x="33540" y="143071"/>
                  <a:pt x="19570" y="169106"/>
                </a:cubicBezTo>
                <a:cubicBezTo>
                  <a:pt x="5600" y="195141"/>
                  <a:pt x="1790" y="204666"/>
                  <a:pt x="520" y="233241"/>
                </a:cubicBezTo>
                <a:cubicBezTo>
                  <a:pt x="-750" y="261816"/>
                  <a:pt x="-750" y="280866"/>
                  <a:pt x="13220" y="310711"/>
                </a:cubicBezTo>
                <a:cubicBezTo>
                  <a:pt x="27190" y="340556"/>
                  <a:pt x="46875" y="355796"/>
                  <a:pt x="71640" y="381831"/>
                </a:cubicBezTo>
                <a:cubicBezTo>
                  <a:pt x="96405" y="407866"/>
                  <a:pt x="109740" y="419296"/>
                  <a:pt x="135775" y="439616"/>
                </a:cubicBezTo>
                <a:cubicBezTo>
                  <a:pt x="161810" y="459936"/>
                  <a:pt x="170700" y="469461"/>
                  <a:pt x="200545" y="484701"/>
                </a:cubicBezTo>
                <a:cubicBezTo>
                  <a:pt x="230390" y="499941"/>
                  <a:pt x="253250" y="505656"/>
                  <a:pt x="284365" y="517086"/>
                </a:cubicBezTo>
                <a:cubicBezTo>
                  <a:pt x="315480" y="528516"/>
                  <a:pt x="325005" y="532961"/>
                  <a:pt x="354850" y="543121"/>
                </a:cubicBezTo>
                <a:cubicBezTo>
                  <a:pt x="384695" y="553281"/>
                  <a:pt x="403745" y="559631"/>
                  <a:pt x="432320" y="568521"/>
                </a:cubicBezTo>
                <a:cubicBezTo>
                  <a:pt x="460895" y="577411"/>
                  <a:pt x="464070" y="580586"/>
                  <a:pt x="496455" y="588206"/>
                </a:cubicBezTo>
                <a:cubicBezTo>
                  <a:pt x="528840" y="595826"/>
                  <a:pt x="556145" y="602176"/>
                  <a:pt x="593610" y="607256"/>
                </a:cubicBezTo>
                <a:cubicBezTo>
                  <a:pt x="631075" y="612336"/>
                  <a:pt x="652665" y="612336"/>
                  <a:pt x="683780" y="613606"/>
                </a:cubicBezTo>
                <a:cubicBezTo>
                  <a:pt x="714895" y="614876"/>
                  <a:pt x="721880" y="613606"/>
                  <a:pt x="747915" y="613606"/>
                </a:cubicBezTo>
                <a:cubicBezTo>
                  <a:pt x="773950" y="613606"/>
                  <a:pt x="785380" y="613606"/>
                  <a:pt x="812685" y="613606"/>
                </a:cubicBezTo>
                <a:cubicBezTo>
                  <a:pt x="839990" y="613606"/>
                  <a:pt x="852055" y="613606"/>
                  <a:pt x="883170" y="613606"/>
                </a:cubicBezTo>
                <a:cubicBezTo>
                  <a:pt x="914285" y="613606"/>
                  <a:pt x="935875" y="617416"/>
                  <a:pt x="966990" y="613606"/>
                </a:cubicBezTo>
                <a:cubicBezTo>
                  <a:pt x="998105" y="609796"/>
                  <a:pt x="1009535" y="602176"/>
                  <a:pt x="1038110" y="594556"/>
                </a:cubicBezTo>
                <a:cubicBezTo>
                  <a:pt x="1066685" y="586936"/>
                  <a:pt x="1081925" y="583761"/>
                  <a:pt x="1109230" y="574871"/>
                </a:cubicBezTo>
                <a:cubicBezTo>
                  <a:pt x="1136535" y="565981"/>
                  <a:pt x="1150505" y="567251"/>
                  <a:pt x="1173365" y="549471"/>
                </a:cubicBezTo>
                <a:cubicBezTo>
                  <a:pt x="1196225" y="531691"/>
                  <a:pt x="1214640" y="510736"/>
                  <a:pt x="1224800" y="484701"/>
                </a:cubicBezTo>
                <a:cubicBezTo>
                  <a:pt x="1234960" y="458666"/>
                  <a:pt x="1223530" y="446601"/>
                  <a:pt x="1224800" y="420566"/>
                </a:cubicBezTo>
                <a:cubicBezTo>
                  <a:pt x="1226070" y="394531"/>
                  <a:pt x="1222895" y="381831"/>
                  <a:pt x="1231785" y="355796"/>
                </a:cubicBezTo>
                <a:cubicBezTo>
                  <a:pt x="1240675" y="329761"/>
                  <a:pt x="1262900" y="318966"/>
                  <a:pt x="1270520" y="291661"/>
                </a:cubicBezTo>
                <a:cubicBezTo>
                  <a:pt x="1278140" y="264356"/>
                  <a:pt x="1283220" y="247846"/>
                  <a:pt x="1270520" y="220541"/>
                </a:cubicBezTo>
                <a:cubicBezTo>
                  <a:pt x="1257820" y="193236"/>
                  <a:pt x="1234325" y="172916"/>
                  <a:pt x="1205750" y="156406"/>
                </a:cubicBezTo>
                <a:cubicBezTo>
                  <a:pt x="1177175" y="139896"/>
                  <a:pt x="1156855" y="141801"/>
                  <a:pt x="1128280" y="136721"/>
                </a:cubicBezTo>
                <a:cubicBezTo>
                  <a:pt x="1099705" y="131641"/>
                  <a:pt x="1093990" y="131641"/>
                  <a:pt x="1064145" y="130371"/>
                </a:cubicBezTo>
                <a:cubicBezTo>
                  <a:pt x="1034300" y="129101"/>
                  <a:pt x="1011440" y="130371"/>
                  <a:pt x="980325" y="130371"/>
                </a:cubicBezTo>
                <a:cubicBezTo>
                  <a:pt x="949210" y="130371"/>
                  <a:pt x="939050" y="132911"/>
                  <a:pt x="909205" y="130371"/>
                </a:cubicBezTo>
                <a:cubicBezTo>
                  <a:pt x="879360" y="127831"/>
                  <a:pt x="845705" y="120211"/>
                  <a:pt x="831735" y="117671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9014460" y="3847465"/>
            <a:ext cx="103505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89190" y="4388485"/>
            <a:ext cx="4023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相应的</a:t>
            </a:r>
            <a:r>
              <a:rPr lang="en-US" altLang="zh-CN"/>
              <a:t>fd</a:t>
            </a:r>
            <a:r>
              <a:rPr lang="zh-CN" altLang="en-US"/>
              <a:t>上</a:t>
            </a:r>
            <a:r>
              <a:rPr lang="zh-CN" altLang="en-US" b="1">
                <a:solidFill>
                  <a:srgbClr val="00B0F0"/>
                </a:solidFill>
              </a:rPr>
              <a:t>内核接收缓冲区</a:t>
            </a:r>
            <a:r>
              <a:rPr lang="zh-CN" altLang="en-US"/>
              <a:t>中有数据了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697470" y="4878070"/>
            <a:ext cx="417766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B0F0"/>
                </a:solidFill>
              </a:rPr>
              <a:t>while(1) {</a:t>
            </a:r>
            <a:endParaRPr lang="en-US" altLang="zh-CN">
              <a:solidFill>
                <a:srgbClr val="00B0F0"/>
              </a:solidFill>
            </a:endParaRPr>
          </a:p>
          <a:p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     select(maxfd, &amp;rdset, NULL,NULL,NULL);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     </a:t>
            </a:r>
            <a:r>
              <a:rPr lang="zh-CN" altLang="en-US">
                <a:solidFill>
                  <a:srgbClr val="00B0F0"/>
                </a:solidFill>
              </a:rPr>
              <a:t>对相应</a:t>
            </a:r>
            <a:r>
              <a:rPr lang="en-US" altLang="zh-CN">
                <a:solidFill>
                  <a:srgbClr val="00B0F0"/>
                </a:solidFill>
              </a:rPr>
              <a:t>fd</a:t>
            </a:r>
            <a:r>
              <a:rPr lang="zh-CN" altLang="en-US">
                <a:solidFill>
                  <a:srgbClr val="00B0F0"/>
                </a:solidFill>
              </a:rPr>
              <a:t>进行处理</a:t>
            </a:r>
            <a:endParaRPr lang="en-US" altLang="zh-CN">
              <a:solidFill>
                <a:srgbClr val="00B0F0"/>
              </a:solidFill>
            </a:endParaRPr>
          </a:p>
          <a:p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}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369165" y="3028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07340" y="1882140"/>
            <a:ext cx="449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一个单线程</a:t>
            </a:r>
            <a:r>
              <a:rPr lang="zh-CN" altLang="en-US"/>
              <a:t>就可以处理多客户端的请求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07340" y="2381885"/>
            <a:ext cx="442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一个连接的处理要在毫秒级</a:t>
            </a:r>
            <a:r>
              <a:rPr lang="en-US" altLang="zh-CN"/>
              <a:t> 10ms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已经建立好的连接进行存储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1218565" y="225869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18565" y="1494790"/>
            <a:ext cx="3267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</a:t>
            </a:r>
            <a:r>
              <a:rPr lang="en-US" altLang="zh-CN">
                <a:solidFill>
                  <a:srgbClr val="FF0000"/>
                </a:solidFill>
              </a:rPr>
              <a:t>conns</a:t>
            </a:r>
            <a:r>
              <a:rPr lang="en-US" altLang="zh-CN"/>
              <a:t>[1000] = {0};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9855" y="3733800"/>
            <a:ext cx="343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listenfd</a:t>
            </a:r>
            <a:r>
              <a:rPr lang="zh-CN" altLang="en-US"/>
              <a:t>不需要放在</a:t>
            </a:r>
            <a:r>
              <a:rPr lang="en-US" altLang="zh-CN"/>
              <a:t>conns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8590" y="2925445"/>
            <a:ext cx="328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peerfd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fd_set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/>
        </p:nvGraphicFramePr>
        <p:xfrm>
          <a:off x="1389380" y="249872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71625" y="2943225"/>
            <a:ext cx="681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0                 1             2               3             4              5                6            7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82955" y="2039620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fd_set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240280" y="1671320"/>
            <a:ext cx="360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个字节</a:t>
            </a:r>
            <a:r>
              <a:rPr lang="zh-CN" altLang="en-US"/>
              <a:t>可以表示</a:t>
            </a:r>
            <a:r>
              <a:rPr lang="en-US" altLang="zh-CN"/>
              <a:t>8</a:t>
            </a:r>
            <a:r>
              <a:rPr lang="zh-CN" altLang="en-US"/>
              <a:t>个文件描述符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select</a:t>
            </a:r>
            <a:r>
              <a:rPr lang="zh-CN" altLang="en-US"/>
              <a:t>实现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8960" y="1525905"/>
            <a:ext cx="7891145" cy="4507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2914015" y="3488690"/>
              <a:ext cx="6436995" cy="17259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2914015" y="3488690"/>
                <a:ext cx="6436995" cy="1725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012440" y="3518535"/>
              <a:ext cx="230505" cy="990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3012440" y="3518535"/>
                <a:ext cx="230505" cy="99060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5525770" y="3120390"/>
            <a:ext cx="457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对于监听操作每次循环之前都需要进行设置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5917565" y="5891530"/>
              <a:ext cx="477520" cy="2603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5917565" y="5891530"/>
                <a:ext cx="477520" cy="26035"/>
              </a:xfrm>
              <a:prstGeom prst="rect"/>
            </p:spPr>
          </p:pic>
        </mc:Fallback>
      </mc:AlternateContent>
      <p:sp>
        <p:nvSpPr>
          <p:cNvPr id="9" name="文本框 8"/>
          <p:cNvSpPr txBox="1"/>
          <p:nvPr/>
        </p:nvSpPr>
        <p:spPr>
          <a:xfrm>
            <a:off x="6078855" y="6103620"/>
            <a:ext cx="4872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每次调用完</a:t>
            </a:r>
            <a:r>
              <a:rPr lang="en-US" altLang="zh-CN"/>
              <a:t>select</a:t>
            </a:r>
            <a:r>
              <a:rPr lang="zh-CN" altLang="en-US"/>
              <a:t>函数之后，</a:t>
            </a:r>
            <a:r>
              <a:rPr lang="en-US" altLang="zh-CN"/>
              <a:t>rdset</a:t>
            </a:r>
            <a:r>
              <a:rPr lang="zh-CN" altLang="en-US"/>
              <a:t>都会被修改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3481070" y="5644515"/>
              <a:ext cx="170815" cy="2260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3481070" y="5644515"/>
                <a:ext cx="170815" cy="226060"/>
              </a:xfrm>
              <a:prstGeom prst="rect"/>
            </p:spPr>
          </p:pic>
        </mc:Fallback>
      </mc:AlternateContent>
      <p:sp>
        <p:nvSpPr>
          <p:cNvPr id="11" name="文本框 10"/>
          <p:cNvSpPr txBox="1"/>
          <p:nvPr/>
        </p:nvSpPr>
        <p:spPr>
          <a:xfrm>
            <a:off x="2752090" y="6129020"/>
            <a:ext cx="333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fd</a:t>
            </a:r>
            <a:r>
              <a:rPr lang="zh-CN" altLang="en-US"/>
              <a:t>就绪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select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7510" y="1691005"/>
            <a:ext cx="8411845" cy="4150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3796030" y="2091690"/>
              <a:ext cx="1985645" cy="7302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3796030" y="2091690"/>
                <a:ext cx="1985645" cy="730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110230" y="2143125"/>
              <a:ext cx="754380" cy="133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3110230" y="2143125"/>
                <a:ext cx="754380" cy="1333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select</a:t>
            </a:r>
            <a:r>
              <a:rPr lang="zh-CN" altLang="en-US">
                <a:sym typeface="+mn-ea"/>
              </a:rPr>
              <a:t>实现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8135" y="1565910"/>
            <a:ext cx="8913495" cy="468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4217670" y="1964055"/>
              <a:ext cx="946150" cy="3873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4217670" y="1964055"/>
                <a:ext cx="946150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4460875" y="2611755"/>
              <a:ext cx="2747645" cy="984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4460875" y="2611755"/>
                <a:ext cx="2747645" cy="98425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4830445" y="706755"/>
            <a:ext cx="4766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  <a:r>
              <a:rPr lang="zh-CN" altLang="en-US"/>
              <a:t>就绪的文件描述符</a:t>
            </a:r>
            <a:r>
              <a:rPr lang="zh-CN" altLang="en-US">
                <a:solidFill>
                  <a:srgbClr val="FF0000"/>
                </a:solidFill>
              </a:rPr>
              <a:t>不能精准的知道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只能遍历所有已经建立好的连接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/>
          <a:p>
            <a:r>
              <a:rPr lang="en-US" altLang="zh-CN"/>
              <a:t>select</a:t>
            </a:r>
            <a:r>
              <a:rPr lang="zh-CN" altLang="en-US"/>
              <a:t>实现即时聊天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780" y="12465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聊天室</a:t>
            </a:r>
            <a:r>
              <a:rPr lang="en-US" altLang="zh-CN"/>
              <a:t>  </a:t>
            </a:r>
            <a:r>
              <a:rPr lang="zh-CN" altLang="en-US"/>
              <a:t>多个客户在聊天室中进行沟通</a:t>
            </a:r>
            <a:r>
              <a:rPr lang="en-US" altLang="zh-CN"/>
              <a:t> 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4233545" y="5611495"/>
            <a:ext cx="665480" cy="565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61685" y="5739130"/>
            <a:ext cx="665480" cy="4965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26055" y="3159125"/>
            <a:ext cx="678180" cy="54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94635" y="2750185"/>
            <a:ext cx="864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listenfd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 flipV="1">
            <a:off x="3140075" y="3855720"/>
            <a:ext cx="1186815" cy="18338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404235" y="3804920"/>
            <a:ext cx="2637155" cy="193484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610100" y="3190875"/>
            <a:ext cx="678180" cy="5403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56910" y="3183890"/>
            <a:ext cx="678180" cy="5403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427855" y="2815590"/>
            <a:ext cx="909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peerfd1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95950" y="2815590"/>
            <a:ext cx="1496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peerfd2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063365" y="6279515"/>
            <a:ext cx="80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90565" y="6343015"/>
            <a:ext cx="808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client2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4685030" y="3767455"/>
            <a:ext cx="314325" cy="17837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6161405" y="3773805"/>
            <a:ext cx="65405" cy="191706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415540" y="38557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新连接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296910" y="1828165"/>
            <a:ext cx="1249680" cy="11741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96910" y="1393190"/>
            <a:ext cx="1411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select</a:t>
            </a:r>
            <a:r>
              <a:rPr lang="zh-CN" altLang="en-US"/>
              <a:t>监督员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94635" y="4866640"/>
            <a:ext cx="119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</a:t>
            </a:r>
            <a:r>
              <a:rPr lang="zh-CN" altLang="en-US"/>
              <a:t>报文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460750" y="2078355"/>
            <a:ext cx="4872990" cy="101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5269230" y="2367280"/>
            <a:ext cx="3001645" cy="866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6494145" y="2599690"/>
            <a:ext cx="1821180" cy="759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487795" y="223139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加入读事件监听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244080" y="3416300"/>
            <a:ext cx="3195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当相应</a:t>
            </a:r>
            <a:r>
              <a:rPr lang="en-US" altLang="zh-CN"/>
              <a:t>fd</a:t>
            </a:r>
            <a:r>
              <a:rPr lang="zh-CN" altLang="en-US"/>
              <a:t>上发生</a:t>
            </a:r>
            <a:r>
              <a:rPr lang="zh-CN" altLang="en-US">
                <a:solidFill>
                  <a:srgbClr val="FF0000"/>
                </a:solidFill>
              </a:rPr>
              <a:t>读事件</a:t>
            </a:r>
            <a:r>
              <a:rPr lang="zh-CN" altLang="en-US"/>
              <a:t>时，</a:t>
            </a:r>
            <a:endParaRPr lang="zh-CN" altLang="en-US"/>
          </a:p>
          <a:p>
            <a:r>
              <a:rPr lang="en-US" altLang="zh-CN"/>
              <a:t>select</a:t>
            </a:r>
            <a:r>
              <a:rPr lang="zh-CN" altLang="en-US"/>
              <a:t>就通知相应的</a:t>
            </a:r>
            <a:r>
              <a:rPr lang="en-US" altLang="zh-CN"/>
              <a:t>fd</a:t>
            </a:r>
            <a:r>
              <a:rPr lang="zh-CN" altLang="en-US"/>
              <a:t>处理事件</a:t>
            </a:r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8317230" y="3262630"/>
            <a:ext cx="1278255" cy="615315"/>
          </a:xfrm>
          <a:custGeom>
            <a:avLst/>
            <a:gdLst>
              <a:gd name="connisteX0" fmla="*/ 966990 w 1278255"/>
              <a:gd name="connsiteY0" fmla="*/ 20516 h 615299"/>
              <a:gd name="connisteX1" fmla="*/ 870470 w 1278255"/>
              <a:gd name="connsiteY1" fmla="*/ 14166 h 615299"/>
              <a:gd name="connisteX2" fmla="*/ 799985 w 1278255"/>
              <a:gd name="connsiteY2" fmla="*/ 27501 h 615299"/>
              <a:gd name="connisteX3" fmla="*/ 735215 w 1278255"/>
              <a:gd name="connsiteY3" fmla="*/ 27501 h 615299"/>
              <a:gd name="connisteX4" fmla="*/ 664095 w 1278255"/>
              <a:gd name="connsiteY4" fmla="*/ 14166 h 615299"/>
              <a:gd name="connisteX5" fmla="*/ 587260 w 1278255"/>
              <a:gd name="connsiteY5" fmla="*/ 1466 h 615299"/>
              <a:gd name="connisteX6" fmla="*/ 509790 w 1278255"/>
              <a:gd name="connsiteY6" fmla="*/ 1466 h 615299"/>
              <a:gd name="connisteX7" fmla="*/ 445020 w 1278255"/>
              <a:gd name="connsiteY7" fmla="*/ 7816 h 615299"/>
              <a:gd name="connisteX8" fmla="*/ 367550 w 1278255"/>
              <a:gd name="connsiteY8" fmla="*/ 14166 h 615299"/>
              <a:gd name="connisteX9" fmla="*/ 303415 w 1278255"/>
              <a:gd name="connsiteY9" fmla="*/ 14166 h 615299"/>
              <a:gd name="connisteX10" fmla="*/ 219595 w 1278255"/>
              <a:gd name="connsiteY10" fmla="*/ 46551 h 615299"/>
              <a:gd name="connisteX11" fmla="*/ 135775 w 1278255"/>
              <a:gd name="connsiteY11" fmla="*/ 78936 h 615299"/>
              <a:gd name="connisteX12" fmla="*/ 71640 w 1278255"/>
              <a:gd name="connsiteY12" fmla="*/ 104336 h 615299"/>
              <a:gd name="connisteX13" fmla="*/ 19570 w 1278255"/>
              <a:gd name="connsiteY13" fmla="*/ 169106 h 615299"/>
              <a:gd name="connisteX14" fmla="*/ 520 w 1278255"/>
              <a:gd name="connsiteY14" fmla="*/ 233241 h 615299"/>
              <a:gd name="connisteX15" fmla="*/ 13220 w 1278255"/>
              <a:gd name="connsiteY15" fmla="*/ 310711 h 615299"/>
              <a:gd name="connisteX16" fmla="*/ 71640 w 1278255"/>
              <a:gd name="connsiteY16" fmla="*/ 381831 h 615299"/>
              <a:gd name="connisteX17" fmla="*/ 135775 w 1278255"/>
              <a:gd name="connsiteY17" fmla="*/ 439616 h 615299"/>
              <a:gd name="connisteX18" fmla="*/ 200545 w 1278255"/>
              <a:gd name="connsiteY18" fmla="*/ 484701 h 615299"/>
              <a:gd name="connisteX19" fmla="*/ 284365 w 1278255"/>
              <a:gd name="connsiteY19" fmla="*/ 517086 h 615299"/>
              <a:gd name="connisteX20" fmla="*/ 354850 w 1278255"/>
              <a:gd name="connsiteY20" fmla="*/ 543121 h 615299"/>
              <a:gd name="connisteX21" fmla="*/ 432320 w 1278255"/>
              <a:gd name="connsiteY21" fmla="*/ 568521 h 615299"/>
              <a:gd name="connisteX22" fmla="*/ 496455 w 1278255"/>
              <a:gd name="connsiteY22" fmla="*/ 588206 h 615299"/>
              <a:gd name="connisteX23" fmla="*/ 593610 w 1278255"/>
              <a:gd name="connsiteY23" fmla="*/ 607256 h 615299"/>
              <a:gd name="connisteX24" fmla="*/ 683780 w 1278255"/>
              <a:gd name="connsiteY24" fmla="*/ 613606 h 615299"/>
              <a:gd name="connisteX25" fmla="*/ 747915 w 1278255"/>
              <a:gd name="connsiteY25" fmla="*/ 613606 h 615299"/>
              <a:gd name="connisteX26" fmla="*/ 812685 w 1278255"/>
              <a:gd name="connsiteY26" fmla="*/ 613606 h 615299"/>
              <a:gd name="connisteX27" fmla="*/ 883170 w 1278255"/>
              <a:gd name="connsiteY27" fmla="*/ 613606 h 615299"/>
              <a:gd name="connisteX28" fmla="*/ 966990 w 1278255"/>
              <a:gd name="connsiteY28" fmla="*/ 613606 h 615299"/>
              <a:gd name="connisteX29" fmla="*/ 1038110 w 1278255"/>
              <a:gd name="connsiteY29" fmla="*/ 594556 h 615299"/>
              <a:gd name="connisteX30" fmla="*/ 1109230 w 1278255"/>
              <a:gd name="connsiteY30" fmla="*/ 574871 h 615299"/>
              <a:gd name="connisteX31" fmla="*/ 1173365 w 1278255"/>
              <a:gd name="connsiteY31" fmla="*/ 549471 h 615299"/>
              <a:gd name="connisteX32" fmla="*/ 1224800 w 1278255"/>
              <a:gd name="connsiteY32" fmla="*/ 484701 h 615299"/>
              <a:gd name="connisteX33" fmla="*/ 1224800 w 1278255"/>
              <a:gd name="connsiteY33" fmla="*/ 420566 h 615299"/>
              <a:gd name="connisteX34" fmla="*/ 1231785 w 1278255"/>
              <a:gd name="connsiteY34" fmla="*/ 355796 h 615299"/>
              <a:gd name="connisteX35" fmla="*/ 1270520 w 1278255"/>
              <a:gd name="connsiteY35" fmla="*/ 291661 h 615299"/>
              <a:gd name="connisteX36" fmla="*/ 1270520 w 1278255"/>
              <a:gd name="connsiteY36" fmla="*/ 220541 h 615299"/>
              <a:gd name="connisteX37" fmla="*/ 1205750 w 1278255"/>
              <a:gd name="connsiteY37" fmla="*/ 156406 h 615299"/>
              <a:gd name="connisteX38" fmla="*/ 1128280 w 1278255"/>
              <a:gd name="connsiteY38" fmla="*/ 136721 h 615299"/>
              <a:gd name="connisteX39" fmla="*/ 1064145 w 1278255"/>
              <a:gd name="connsiteY39" fmla="*/ 130371 h 615299"/>
              <a:gd name="connisteX40" fmla="*/ 980325 w 1278255"/>
              <a:gd name="connsiteY40" fmla="*/ 130371 h 615299"/>
              <a:gd name="connisteX41" fmla="*/ 909205 w 1278255"/>
              <a:gd name="connsiteY41" fmla="*/ 130371 h 615299"/>
              <a:gd name="connisteX42" fmla="*/ 831735 w 1278255"/>
              <a:gd name="connsiteY42" fmla="*/ 117671 h 6152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</a:cxnLst>
            <a:rect l="l" t="t" r="r" b="b"/>
            <a:pathLst>
              <a:path w="1278256" h="615300">
                <a:moveTo>
                  <a:pt x="966990" y="20516"/>
                </a:moveTo>
                <a:cubicBezTo>
                  <a:pt x="949210" y="19246"/>
                  <a:pt x="904125" y="12896"/>
                  <a:pt x="870470" y="14166"/>
                </a:cubicBezTo>
                <a:cubicBezTo>
                  <a:pt x="836815" y="15436"/>
                  <a:pt x="827290" y="24961"/>
                  <a:pt x="799985" y="27501"/>
                </a:cubicBezTo>
                <a:cubicBezTo>
                  <a:pt x="772680" y="30041"/>
                  <a:pt x="762520" y="30041"/>
                  <a:pt x="735215" y="27501"/>
                </a:cubicBezTo>
                <a:cubicBezTo>
                  <a:pt x="707910" y="24961"/>
                  <a:pt x="693940" y="19246"/>
                  <a:pt x="664095" y="14166"/>
                </a:cubicBezTo>
                <a:cubicBezTo>
                  <a:pt x="634250" y="9086"/>
                  <a:pt x="618375" y="4006"/>
                  <a:pt x="587260" y="1466"/>
                </a:cubicBezTo>
                <a:cubicBezTo>
                  <a:pt x="556145" y="-1074"/>
                  <a:pt x="538365" y="196"/>
                  <a:pt x="509790" y="1466"/>
                </a:cubicBezTo>
                <a:cubicBezTo>
                  <a:pt x="481215" y="2736"/>
                  <a:pt x="473595" y="5276"/>
                  <a:pt x="445020" y="7816"/>
                </a:cubicBezTo>
                <a:cubicBezTo>
                  <a:pt x="416445" y="10356"/>
                  <a:pt x="396125" y="12896"/>
                  <a:pt x="367550" y="14166"/>
                </a:cubicBezTo>
                <a:cubicBezTo>
                  <a:pt x="338975" y="15436"/>
                  <a:pt x="333260" y="7816"/>
                  <a:pt x="303415" y="14166"/>
                </a:cubicBezTo>
                <a:cubicBezTo>
                  <a:pt x="273570" y="20516"/>
                  <a:pt x="253250" y="33851"/>
                  <a:pt x="219595" y="46551"/>
                </a:cubicBezTo>
                <a:cubicBezTo>
                  <a:pt x="185940" y="59251"/>
                  <a:pt x="165620" y="67506"/>
                  <a:pt x="135775" y="78936"/>
                </a:cubicBezTo>
                <a:cubicBezTo>
                  <a:pt x="105930" y="90366"/>
                  <a:pt x="95135" y="86556"/>
                  <a:pt x="71640" y="104336"/>
                </a:cubicBezTo>
                <a:cubicBezTo>
                  <a:pt x="48145" y="122116"/>
                  <a:pt x="33540" y="143071"/>
                  <a:pt x="19570" y="169106"/>
                </a:cubicBezTo>
                <a:cubicBezTo>
                  <a:pt x="5600" y="195141"/>
                  <a:pt x="1790" y="204666"/>
                  <a:pt x="520" y="233241"/>
                </a:cubicBezTo>
                <a:cubicBezTo>
                  <a:pt x="-750" y="261816"/>
                  <a:pt x="-750" y="280866"/>
                  <a:pt x="13220" y="310711"/>
                </a:cubicBezTo>
                <a:cubicBezTo>
                  <a:pt x="27190" y="340556"/>
                  <a:pt x="46875" y="355796"/>
                  <a:pt x="71640" y="381831"/>
                </a:cubicBezTo>
                <a:cubicBezTo>
                  <a:pt x="96405" y="407866"/>
                  <a:pt x="109740" y="419296"/>
                  <a:pt x="135775" y="439616"/>
                </a:cubicBezTo>
                <a:cubicBezTo>
                  <a:pt x="161810" y="459936"/>
                  <a:pt x="170700" y="469461"/>
                  <a:pt x="200545" y="484701"/>
                </a:cubicBezTo>
                <a:cubicBezTo>
                  <a:pt x="230390" y="499941"/>
                  <a:pt x="253250" y="505656"/>
                  <a:pt x="284365" y="517086"/>
                </a:cubicBezTo>
                <a:cubicBezTo>
                  <a:pt x="315480" y="528516"/>
                  <a:pt x="325005" y="532961"/>
                  <a:pt x="354850" y="543121"/>
                </a:cubicBezTo>
                <a:cubicBezTo>
                  <a:pt x="384695" y="553281"/>
                  <a:pt x="403745" y="559631"/>
                  <a:pt x="432320" y="568521"/>
                </a:cubicBezTo>
                <a:cubicBezTo>
                  <a:pt x="460895" y="577411"/>
                  <a:pt x="464070" y="580586"/>
                  <a:pt x="496455" y="588206"/>
                </a:cubicBezTo>
                <a:cubicBezTo>
                  <a:pt x="528840" y="595826"/>
                  <a:pt x="556145" y="602176"/>
                  <a:pt x="593610" y="607256"/>
                </a:cubicBezTo>
                <a:cubicBezTo>
                  <a:pt x="631075" y="612336"/>
                  <a:pt x="652665" y="612336"/>
                  <a:pt x="683780" y="613606"/>
                </a:cubicBezTo>
                <a:cubicBezTo>
                  <a:pt x="714895" y="614876"/>
                  <a:pt x="721880" y="613606"/>
                  <a:pt x="747915" y="613606"/>
                </a:cubicBezTo>
                <a:cubicBezTo>
                  <a:pt x="773950" y="613606"/>
                  <a:pt x="785380" y="613606"/>
                  <a:pt x="812685" y="613606"/>
                </a:cubicBezTo>
                <a:cubicBezTo>
                  <a:pt x="839990" y="613606"/>
                  <a:pt x="852055" y="613606"/>
                  <a:pt x="883170" y="613606"/>
                </a:cubicBezTo>
                <a:cubicBezTo>
                  <a:pt x="914285" y="613606"/>
                  <a:pt x="935875" y="617416"/>
                  <a:pt x="966990" y="613606"/>
                </a:cubicBezTo>
                <a:cubicBezTo>
                  <a:pt x="998105" y="609796"/>
                  <a:pt x="1009535" y="602176"/>
                  <a:pt x="1038110" y="594556"/>
                </a:cubicBezTo>
                <a:cubicBezTo>
                  <a:pt x="1066685" y="586936"/>
                  <a:pt x="1081925" y="583761"/>
                  <a:pt x="1109230" y="574871"/>
                </a:cubicBezTo>
                <a:cubicBezTo>
                  <a:pt x="1136535" y="565981"/>
                  <a:pt x="1150505" y="567251"/>
                  <a:pt x="1173365" y="549471"/>
                </a:cubicBezTo>
                <a:cubicBezTo>
                  <a:pt x="1196225" y="531691"/>
                  <a:pt x="1214640" y="510736"/>
                  <a:pt x="1224800" y="484701"/>
                </a:cubicBezTo>
                <a:cubicBezTo>
                  <a:pt x="1234960" y="458666"/>
                  <a:pt x="1223530" y="446601"/>
                  <a:pt x="1224800" y="420566"/>
                </a:cubicBezTo>
                <a:cubicBezTo>
                  <a:pt x="1226070" y="394531"/>
                  <a:pt x="1222895" y="381831"/>
                  <a:pt x="1231785" y="355796"/>
                </a:cubicBezTo>
                <a:cubicBezTo>
                  <a:pt x="1240675" y="329761"/>
                  <a:pt x="1262900" y="318966"/>
                  <a:pt x="1270520" y="291661"/>
                </a:cubicBezTo>
                <a:cubicBezTo>
                  <a:pt x="1278140" y="264356"/>
                  <a:pt x="1283220" y="247846"/>
                  <a:pt x="1270520" y="220541"/>
                </a:cubicBezTo>
                <a:cubicBezTo>
                  <a:pt x="1257820" y="193236"/>
                  <a:pt x="1234325" y="172916"/>
                  <a:pt x="1205750" y="156406"/>
                </a:cubicBezTo>
                <a:cubicBezTo>
                  <a:pt x="1177175" y="139896"/>
                  <a:pt x="1156855" y="141801"/>
                  <a:pt x="1128280" y="136721"/>
                </a:cubicBezTo>
                <a:cubicBezTo>
                  <a:pt x="1099705" y="131641"/>
                  <a:pt x="1093990" y="131641"/>
                  <a:pt x="1064145" y="130371"/>
                </a:cubicBezTo>
                <a:cubicBezTo>
                  <a:pt x="1034300" y="129101"/>
                  <a:pt x="1011440" y="130371"/>
                  <a:pt x="980325" y="130371"/>
                </a:cubicBezTo>
                <a:cubicBezTo>
                  <a:pt x="949210" y="130371"/>
                  <a:pt x="939050" y="132911"/>
                  <a:pt x="909205" y="130371"/>
                </a:cubicBezTo>
                <a:cubicBezTo>
                  <a:pt x="879360" y="127831"/>
                  <a:pt x="845705" y="120211"/>
                  <a:pt x="831735" y="117671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9014460" y="3847465"/>
            <a:ext cx="103505" cy="521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7489190" y="4388485"/>
            <a:ext cx="40239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相应的</a:t>
            </a:r>
            <a:r>
              <a:rPr lang="en-US" altLang="zh-CN"/>
              <a:t>fd</a:t>
            </a:r>
            <a:r>
              <a:rPr lang="zh-CN" altLang="en-US"/>
              <a:t>上</a:t>
            </a:r>
            <a:r>
              <a:rPr lang="zh-CN" altLang="en-US" b="1">
                <a:solidFill>
                  <a:srgbClr val="00B0F0"/>
                </a:solidFill>
              </a:rPr>
              <a:t>内核接收缓冲区</a:t>
            </a:r>
            <a:r>
              <a:rPr lang="zh-CN" altLang="en-US"/>
              <a:t>中有数据了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697470" y="4878070"/>
            <a:ext cx="417766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B0F0"/>
                </a:solidFill>
              </a:rPr>
              <a:t>while(1) {</a:t>
            </a:r>
            <a:endParaRPr lang="en-US" altLang="zh-CN">
              <a:solidFill>
                <a:srgbClr val="00B0F0"/>
              </a:solidFill>
            </a:endParaRPr>
          </a:p>
          <a:p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     select(maxfd, &amp;rdset, NULL,NULL,NULL);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     </a:t>
            </a:r>
            <a:r>
              <a:rPr lang="zh-CN" altLang="en-US">
                <a:solidFill>
                  <a:srgbClr val="00B0F0"/>
                </a:solidFill>
              </a:rPr>
              <a:t>对相应</a:t>
            </a:r>
            <a:r>
              <a:rPr lang="en-US" altLang="zh-CN">
                <a:solidFill>
                  <a:srgbClr val="00B0F0"/>
                </a:solidFill>
              </a:rPr>
              <a:t>fd</a:t>
            </a:r>
            <a:r>
              <a:rPr lang="zh-CN" altLang="en-US">
                <a:solidFill>
                  <a:srgbClr val="00B0F0"/>
                </a:solidFill>
              </a:rPr>
              <a:t>进行处理</a:t>
            </a:r>
            <a:endParaRPr lang="en-US" altLang="zh-CN">
              <a:solidFill>
                <a:srgbClr val="00B0F0"/>
              </a:solidFill>
            </a:endParaRPr>
          </a:p>
          <a:p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>
                <a:solidFill>
                  <a:srgbClr val="00B0F0"/>
                </a:solidFill>
              </a:rPr>
              <a:t>}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369165" y="3028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25450" y="1927225"/>
            <a:ext cx="493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服务器转发客户端的信息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转发给进入聊天室的所有客户端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5155" y="1637030"/>
            <a:ext cx="784415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select</a:t>
            </a:r>
            <a:r>
              <a:rPr lang="zh-CN" altLang="en-US"/>
              <a:t>的限制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3090" y="1844675"/>
            <a:ext cx="11488420" cy="4351655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1. </a:t>
            </a:r>
            <a:r>
              <a:rPr lang="zh-CN" altLang="en-US" sz="1800"/>
              <a:t>最多能够监听的文件描述符数量</a:t>
            </a:r>
            <a:r>
              <a:rPr lang="en-US" altLang="zh-CN" sz="1800"/>
              <a:t>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32</a:t>
            </a:r>
            <a:r>
              <a:rPr lang="zh-CN" altLang="en-US" sz="1800"/>
              <a:t>位系统</a:t>
            </a:r>
            <a:r>
              <a:rPr lang="en-US" altLang="zh-CN" sz="1800"/>
              <a:t> 1024    </a:t>
            </a:r>
            <a:r>
              <a:rPr lang="en-US" altLang="zh-CN" sz="1800">
                <a:solidFill>
                  <a:srgbClr val="FF0000"/>
                </a:solidFill>
              </a:rPr>
              <a:t>FD_SETSIZE</a:t>
            </a:r>
            <a:r>
              <a:rPr lang="en-US" altLang="zh-CN" sz="1800"/>
              <a:t>  </a:t>
            </a:r>
            <a:r>
              <a:rPr lang="zh-CN" altLang="en-US" sz="1800"/>
              <a:t>该宏可以修改，只需要重新编译内核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	64</a:t>
            </a:r>
            <a:r>
              <a:rPr lang="zh-CN" altLang="en-US" sz="1800"/>
              <a:t>位系统</a:t>
            </a:r>
            <a:r>
              <a:rPr lang="en-US" altLang="zh-CN" sz="1800"/>
              <a:t> 2048</a:t>
            </a:r>
            <a:endParaRPr lang="en-US" altLang="zh-CN" sz="1800"/>
          </a:p>
        </p:txBody>
      </p:sp>
      <p:sp>
        <p:nvSpPr>
          <p:cNvPr id="4" name="文本框 3"/>
          <p:cNvSpPr txBox="1"/>
          <p:nvPr/>
        </p:nvSpPr>
        <p:spPr>
          <a:xfrm>
            <a:off x="593090" y="3117850"/>
            <a:ext cx="9104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用户态的数据结构：</a:t>
            </a:r>
            <a:r>
              <a:rPr lang="en-US" altLang="zh-CN"/>
              <a:t> </a:t>
            </a:r>
            <a:r>
              <a:rPr lang="zh-CN" altLang="en-US"/>
              <a:t>位图（数组）</a:t>
            </a:r>
            <a:r>
              <a:rPr lang="en-US" altLang="zh-CN"/>
              <a:t>  </a:t>
            </a:r>
            <a:r>
              <a:rPr lang="en-US" altLang="zh-CN" b="1">
                <a:solidFill>
                  <a:srgbClr val="FF0000"/>
                </a:solidFill>
              </a:rPr>
              <a:t> fd_set </a:t>
            </a:r>
            <a:r>
              <a:rPr lang="zh-CN" altLang="en-US"/>
              <a:t>每次循环之前都需要进行设置（监听）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3090" y="3919220"/>
            <a:ext cx="696150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内核中的</a:t>
            </a:r>
            <a:r>
              <a:rPr lang="zh-CN" altLang="en-US">
                <a:solidFill>
                  <a:srgbClr val="FF0000"/>
                </a:solidFill>
              </a:rPr>
              <a:t>轮询</a:t>
            </a:r>
            <a:r>
              <a:rPr lang="zh-CN" altLang="en-US"/>
              <a:t>机制：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每一个</a:t>
            </a:r>
            <a:r>
              <a:rPr lang="en-US" altLang="zh-CN"/>
              <a:t>fd</a:t>
            </a:r>
            <a:r>
              <a:rPr lang="zh-CN" altLang="en-US"/>
              <a:t>都要去主动询问一次。假设有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zh-CN" altLang="en-US"/>
              <a:t>个</a:t>
            </a:r>
            <a:r>
              <a:rPr lang="en-US" altLang="zh-CN"/>
              <a:t>fd</a:t>
            </a:r>
            <a:r>
              <a:rPr lang="zh-CN" altLang="en-US"/>
              <a:t>被监听，但此时</a:t>
            </a:r>
            <a:endParaRPr lang="zh-CN" altLang="en-US"/>
          </a:p>
          <a:p>
            <a:r>
              <a:rPr lang="zh-CN" altLang="en-US"/>
              <a:t>只有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/>
              <a:t>个</a:t>
            </a:r>
            <a:r>
              <a:rPr lang="en-US" altLang="zh-CN"/>
              <a:t>fd</a:t>
            </a:r>
            <a:r>
              <a:rPr lang="zh-CN" altLang="en-US"/>
              <a:t>真正就绪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3090" y="5274310"/>
            <a:ext cx="88569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 </a:t>
            </a:r>
            <a:r>
              <a:rPr lang="zh-CN" altLang="en-US"/>
              <a:t>用户态的轮询机制：</a:t>
            </a:r>
            <a:r>
              <a:rPr lang="en-US" altLang="zh-CN">
                <a:solidFill>
                  <a:srgbClr val="FF0000"/>
                </a:solidFill>
              </a:rPr>
              <a:t>fd_set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必须要遍历所有已经建立连接的</a:t>
            </a:r>
            <a:r>
              <a:rPr lang="en-US" altLang="zh-CN"/>
              <a:t>fd</a:t>
            </a:r>
            <a:r>
              <a:rPr lang="zh-CN" altLang="en-US"/>
              <a:t>（</a:t>
            </a:r>
            <a:r>
              <a:rPr lang="en-US" altLang="zh-CN"/>
              <a:t>1000</a:t>
            </a:r>
            <a:r>
              <a:rPr lang="zh-CN" altLang="en-US"/>
              <a:t>），查找到真正发生了事件的</a:t>
            </a:r>
            <a:r>
              <a:rPr lang="en-US" altLang="zh-CN"/>
              <a:t>fd</a:t>
            </a:r>
            <a:r>
              <a:rPr lang="zh-CN" altLang="en-US"/>
              <a:t>（</a:t>
            </a:r>
            <a:r>
              <a:rPr lang="en-US" altLang="zh-CN"/>
              <a:t>100</a:t>
            </a:r>
            <a:r>
              <a:rPr lang="zh-CN" altLang="en-US"/>
              <a:t>），</a:t>
            </a:r>
            <a:endParaRPr lang="zh-CN" altLang="en-US"/>
          </a:p>
          <a:p>
            <a:r>
              <a:rPr lang="zh-CN" altLang="en-US"/>
              <a:t>然后才去进行相应的处理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54400" y="4658360"/>
            <a:ext cx="470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900</a:t>
            </a:r>
            <a:r>
              <a:rPr lang="zh-CN" altLang="en-US" b="1">
                <a:solidFill>
                  <a:srgbClr val="FF0000"/>
                </a:solidFill>
              </a:rPr>
              <a:t>个轮询其实是没有必要的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epoll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956685" y="365125"/>
            <a:ext cx="4654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poll</a:t>
            </a:r>
            <a:r>
              <a:rPr lang="zh-CN" altLang="en-US"/>
              <a:t>的底层实现用的是链表，不推荐使用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53745" y="1754505"/>
            <a:ext cx="3114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        event</a:t>
            </a:r>
            <a:endParaRPr lang="en-US" altLang="zh-CN"/>
          </a:p>
          <a:p>
            <a:r>
              <a:rPr lang="en-US" altLang="zh-CN"/>
              <a:t>poll    </a:t>
            </a:r>
            <a:r>
              <a:rPr lang="zh-CN" altLang="en-US"/>
              <a:t>轮询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340" y="1831975"/>
            <a:ext cx="3938905" cy="9175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7" name="墨迹 6"/>
              <p14:cNvContentPartPr/>
              <p14:nvPr/>
            </p14:nvContentPartPr>
            <p14:xfrm>
              <a:off x="3906520" y="2028190"/>
              <a:ext cx="1069975" cy="260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3"/>
            </p:blipFill>
            <p:spPr>
              <a:xfrm>
                <a:off x="3906520" y="2028190"/>
                <a:ext cx="106997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5891530" y="2411095"/>
              <a:ext cx="393065" cy="2266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5891530" y="2411095"/>
                <a:ext cx="393065" cy="2266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5534025" y="2019300"/>
              <a:ext cx="60325" cy="2178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5534025" y="2019300"/>
                <a:ext cx="60325" cy="2178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5466080" y="2078990"/>
              <a:ext cx="221615" cy="12827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5466080" y="2078990"/>
                <a:ext cx="221615" cy="128270"/>
              </a:xfrm>
              <a:prstGeom prst="rect"/>
            </p:spPr>
          </p:pic>
        </mc:Fallback>
      </mc:AlternateContent>
      <p:sp>
        <p:nvSpPr>
          <p:cNvPr id="11" name="文本框 10"/>
          <p:cNvSpPr txBox="1"/>
          <p:nvPr/>
        </p:nvSpPr>
        <p:spPr>
          <a:xfrm>
            <a:off x="873760" y="3060700"/>
            <a:ext cx="4016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推荐使用的是</a:t>
            </a:r>
            <a:r>
              <a:rPr lang="en-US" altLang="zh-CN"/>
              <a:t>epoll_create1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85825" y="3649980"/>
            <a:ext cx="4383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 flags   </a:t>
            </a:r>
            <a:r>
              <a:rPr lang="zh-CN" altLang="en-US"/>
              <a:t>一般直接指定为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64870" y="4315460"/>
            <a:ext cx="5596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返回值：</a:t>
            </a:r>
            <a:r>
              <a:rPr lang="en-US" altLang="zh-CN"/>
              <a:t> </a:t>
            </a:r>
            <a:endParaRPr lang="en-US" altLang="zh-CN"/>
          </a:p>
          <a:p>
            <a:pPr indent="457200"/>
            <a:r>
              <a:rPr lang="zh-CN" altLang="en-US"/>
              <a:t>成功</a:t>
            </a:r>
            <a:r>
              <a:rPr lang="en-US" altLang="zh-CN"/>
              <a:t> </a:t>
            </a:r>
            <a:r>
              <a:rPr lang="zh-CN" altLang="en-US"/>
              <a:t>返回的一个大于</a:t>
            </a:r>
            <a:r>
              <a:rPr lang="en-US" altLang="zh-CN"/>
              <a:t>0</a:t>
            </a:r>
            <a:r>
              <a:rPr lang="zh-CN" altLang="en-US"/>
              <a:t>的值，</a:t>
            </a:r>
            <a:r>
              <a:rPr lang="en-US" altLang="zh-CN"/>
              <a:t> </a:t>
            </a:r>
            <a:r>
              <a:rPr lang="zh-CN" altLang="en-US"/>
              <a:t>文件描述符</a:t>
            </a:r>
            <a:r>
              <a:rPr lang="en-US" altLang="zh-CN">
                <a:solidFill>
                  <a:srgbClr val="FF0000"/>
                </a:solidFill>
              </a:rPr>
              <a:t>epfd</a:t>
            </a:r>
            <a:endParaRPr lang="zh-CN" altLang="en-US"/>
          </a:p>
          <a:p>
            <a:pPr indent="457200"/>
            <a:r>
              <a:rPr lang="zh-CN" altLang="en-US"/>
              <a:t>失败</a:t>
            </a:r>
            <a:r>
              <a:rPr lang="en-US" altLang="zh-CN"/>
              <a:t> </a:t>
            </a:r>
            <a:r>
              <a:rPr lang="zh-CN" altLang="en-US"/>
              <a:t>返回</a:t>
            </a:r>
            <a:r>
              <a:rPr lang="en-US" altLang="zh-CN"/>
              <a:t>-1</a:t>
            </a:r>
            <a:endParaRPr lang="en-US" altLang="zh-CN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9305" y="3606800"/>
            <a:ext cx="4914900" cy="22066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874635" y="5733415"/>
            <a:ext cx="143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红黑树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12350" y="5619750"/>
            <a:ext cx="1593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就绪链表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36815" y="3037840"/>
            <a:ext cx="3002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在内核中的数据结构</a:t>
            </a:r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6732905" y="2983230"/>
            <a:ext cx="4445" cy="3587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90135" y="6202045"/>
            <a:ext cx="185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用户态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17105" y="6356985"/>
            <a:ext cx="196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内核态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8405" y="1786890"/>
            <a:ext cx="3653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由于内核中使用红黑树进行存储，没有文件描述符的</a:t>
            </a:r>
            <a:r>
              <a:rPr lang="zh-CN" altLang="en-US">
                <a:solidFill>
                  <a:srgbClr val="FF0000"/>
                </a:solidFill>
              </a:rPr>
              <a:t>上限的限制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实现一对一的聊天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4275" y="1831340"/>
            <a:ext cx="5239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服务器和客户端：</a:t>
            </a:r>
            <a:r>
              <a:rPr lang="en-US" altLang="zh-CN"/>
              <a:t> </a:t>
            </a:r>
            <a:endParaRPr lang="en-US" altLang="zh-CN"/>
          </a:p>
          <a:p>
            <a:pPr indent="457200"/>
            <a:r>
              <a:rPr lang="en-US" altLang="zh-CN" b="1">
                <a:solidFill>
                  <a:srgbClr val="FF0000"/>
                </a:solidFill>
              </a:rPr>
              <a:t>select </a:t>
            </a:r>
            <a:r>
              <a:rPr lang="zh-CN" altLang="en-US"/>
              <a:t>都要对</a:t>
            </a:r>
            <a:r>
              <a:rPr lang="zh-CN" altLang="en-US">
                <a:solidFill>
                  <a:srgbClr val="C00000"/>
                </a:solidFill>
              </a:rPr>
              <a:t>标准输入</a:t>
            </a:r>
            <a:r>
              <a:rPr lang="zh-CN" altLang="en-US"/>
              <a:t>进行监听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49170" y="2729865"/>
            <a:ext cx="269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peerfd/clientfd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epoll_ctl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53590"/>
            <a:ext cx="7847965" cy="352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53615" y="1477645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ctronl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735" y="2729865"/>
            <a:ext cx="347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1  epfd   </a:t>
            </a:r>
            <a:r>
              <a:rPr lang="zh-CN" altLang="en-US"/>
              <a:t>指定</a:t>
            </a:r>
            <a:r>
              <a:rPr lang="en-US" altLang="zh-CN"/>
              <a:t>epoll</a:t>
            </a:r>
            <a:r>
              <a:rPr lang="zh-CN" altLang="en-US"/>
              <a:t>的实例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55980" y="3317875"/>
            <a:ext cx="3373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2  op    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273810" y="3782060"/>
            <a:ext cx="4421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EPOLL_CTL_</a:t>
            </a:r>
            <a:r>
              <a:rPr lang="en-US" altLang="zh-CN">
                <a:solidFill>
                  <a:srgbClr val="FF0000"/>
                </a:solidFill>
              </a:rPr>
              <a:t>ADD         </a:t>
            </a:r>
            <a:r>
              <a:rPr lang="zh-CN" altLang="en-US">
                <a:solidFill>
                  <a:srgbClr val="FF0000"/>
                </a:solidFill>
              </a:rPr>
              <a:t>添加一个监听</a:t>
            </a:r>
            <a:endParaRPr lang="en-US" altLang="zh-CN"/>
          </a:p>
          <a:p>
            <a:r>
              <a:rPr lang="en-US" altLang="zh-CN"/>
              <a:t>EPOLL_CTL_</a:t>
            </a:r>
            <a:r>
              <a:rPr lang="en-US" altLang="zh-CN">
                <a:solidFill>
                  <a:srgbClr val="FF0000"/>
                </a:solidFill>
              </a:rPr>
              <a:t>MOD</a:t>
            </a:r>
            <a:r>
              <a:rPr lang="en-US" altLang="zh-CN"/>
              <a:t>       </a:t>
            </a:r>
            <a:r>
              <a:rPr lang="zh-CN" altLang="en-US"/>
              <a:t>修改一个监听</a:t>
            </a:r>
            <a:endParaRPr lang="en-US" altLang="zh-CN"/>
          </a:p>
          <a:p>
            <a:r>
              <a:rPr lang="en-US" altLang="zh-CN"/>
              <a:t>EPOLL_CTL_</a:t>
            </a:r>
            <a:r>
              <a:rPr lang="en-US" altLang="zh-CN">
                <a:solidFill>
                  <a:srgbClr val="FF0000"/>
                </a:solidFill>
              </a:rPr>
              <a:t>DEL </a:t>
            </a:r>
            <a:r>
              <a:rPr lang="en-US" altLang="zh-CN"/>
              <a:t>         </a:t>
            </a:r>
            <a:r>
              <a:rPr lang="zh-CN" altLang="en-US"/>
              <a:t>删除一个监听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9" name="墨迹 8"/>
              <p14:cNvContentPartPr/>
              <p14:nvPr/>
            </p14:nvContentPartPr>
            <p14:xfrm>
              <a:off x="4716145" y="2364105"/>
              <a:ext cx="417830" cy="4381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3"/>
            </p:blipFill>
            <p:spPr>
              <a:xfrm>
                <a:off x="4716145" y="2364105"/>
                <a:ext cx="417830" cy="43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" name="墨迹 9"/>
              <p14:cNvContentPartPr/>
              <p14:nvPr/>
            </p14:nvContentPartPr>
            <p14:xfrm>
              <a:off x="6087745" y="2385695"/>
              <a:ext cx="2138680" cy="260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5"/>
            </p:blipFill>
            <p:spPr>
              <a:xfrm>
                <a:off x="6087745" y="2385695"/>
                <a:ext cx="2138680" cy="26035"/>
              </a:xfrm>
              <a:prstGeom prst="rect"/>
            </p:spPr>
          </p:pic>
        </mc:Fallback>
      </mc:AlternateContent>
      <p:sp>
        <p:nvSpPr>
          <p:cNvPr id="11" name="文本框 10"/>
          <p:cNvSpPr txBox="1"/>
          <p:nvPr/>
        </p:nvSpPr>
        <p:spPr>
          <a:xfrm>
            <a:off x="843280" y="4808855"/>
            <a:ext cx="4323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3   fd   </a:t>
            </a:r>
            <a:r>
              <a:rPr lang="zh-CN" altLang="en-US"/>
              <a:t>指定要处理的文件描述符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90270" y="5387975"/>
            <a:ext cx="2952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4 </a:t>
            </a:r>
            <a:r>
              <a:rPr lang="zh-CN" altLang="en-US"/>
              <a:t>指的是</a:t>
            </a:r>
            <a:r>
              <a:rPr lang="en-US" altLang="zh-CN"/>
              <a:t>fd</a:t>
            </a:r>
            <a:r>
              <a:rPr lang="zh-CN" altLang="en-US"/>
              <a:t>对应的</a:t>
            </a:r>
            <a:r>
              <a:rPr lang="en-US" altLang="zh-CN"/>
              <a:t>value 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762500" y="1558925"/>
            <a:ext cx="600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key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581140" y="163512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value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70" y="2945130"/>
            <a:ext cx="4746625" cy="2232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8" name="墨迹 17"/>
              <p14:cNvContentPartPr/>
              <p14:nvPr/>
            </p14:nvContentPartPr>
            <p14:xfrm>
              <a:off x="7787640" y="4434840"/>
              <a:ext cx="323850" cy="14541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8"/>
            </p:blipFill>
            <p:spPr>
              <a:xfrm>
                <a:off x="7787640" y="4434840"/>
                <a:ext cx="323850" cy="145415"/>
              </a:xfrm>
              <a:prstGeom prst="rect"/>
            </p:spPr>
          </p:pic>
        </mc:Fallback>
      </mc:AlternateContent>
      <p:sp>
        <p:nvSpPr>
          <p:cNvPr id="19" name="文本框 18"/>
          <p:cNvSpPr txBox="1"/>
          <p:nvPr/>
        </p:nvSpPr>
        <p:spPr>
          <a:xfrm>
            <a:off x="3642360" y="736600"/>
            <a:ext cx="3803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更新内核对应的</a:t>
            </a:r>
            <a:r>
              <a:rPr lang="zh-CN" altLang="en-US">
                <a:solidFill>
                  <a:srgbClr val="FF0000"/>
                </a:solidFill>
              </a:rPr>
              <a:t>红黑树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epoll_event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1995170"/>
            <a:ext cx="6096635" cy="28670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3616325" y="3811905"/>
            <a:ext cx="984250" cy="196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05045" y="3526790"/>
            <a:ext cx="375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代表的是要监听的事件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94765" y="5107305"/>
            <a:ext cx="41916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EPOLLIN       </a:t>
            </a:r>
            <a:r>
              <a:rPr lang="zh-CN" altLang="en-US">
                <a:solidFill>
                  <a:srgbClr val="FF0000"/>
                </a:solidFill>
              </a:rPr>
              <a:t>读事件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EPOLLOUT   </a:t>
            </a:r>
            <a:r>
              <a:rPr lang="zh-CN" altLang="en-US">
                <a:solidFill>
                  <a:srgbClr val="FF0000"/>
                </a:solidFill>
              </a:rPr>
              <a:t>写事件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EPOLLET      </a:t>
            </a:r>
            <a:r>
              <a:rPr lang="zh-CN" altLang="en-US"/>
              <a:t>边缘触发</a:t>
            </a:r>
            <a:endParaRPr lang="en-US" altLang="zh-CN"/>
          </a:p>
          <a:p>
            <a:r>
              <a:rPr lang="en-US" altLang="zh-CN"/>
              <a:t>EPOLLERR   </a:t>
            </a:r>
            <a:r>
              <a:rPr lang="zh-CN" altLang="en-US"/>
              <a:t>发生了错误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7075170" y="4194810"/>
          <a:ext cx="48209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615"/>
                <a:gridCol w="602615"/>
                <a:gridCol w="602615"/>
                <a:gridCol w="602615"/>
                <a:gridCol w="602615"/>
                <a:gridCol w="602615"/>
                <a:gridCol w="602615"/>
                <a:gridCol w="60261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27240" y="4745990"/>
            <a:ext cx="4698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0         1           2          3          4         5         6        7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386320" y="3310255"/>
            <a:ext cx="1479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810875" y="3292475"/>
            <a:ext cx="1036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802620" y="5307965"/>
            <a:ext cx="812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events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578465" y="5619750"/>
            <a:ext cx="1330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&amp;   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132840" y="1460500"/>
            <a:ext cx="8804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联合体：</a:t>
            </a:r>
            <a:r>
              <a:rPr lang="en-US" altLang="zh-CN">
                <a:solidFill>
                  <a:srgbClr val="FF0000"/>
                </a:solidFill>
              </a:rPr>
              <a:t> n</a:t>
            </a:r>
            <a:r>
              <a:rPr lang="zh-CN" altLang="en-US">
                <a:solidFill>
                  <a:srgbClr val="FF0000"/>
                </a:solidFill>
              </a:rPr>
              <a:t>个字段共享同一片地址空间，同一时刻只能表示一个字段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2771140" y="2677795"/>
            <a:ext cx="1035685" cy="39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978275" y="2493645"/>
            <a:ext cx="2585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关注的文件描述符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815" y="34925"/>
            <a:ext cx="3546475" cy="25939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815" y="2746375"/>
            <a:ext cx="314325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epoll_wait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1260" y="1985645"/>
            <a:ext cx="5812790" cy="56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1885" y="2929890"/>
            <a:ext cx="610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它是一个</a:t>
            </a:r>
            <a:r>
              <a:rPr lang="zh-CN" altLang="en-US">
                <a:solidFill>
                  <a:srgbClr val="FF0000"/>
                </a:solidFill>
              </a:rPr>
              <a:t>阻塞式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1395" y="3556635"/>
            <a:ext cx="7930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1   epfd  </a:t>
            </a:r>
            <a:r>
              <a:rPr lang="zh-CN" altLang="en-US"/>
              <a:t>指定</a:t>
            </a:r>
            <a:r>
              <a:rPr lang="en-US" altLang="zh-CN"/>
              <a:t>epoll</a:t>
            </a:r>
            <a:r>
              <a:rPr lang="zh-CN" altLang="en-US"/>
              <a:t>的实例</a:t>
            </a:r>
            <a:endParaRPr lang="zh-CN" altLang="en-US"/>
          </a:p>
          <a:p>
            <a:r>
              <a:rPr lang="zh-CN" altLang="en-US"/>
              <a:t>参数</a:t>
            </a:r>
            <a:r>
              <a:rPr lang="en-US" altLang="zh-CN"/>
              <a:t>2   events </a:t>
            </a:r>
            <a:r>
              <a:rPr lang="zh-CN" altLang="en-US"/>
              <a:t>代表的是</a:t>
            </a:r>
            <a:r>
              <a:rPr lang="zh-CN" altLang="en-US">
                <a:solidFill>
                  <a:srgbClr val="FF0000"/>
                </a:solidFill>
              </a:rPr>
              <a:t>用户态空间</a:t>
            </a:r>
            <a:r>
              <a:rPr lang="zh-CN" altLang="en-US"/>
              <a:t>的</a:t>
            </a:r>
            <a:r>
              <a:rPr lang="en-US" altLang="zh-CN"/>
              <a:t>struct epoll_event</a:t>
            </a:r>
            <a:r>
              <a:rPr lang="zh-CN" altLang="en-US"/>
              <a:t>数组首地址</a:t>
            </a:r>
            <a:endParaRPr lang="en-US" altLang="zh-CN"/>
          </a:p>
          <a:p>
            <a:r>
              <a:rPr lang="zh-CN" altLang="en-US"/>
              <a:t>参数</a:t>
            </a:r>
            <a:r>
              <a:rPr lang="en-US" altLang="zh-CN"/>
              <a:t>3   maxevents   </a:t>
            </a:r>
            <a:r>
              <a:rPr lang="zh-CN" altLang="en-US"/>
              <a:t>数组的长度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01395" y="4604385"/>
            <a:ext cx="681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4  timeout     </a:t>
            </a:r>
            <a:r>
              <a:rPr lang="zh-CN" altLang="en-US"/>
              <a:t>单位是毫秒</a:t>
            </a:r>
            <a:r>
              <a:rPr lang="en-US" altLang="zh-CN"/>
              <a:t> </a:t>
            </a:r>
            <a:r>
              <a:rPr lang="zh-CN" altLang="en-US"/>
              <a:t>，比如</a:t>
            </a:r>
            <a:r>
              <a:rPr lang="en-US" altLang="zh-CN"/>
              <a:t>1</a:t>
            </a:r>
            <a:r>
              <a:rPr lang="zh-CN" altLang="en-US"/>
              <a:t>秒超时，就设置为</a:t>
            </a:r>
            <a:r>
              <a:rPr lang="en-US" altLang="zh-CN"/>
              <a:t>1000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949960" y="5200650"/>
            <a:ext cx="55632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返回值：</a:t>
            </a:r>
            <a:endParaRPr lang="zh-CN" altLang="en-US"/>
          </a:p>
          <a:p>
            <a:pPr indent="457200"/>
            <a:r>
              <a:rPr lang="zh-CN" altLang="en-US"/>
              <a:t>大于</a:t>
            </a:r>
            <a:r>
              <a:rPr lang="en-US" altLang="zh-CN"/>
              <a:t>0    </a:t>
            </a:r>
            <a:r>
              <a:rPr lang="zh-CN" altLang="en-US"/>
              <a:t>就绪的文件描述符的数量</a:t>
            </a:r>
            <a:endParaRPr lang="zh-CN" altLang="en-US"/>
          </a:p>
          <a:p>
            <a:pPr indent="457200"/>
            <a:r>
              <a:rPr lang="zh-CN" altLang="en-US"/>
              <a:t>等于</a:t>
            </a:r>
            <a:r>
              <a:rPr lang="en-US" altLang="zh-CN"/>
              <a:t>0    epoll_wait</a:t>
            </a:r>
            <a:r>
              <a:rPr lang="zh-CN" altLang="en-US"/>
              <a:t>超时了</a:t>
            </a:r>
            <a:endParaRPr lang="zh-CN" altLang="en-US"/>
          </a:p>
          <a:p>
            <a:pPr indent="457200"/>
            <a:r>
              <a:rPr lang="zh-CN" altLang="en-US"/>
              <a:t>小于</a:t>
            </a:r>
            <a:r>
              <a:rPr lang="en-US" altLang="zh-CN"/>
              <a:t>0   </a:t>
            </a:r>
            <a:r>
              <a:rPr lang="zh-CN" altLang="en-US"/>
              <a:t>发生了错误（</a:t>
            </a:r>
            <a:r>
              <a:rPr lang="en-US" altLang="zh-CN"/>
              <a:t>-1</a:t>
            </a:r>
            <a:r>
              <a:rPr lang="zh-CN" altLang="en-US"/>
              <a:t>），同时会设置</a:t>
            </a:r>
            <a:r>
              <a:rPr lang="en-US" altLang="zh-CN">
                <a:solidFill>
                  <a:srgbClr val="FF0000"/>
                </a:solidFill>
              </a:rPr>
              <a:t>errno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75200" y="600075"/>
            <a:ext cx="5681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events</a:t>
            </a:r>
            <a:r>
              <a:rPr lang="zh-CN" altLang="en-US"/>
              <a:t>数组中的数据是由内核中的</a:t>
            </a:r>
            <a:r>
              <a:rPr lang="zh-CN" altLang="en-US">
                <a:solidFill>
                  <a:srgbClr val="FF0000"/>
                </a:solidFill>
              </a:rPr>
              <a:t>就绪链表</a:t>
            </a:r>
            <a:r>
              <a:rPr lang="zh-CN" altLang="en-US"/>
              <a:t>而来的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55585" y="2031365"/>
            <a:ext cx="372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</a:t>
            </a:r>
            <a:r>
              <a:rPr lang="zh-CN" altLang="en-US" b="1">
                <a:solidFill>
                  <a:srgbClr val="FF0000"/>
                </a:solidFill>
              </a:rPr>
              <a:t>底层实现</a:t>
            </a:r>
            <a:r>
              <a:rPr lang="zh-CN" altLang="en-US"/>
              <a:t>与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r>
              <a:rPr lang="zh-CN" altLang="en-US"/>
              <a:t>有显著的区别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68920" y="2708910"/>
            <a:ext cx="3573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</a:t>
            </a:r>
            <a:r>
              <a:rPr lang="zh-CN" altLang="en-US"/>
              <a:t>是要在内核</a:t>
            </a:r>
            <a:r>
              <a:rPr lang="zh-CN" altLang="en-US">
                <a:solidFill>
                  <a:srgbClr val="FF0000"/>
                </a:solidFill>
              </a:rPr>
              <a:t>主动轮询</a:t>
            </a:r>
            <a:r>
              <a:rPr lang="zh-CN" altLang="en-US"/>
              <a:t>所有的</a:t>
            </a:r>
            <a:r>
              <a:rPr lang="en-US" altLang="zh-CN"/>
              <a:t>fd</a:t>
            </a:r>
            <a:r>
              <a:rPr lang="zh-CN" altLang="en-US"/>
              <a:t>，判断是否发生了事件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55585" y="3962400"/>
            <a:ext cx="397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epoll</a:t>
            </a:r>
            <a:r>
              <a:rPr lang="zh-CN" altLang="en-US"/>
              <a:t>的底层实现有一个</a:t>
            </a:r>
            <a:r>
              <a:rPr lang="zh-CN" altLang="en-US">
                <a:solidFill>
                  <a:srgbClr val="FF0000"/>
                </a:solidFill>
              </a:rPr>
              <a:t>回调机制，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一旦监听的某一个文件描述符上发生了事件，会主动通知</a:t>
            </a:r>
            <a:r>
              <a:rPr lang="en-US" altLang="zh-CN">
                <a:solidFill>
                  <a:srgbClr val="FF0000"/>
                </a:solidFill>
              </a:rPr>
              <a:t>epoll</a:t>
            </a:r>
            <a:r>
              <a:rPr lang="zh-CN" altLang="en-US">
                <a:solidFill>
                  <a:srgbClr val="FF0000"/>
                </a:solidFill>
              </a:rPr>
              <a:t>进行处理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04175" y="5088255"/>
            <a:ext cx="341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这样效率就大大地提升了</a:t>
            </a:r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5575935" y="1057910"/>
            <a:ext cx="465455" cy="974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779395" y="5013325"/>
            <a:ext cx="455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直接设置为</a:t>
            </a:r>
            <a:r>
              <a:rPr lang="en-US" altLang="zh-CN">
                <a:solidFill>
                  <a:srgbClr val="FF0000"/>
                </a:solidFill>
              </a:rPr>
              <a:t>-1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无限等待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epoll</a:t>
            </a:r>
            <a:r>
              <a:rPr lang="zh-CN" altLang="en-US"/>
              <a:t>实现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800" y="1537970"/>
            <a:ext cx="9255760" cy="41554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3749040" y="4174490"/>
              <a:ext cx="1142365" cy="32893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3749040" y="4174490"/>
                <a:ext cx="1142365" cy="328930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3919220" y="3786505"/>
            <a:ext cx="5737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en-US" altLang="zh-CN">
                <a:solidFill>
                  <a:srgbClr val="FF0000"/>
                </a:solidFill>
              </a:rPr>
              <a:t>epoll_wait</a:t>
            </a:r>
            <a:r>
              <a:rPr lang="zh-CN" altLang="en-US">
                <a:solidFill>
                  <a:srgbClr val="FF0000"/>
                </a:solidFill>
              </a:rPr>
              <a:t>不需要重复监听文件描述符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5410200" y="2961005"/>
              <a:ext cx="426720" cy="2387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5410200" y="2961005"/>
                <a:ext cx="426720" cy="238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3263900" y="2845435"/>
              <a:ext cx="1056640" cy="2946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3263900" y="2845435"/>
                <a:ext cx="1056640" cy="294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4251960" y="3680460"/>
              <a:ext cx="899160" cy="9461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4251960" y="3680460"/>
                <a:ext cx="899160" cy="9461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epoll</a:t>
            </a:r>
            <a:r>
              <a:rPr lang="zh-CN" altLang="en-US"/>
              <a:t>实现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691005"/>
            <a:ext cx="9137650" cy="3702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4912360" y="3472180"/>
              <a:ext cx="507365" cy="2603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4912360" y="3472180"/>
                <a:ext cx="507365" cy="26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6781800" y="4690110"/>
              <a:ext cx="405765" cy="3073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6781800" y="4690110"/>
                <a:ext cx="405765" cy="307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4810125" y="4672965"/>
              <a:ext cx="814070" cy="24384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4810125" y="4672965"/>
                <a:ext cx="814070" cy="2438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4545965" y="2223770"/>
              <a:ext cx="728980" cy="260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4545965" y="2223770"/>
                <a:ext cx="728980" cy="26035"/>
              </a:xfrm>
              <a:prstGeom prst="rect"/>
            </p:spPr>
          </p:pic>
        </mc:Fallback>
      </mc:AlternateContent>
      <p:graphicFrame>
        <p:nvGraphicFramePr>
          <p:cNvPr id="8" name="表格 7"/>
          <p:cNvGraphicFramePr/>
          <p:nvPr>
            <p:custDataLst>
              <p:tags r:id="rId10"/>
            </p:custDataLst>
          </p:nvPr>
        </p:nvGraphicFramePr>
        <p:xfrm>
          <a:off x="4277360" y="635635"/>
          <a:ext cx="55778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/>
                <a:gridCol w="697230"/>
                <a:gridCol w="697230"/>
                <a:gridCol w="697230"/>
                <a:gridCol w="697230"/>
                <a:gridCol w="697230"/>
                <a:gridCol w="697230"/>
                <a:gridCol w="6972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867785" y="122555"/>
            <a:ext cx="3054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struct epoll_event * pEventArr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137015" y="276860"/>
            <a:ext cx="198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nready</a:t>
            </a:r>
            <a:r>
              <a:rPr lang="zh-CN" altLang="en-US"/>
              <a:t>个元素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3476625" y="2151380"/>
              <a:ext cx="405130" cy="31178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3476625" y="2151380"/>
                <a:ext cx="405130" cy="311785"/>
              </a:xfrm>
              <a:prstGeom prst="rect"/>
            </p:spPr>
          </p:pic>
        </mc:Fallback>
      </mc:AlternateContent>
      <p:sp>
        <p:nvSpPr>
          <p:cNvPr id="12" name="文本框 11"/>
          <p:cNvSpPr txBox="1"/>
          <p:nvPr/>
        </p:nvSpPr>
        <p:spPr>
          <a:xfrm>
            <a:off x="4728210" y="1111885"/>
            <a:ext cx="6290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在用户态对于要处理的文件描述符知道的</a:t>
            </a:r>
            <a:r>
              <a:rPr lang="zh-CN" altLang="en-US">
                <a:solidFill>
                  <a:srgbClr val="FF0000"/>
                </a:solidFill>
              </a:rPr>
              <a:t>非常精确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不需要遍历所有的已经建立好的连接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epoll3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1590675"/>
            <a:ext cx="8295005" cy="41294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065" y="145415"/>
            <a:ext cx="10515600" cy="1325563"/>
          </a:xfrm>
        </p:spPr>
        <p:txBody>
          <a:bodyPr/>
          <a:p>
            <a:r>
              <a:rPr lang="en-US" altLang="zh-CN"/>
              <a:t>epoll </a:t>
            </a:r>
            <a:r>
              <a:rPr lang="zh-CN" altLang="en-US"/>
              <a:t>与</a:t>
            </a:r>
            <a:r>
              <a:rPr lang="en-US" altLang="zh-CN"/>
              <a:t>select</a:t>
            </a:r>
            <a:r>
              <a:rPr lang="zh-CN" altLang="en-US"/>
              <a:t>的对比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21715" y="1560195"/>
            <a:ext cx="51206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对于文件描述符的监听</a:t>
            </a:r>
            <a:endParaRPr lang="zh-CN" altLang="en-US"/>
          </a:p>
          <a:p>
            <a:r>
              <a:rPr lang="en-US" altLang="zh-CN"/>
              <a:t>	select</a:t>
            </a:r>
            <a:r>
              <a:rPr lang="zh-CN" altLang="en-US"/>
              <a:t>每次执行之前都需要重新进行设置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887845" y="1471295"/>
            <a:ext cx="4757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epoll</a:t>
            </a:r>
            <a:r>
              <a:rPr lang="zh-CN" altLang="en-US"/>
              <a:t>只需要</a:t>
            </a:r>
            <a:r>
              <a:rPr lang="zh-CN" altLang="en-US">
                <a:solidFill>
                  <a:srgbClr val="00B0F0"/>
                </a:solidFill>
              </a:rPr>
              <a:t>监听一次，后续不再需要再次监听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1715" y="2512695"/>
            <a:ext cx="55283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2. </a:t>
            </a:r>
            <a:r>
              <a:rPr lang="zh-CN" altLang="en-US"/>
              <a:t>底层实现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r>
              <a:rPr lang="zh-CN" altLang="en-US">
                <a:solidFill>
                  <a:srgbClr val="FF0000"/>
                </a:solidFill>
              </a:rPr>
              <a:t>底层是采用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数组</a:t>
            </a:r>
            <a:r>
              <a:rPr lang="zh-CN" altLang="en-US"/>
              <a:t>（</a:t>
            </a:r>
            <a:r>
              <a:rPr lang="zh-CN" altLang="en-US">
                <a:sym typeface="+mn-ea"/>
              </a:rPr>
              <a:t>位图</a:t>
            </a:r>
            <a:r>
              <a:rPr lang="zh-CN" altLang="en-US"/>
              <a:t>），其</a:t>
            </a:r>
            <a:endParaRPr lang="zh-CN" altLang="en-US"/>
          </a:p>
          <a:p>
            <a:pPr algn="l"/>
            <a:r>
              <a:rPr lang="zh-CN" altLang="en-US"/>
              <a:t>监听的文件描述符是有上限的。一般情况下，</a:t>
            </a:r>
            <a:endParaRPr lang="zh-CN" altLang="en-US"/>
          </a:p>
          <a:p>
            <a:pPr algn="l"/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32</a:t>
            </a:r>
            <a:r>
              <a:rPr lang="zh-CN" altLang="en-US">
                <a:solidFill>
                  <a:srgbClr val="FF0000"/>
                </a:solidFill>
              </a:rPr>
              <a:t>位系统是</a:t>
            </a:r>
            <a:r>
              <a:rPr lang="en-US" altLang="zh-CN">
                <a:solidFill>
                  <a:srgbClr val="FF0000"/>
                </a:solidFill>
              </a:rPr>
              <a:t>1024     FD_SETSIZE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	64</a:t>
            </a:r>
            <a:r>
              <a:rPr lang="zh-CN" altLang="en-US">
                <a:solidFill>
                  <a:srgbClr val="FF0000"/>
                </a:solidFill>
              </a:rPr>
              <a:t>位系统是</a:t>
            </a:r>
            <a:r>
              <a:rPr lang="en-US" altLang="zh-CN">
                <a:solidFill>
                  <a:srgbClr val="FF0000"/>
                </a:solidFill>
              </a:rPr>
              <a:t>2048      </a:t>
            </a:r>
            <a:r>
              <a:rPr lang="zh-CN" altLang="en-US">
                <a:solidFill>
                  <a:srgbClr val="FF0000"/>
                </a:solidFill>
              </a:rPr>
              <a:t>修改之后，重新编译内核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14515" y="2498090"/>
            <a:ext cx="4745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epoll</a:t>
            </a:r>
            <a:r>
              <a:rPr lang="zh-CN" altLang="en-US"/>
              <a:t>底层实现采用的是</a:t>
            </a:r>
            <a:r>
              <a:rPr lang="zh-CN" altLang="en-US" b="1">
                <a:solidFill>
                  <a:srgbClr val="FF0000"/>
                </a:solidFill>
              </a:rPr>
              <a:t>红黑树</a:t>
            </a:r>
            <a:r>
              <a:rPr lang="en-US" altLang="zh-CN" b="1">
                <a:solidFill>
                  <a:srgbClr val="FF0000"/>
                </a:solidFill>
              </a:rPr>
              <a:t> + </a:t>
            </a:r>
            <a:r>
              <a:rPr lang="zh-CN" altLang="en-US" b="1">
                <a:solidFill>
                  <a:srgbClr val="FF0000"/>
                </a:solidFill>
              </a:rPr>
              <a:t>就绪链表</a:t>
            </a:r>
            <a:r>
              <a:rPr lang="zh-CN" altLang="en-US"/>
              <a:t>，其</a:t>
            </a:r>
            <a:endParaRPr lang="zh-CN" altLang="en-US"/>
          </a:p>
          <a:p>
            <a:pPr algn="l"/>
            <a:r>
              <a:rPr lang="zh-CN" altLang="en-US"/>
              <a:t>监听的文件描述符没有上限。一般情况下，</a:t>
            </a:r>
            <a:endParaRPr lang="zh-CN" altLang="en-US"/>
          </a:p>
          <a:p>
            <a:pPr algn="l"/>
            <a:r>
              <a:rPr lang="zh-CN" altLang="en-US"/>
              <a:t>与</a:t>
            </a:r>
            <a:r>
              <a:rPr lang="zh-CN" altLang="en-US" b="1">
                <a:solidFill>
                  <a:srgbClr val="00B0F0"/>
                </a:solidFill>
              </a:rPr>
              <a:t>内存</a:t>
            </a:r>
            <a:r>
              <a:rPr lang="zh-CN" altLang="en-US"/>
              <a:t>有关</a:t>
            </a:r>
            <a:r>
              <a:rPr lang="en-US" altLang="zh-CN"/>
              <a:t> 1G =&gt; 10</a:t>
            </a:r>
            <a:r>
              <a:rPr lang="zh-CN" altLang="en-US"/>
              <a:t>万</a:t>
            </a:r>
            <a:endParaRPr lang="zh-CN" altLang="en-US"/>
          </a:p>
          <a:p>
            <a:pPr algn="l"/>
            <a:r>
              <a:rPr lang="en-US" altLang="zh-CN"/>
              <a:t>        </a:t>
            </a:r>
            <a:r>
              <a:rPr lang="zh-CN" altLang="en-US">
                <a:solidFill>
                  <a:srgbClr val="00B0F0"/>
                </a:solidFill>
              </a:rPr>
              <a:t>cat /proc/sys/fs/file-max 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96010" y="4040505"/>
            <a:ext cx="486981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3. </a:t>
            </a:r>
            <a:r>
              <a:rPr lang="zh-CN" altLang="en-US"/>
              <a:t>轮询的机制有所不同</a:t>
            </a:r>
            <a:endParaRPr lang="zh-CN" altLang="en-US"/>
          </a:p>
          <a:p>
            <a:r>
              <a:rPr lang="en-US" altLang="zh-CN"/>
              <a:t>select</a:t>
            </a:r>
            <a:r>
              <a:rPr lang="zh-CN" altLang="en-US"/>
              <a:t>的内部实现（</a:t>
            </a:r>
            <a:r>
              <a:rPr lang="zh-CN" altLang="en-US">
                <a:solidFill>
                  <a:srgbClr val="FF0000"/>
                </a:solidFill>
              </a:rPr>
              <a:t>内核态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        </a:t>
            </a:r>
            <a:r>
              <a:rPr lang="zh-CN" altLang="en-US"/>
              <a:t>每一次轮询时，都要对监听的所有</a:t>
            </a:r>
            <a:r>
              <a:rPr lang="en-US" altLang="zh-CN"/>
              <a:t>fd</a:t>
            </a:r>
            <a:r>
              <a:rPr lang="zh-CN" altLang="en-US"/>
              <a:t>都去</a:t>
            </a:r>
            <a:endParaRPr lang="zh-CN" altLang="en-US"/>
          </a:p>
          <a:p>
            <a:r>
              <a:rPr lang="zh-CN" altLang="en-US"/>
              <a:t>询问一次</a:t>
            </a:r>
            <a:r>
              <a:rPr lang="en-US" altLang="zh-CN"/>
              <a:t>: </a:t>
            </a:r>
            <a:r>
              <a:rPr lang="zh-CN" altLang="en-US"/>
              <a:t>是否就绪；</a:t>
            </a:r>
            <a:r>
              <a:rPr lang="zh-CN" altLang="en-US">
                <a:solidFill>
                  <a:srgbClr val="FF0000"/>
                </a:solidFill>
              </a:rPr>
              <a:t>比如即使只有</a:t>
            </a:r>
            <a:r>
              <a:rPr lang="en-US" altLang="zh-CN">
                <a:solidFill>
                  <a:srgbClr val="FF0000"/>
                </a:solidFill>
              </a:rPr>
              <a:t>10</a:t>
            </a:r>
            <a:r>
              <a:rPr lang="zh-CN" altLang="en-US">
                <a:solidFill>
                  <a:srgbClr val="FF0000"/>
                </a:solidFill>
              </a:rPr>
              <a:t>个就绪，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也会遍历</a:t>
            </a:r>
            <a:r>
              <a:rPr lang="en-US" altLang="zh-CN">
                <a:solidFill>
                  <a:srgbClr val="FF0000"/>
                </a:solidFill>
              </a:rPr>
              <a:t>1000</a:t>
            </a:r>
            <a:r>
              <a:rPr lang="zh-CN" altLang="en-US">
                <a:solidFill>
                  <a:srgbClr val="FF0000"/>
                </a:solidFill>
              </a:rPr>
              <a:t>个文件描述符（线性扫描）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29120" y="3939540"/>
            <a:ext cx="517461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epoll</a:t>
            </a:r>
            <a:r>
              <a:rPr lang="zh-CN" altLang="en-US"/>
              <a:t>的内部实现（</a:t>
            </a:r>
            <a:r>
              <a:rPr lang="zh-CN" altLang="en-US">
                <a:solidFill>
                  <a:srgbClr val="FF0000"/>
                </a:solidFill>
              </a:rPr>
              <a:t>内核态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en-US" altLang="zh-CN"/>
              <a:t>         </a:t>
            </a:r>
            <a:r>
              <a:rPr lang="zh-CN" altLang="en-US"/>
              <a:t>具有回调</a:t>
            </a:r>
            <a:r>
              <a:rPr lang="en-US" altLang="zh-CN">
                <a:solidFill>
                  <a:srgbClr val="FF0000"/>
                </a:solidFill>
              </a:rPr>
              <a:t>Callback</a:t>
            </a:r>
            <a:r>
              <a:rPr lang="zh-CN" altLang="en-US"/>
              <a:t>机制，比如监听的是</a:t>
            </a:r>
            <a:endParaRPr lang="zh-CN" altLang="en-US"/>
          </a:p>
          <a:p>
            <a:r>
              <a:rPr lang="en-US" altLang="zh-CN"/>
              <a:t>1000</a:t>
            </a:r>
            <a:r>
              <a:rPr lang="zh-CN" altLang="en-US"/>
              <a:t>文件描述符，如果只有</a:t>
            </a: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en-US" altLang="zh-CN"/>
              <a:t>fd</a:t>
            </a:r>
            <a:r>
              <a:rPr lang="zh-CN" altLang="en-US"/>
              <a:t>就绪，</a:t>
            </a:r>
            <a:r>
              <a:rPr lang="zh-CN" altLang="en-US">
                <a:solidFill>
                  <a:srgbClr val="FF0000"/>
                </a:solidFill>
              </a:rPr>
              <a:t>主动通知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/>
              <a:t>epoll</a:t>
            </a:r>
            <a:r>
              <a:rPr lang="zh-CN" altLang="en-US"/>
              <a:t>去进行处理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尤其是针对于大并发的请求，效率远远高于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8215" y="5728970"/>
            <a:ext cx="50463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4. </a:t>
            </a:r>
            <a:r>
              <a:rPr lang="zh-CN" altLang="en-US"/>
              <a:t>用户态的轮询：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select</a:t>
            </a:r>
            <a:r>
              <a:rPr lang="zh-CN" altLang="en-US">
                <a:solidFill>
                  <a:srgbClr val="FF0000"/>
                </a:solidFill>
              </a:rPr>
              <a:t>返回之后</a:t>
            </a:r>
            <a:r>
              <a:rPr lang="zh-CN" altLang="en-US"/>
              <a:t>还是需要对已经建立好的连接，</a:t>
            </a:r>
            <a:endParaRPr lang="zh-CN" altLang="en-US"/>
          </a:p>
          <a:p>
            <a:r>
              <a:rPr lang="zh-CN" altLang="en-US"/>
              <a:t>挨个去轮询，确认其是否在已经就绪的</a:t>
            </a:r>
            <a:r>
              <a:rPr lang="en-US" altLang="zh-CN">
                <a:solidFill>
                  <a:srgbClr val="FF0000"/>
                </a:solidFill>
              </a:rPr>
              <a:t>fd_set</a:t>
            </a:r>
            <a:r>
              <a:rPr lang="zh-CN" altLang="en-US"/>
              <a:t>中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985000" y="5858510"/>
            <a:ext cx="4961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epoll_wait</a:t>
            </a:r>
            <a:r>
              <a:rPr lang="zh-CN" altLang="en-US"/>
              <a:t>返回之后，相应的就绪文件描述符已经拿到了，</a:t>
            </a:r>
            <a:r>
              <a:rPr lang="zh-CN" altLang="en-US">
                <a:solidFill>
                  <a:srgbClr val="00B0F0"/>
                </a:solidFill>
              </a:rPr>
              <a:t>不再需要轮询</a:t>
            </a:r>
            <a:r>
              <a:rPr lang="zh-CN" altLang="en-US"/>
              <a:t>所有已经建立好的连接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63525" y="5709920"/>
            <a:ext cx="11885295" cy="3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63525" y="3995420"/>
            <a:ext cx="11885295" cy="3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8440" y="2261870"/>
            <a:ext cx="11885295" cy="38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832340" y="290830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面试高频考点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执行效率的对比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 flipV="1">
            <a:off x="1645285" y="2159635"/>
            <a:ext cx="12700" cy="3642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1651000" y="5781040"/>
            <a:ext cx="4514215" cy="3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03595" y="61290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连接数量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0055" y="211582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执行效率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865630" y="3905885"/>
            <a:ext cx="1400175" cy="161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196590" y="6097270"/>
            <a:ext cx="6451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2000</a:t>
            </a:r>
            <a:endParaRPr lang="en-US" altLang="zh-CN"/>
          </a:p>
        </p:txBody>
      </p:sp>
      <p:sp>
        <p:nvSpPr>
          <p:cNvPr id="14" name="任意多边形 13"/>
          <p:cNvSpPr/>
          <p:nvPr/>
        </p:nvSpPr>
        <p:spPr>
          <a:xfrm>
            <a:off x="3341370" y="3742690"/>
            <a:ext cx="2430145" cy="1613535"/>
          </a:xfrm>
          <a:custGeom>
            <a:avLst/>
            <a:gdLst>
              <a:gd name="connisteX0" fmla="*/ 0 w 2430145"/>
              <a:gd name="connsiteY0" fmla="*/ 125277 h 1613717"/>
              <a:gd name="connisteX1" fmla="*/ 74930 w 2430145"/>
              <a:gd name="connsiteY1" fmla="*/ 87812 h 1613717"/>
              <a:gd name="connisteX2" fmla="*/ 144145 w 2430145"/>
              <a:gd name="connsiteY2" fmla="*/ 62412 h 1613717"/>
              <a:gd name="connisteX3" fmla="*/ 219710 w 2430145"/>
              <a:gd name="connsiteY3" fmla="*/ 37647 h 1613717"/>
              <a:gd name="connisteX4" fmla="*/ 288925 w 2430145"/>
              <a:gd name="connsiteY4" fmla="*/ 37647 h 1613717"/>
              <a:gd name="connisteX5" fmla="*/ 357505 w 2430145"/>
              <a:gd name="connsiteY5" fmla="*/ 24947 h 1613717"/>
              <a:gd name="connisteX6" fmla="*/ 426720 w 2430145"/>
              <a:gd name="connsiteY6" fmla="*/ 12247 h 1613717"/>
              <a:gd name="connisteX7" fmla="*/ 495935 w 2430145"/>
              <a:gd name="connsiteY7" fmla="*/ 182 h 1613717"/>
              <a:gd name="connisteX8" fmla="*/ 565150 w 2430145"/>
              <a:gd name="connsiteY8" fmla="*/ 5897 h 1613717"/>
              <a:gd name="connisteX9" fmla="*/ 634365 w 2430145"/>
              <a:gd name="connsiteY9" fmla="*/ 5897 h 1613717"/>
              <a:gd name="connisteX10" fmla="*/ 709295 w 2430145"/>
              <a:gd name="connsiteY10" fmla="*/ 18597 h 1613717"/>
              <a:gd name="connisteX11" fmla="*/ 778510 w 2430145"/>
              <a:gd name="connsiteY11" fmla="*/ 24947 h 1613717"/>
              <a:gd name="connisteX12" fmla="*/ 847725 w 2430145"/>
              <a:gd name="connsiteY12" fmla="*/ 50347 h 1613717"/>
              <a:gd name="connisteX13" fmla="*/ 916940 w 2430145"/>
              <a:gd name="connsiteY13" fmla="*/ 75112 h 1613717"/>
              <a:gd name="connisteX14" fmla="*/ 991870 w 2430145"/>
              <a:gd name="connsiteY14" fmla="*/ 100512 h 1613717"/>
              <a:gd name="connisteX15" fmla="*/ 1061085 w 2430145"/>
              <a:gd name="connsiteY15" fmla="*/ 137977 h 1613717"/>
              <a:gd name="connisteX16" fmla="*/ 1136650 w 2430145"/>
              <a:gd name="connsiteY16" fmla="*/ 181792 h 1613717"/>
              <a:gd name="connisteX17" fmla="*/ 1205865 w 2430145"/>
              <a:gd name="connsiteY17" fmla="*/ 232592 h 1613717"/>
              <a:gd name="connisteX18" fmla="*/ 1274445 w 2430145"/>
              <a:gd name="connsiteY18" fmla="*/ 289107 h 1613717"/>
              <a:gd name="connisteX19" fmla="*/ 1330960 w 2430145"/>
              <a:gd name="connsiteY19" fmla="*/ 364037 h 1613717"/>
              <a:gd name="connisteX20" fmla="*/ 1387475 w 2430145"/>
              <a:gd name="connsiteY20" fmla="*/ 433252 h 1613717"/>
              <a:gd name="connisteX21" fmla="*/ 1456690 w 2430145"/>
              <a:gd name="connsiteY21" fmla="*/ 489767 h 1613717"/>
              <a:gd name="connisteX22" fmla="*/ 1519555 w 2430145"/>
              <a:gd name="connsiteY22" fmla="*/ 558982 h 1613717"/>
              <a:gd name="connisteX23" fmla="*/ 1582420 w 2430145"/>
              <a:gd name="connsiteY23" fmla="*/ 628197 h 1613717"/>
              <a:gd name="connisteX24" fmla="*/ 1645285 w 2430145"/>
              <a:gd name="connsiteY24" fmla="*/ 709477 h 1613717"/>
              <a:gd name="connisteX25" fmla="*/ 1708150 w 2430145"/>
              <a:gd name="connsiteY25" fmla="*/ 778692 h 1613717"/>
              <a:gd name="connisteX26" fmla="*/ 1758315 w 2430145"/>
              <a:gd name="connsiteY26" fmla="*/ 847907 h 1613717"/>
              <a:gd name="connisteX27" fmla="*/ 1840230 w 2430145"/>
              <a:gd name="connsiteY27" fmla="*/ 922837 h 1613717"/>
              <a:gd name="connisteX28" fmla="*/ 1908810 w 2430145"/>
              <a:gd name="connsiteY28" fmla="*/ 979352 h 1613717"/>
              <a:gd name="connisteX29" fmla="*/ 1978025 w 2430145"/>
              <a:gd name="connsiteY29" fmla="*/ 1048567 h 1613717"/>
              <a:gd name="connisteX30" fmla="*/ 2040890 w 2430145"/>
              <a:gd name="connsiteY30" fmla="*/ 1117782 h 1613717"/>
              <a:gd name="connisteX31" fmla="*/ 2097405 w 2430145"/>
              <a:gd name="connsiteY31" fmla="*/ 1186997 h 1613717"/>
              <a:gd name="connisteX32" fmla="*/ 2153920 w 2430145"/>
              <a:gd name="connsiteY32" fmla="*/ 1262562 h 1613717"/>
              <a:gd name="connisteX33" fmla="*/ 2204085 w 2430145"/>
              <a:gd name="connsiteY33" fmla="*/ 1337492 h 1613717"/>
              <a:gd name="connisteX34" fmla="*/ 2266950 w 2430145"/>
              <a:gd name="connsiteY34" fmla="*/ 1406707 h 1613717"/>
              <a:gd name="connisteX35" fmla="*/ 2317115 w 2430145"/>
              <a:gd name="connsiteY35" fmla="*/ 1475922 h 1613717"/>
              <a:gd name="connisteX36" fmla="*/ 2367280 w 2430145"/>
              <a:gd name="connsiteY36" fmla="*/ 1545137 h 1613717"/>
              <a:gd name="connisteX37" fmla="*/ 2430145 w 2430145"/>
              <a:gd name="connsiteY37" fmla="*/ 1613717 h 16137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</a:cxnLst>
            <a:rect l="l" t="t" r="r" b="b"/>
            <a:pathLst>
              <a:path w="2430145" h="1613718">
                <a:moveTo>
                  <a:pt x="0" y="125278"/>
                </a:moveTo>
                <a:cubicBezTo>
                  <a:pt x="13335" y="118293"/>
                  <a:pt x="46355" y="100513"/>
                  <a:pt x="74930" y="87813"/>
                </a:cubicBezTo>
                <a:cubicBezTo>
                  <a:pt x="103505" y="75113"/>
                  <a:pt x="114935" y="72573"/>
                  <a:pt x="144145" y="62413"/>
                </a:cubicBezTo>
                <a:cubicBezTo>
                  <a:pt x="173355" y="52253"/>
                  <a:pt x="190500" y="42728"/>
                  <a:pt x="219710" y="37648"/>
                </a:cubicBezTo>
                <a:cubicBezTo>
                  <a:pt x="248920" y="32568"/>
                  <a:pt x="261620" y="40188"/>
                  <a:pt x="288925" y="37648"/>
                </a:cubicBezTo>
                <a:cubicBezTo>
                  <a:pt x="316230" y="35108"/>
                  <a:pt x="330200" y="30028"/>
                  <a:pt x="357505" y="24948"/>
                </a:cubicBezTo>
                <a:cubicBezTo>
                  <a:pt x="384810" y="19868"/>
                  <a:pt x="398780" y="17328"/>
                  <a:pt x="426720" y="12248"/>
                </a:cubicBezTo>
                <a:cubicBezTo>
                  <a:pt x="454660" y="7168"/>
                  <a:pt x="467995" y="1453"/>
                  <a:pt x="495935" y="183"/>
                </a:cubicBezTo>
                <a:cubicBezTo>
                  <a:pt x="523875" y="-1087"/>
                  <a:pt x="537210" y="4628"/>
                  <a:pt x="565150" y="5898"/>
                </a:cubicBezTo>
                <a:cubicBezTo>
                  <a:pt x="593090" y="7168"/>
                  <a:pt x="605790" y="3358"/>
                  <a:pt x="634365" y="5898"/>
                </a:cubicBezTo>
                <a:cubicBezTo>
                  <a:pt x="662940" y="8438"/>
                  <a:pt x="680720" y="14788"/>
                  <a:pt x="709295" y="18598"/>
                </a:cubicBezTo>
                <a:cubicBezTo>
                  <a:pt x="737870" y="22408"/>
                  <a:pt x="750570" y="18598"/>
                  <a:pt x="778510" y="24948"/>
                </a:cubicBezTo>
                <a:cubicBezTo>
                  <a:pt x="806450" y="31298"/>
                  <a:pt x="819785" y="40188"/>
                  <a:pt x="847725" y="50348"/>
                </a:cubicBezTo>
                <a:cubicBezTo>
                  <a:pt x="875665" y="60508"/>
                  <a:pt x="888365" y="64953"/>
                  <a:pt x="916940" y="75113"/>
                </a:cubicBezTo>
                <a:cubicBezTo>
                  <a:pt x="945515" y="85273"/>
                  <a:pt x="963295" y="87813"/>
                  <a:pt x="991870" y="100513"/>
                </a:cubicBezTo>
                <a:cubicBezTo>
                  <a:pt x="1020445" y="113213"/>
                  <a:pt x="1031875" y="121468"/>
                  <a:pt x="1061085" y="137978"/>
                </a:cubicBezTo>
                <a:cubicBezTo>
                  <a:pt x="1090295" y="154488"/>
                  <a:pt x="1107440" y="162743"/>
                  <a:pt x="1136650" y="181793"/>
                </a:cubicBezTo>
                <a:cubicBezTo>
                  <a:pt x="1165860" y="200843"/>
                  <a:pt x="1178560" y="211003"/>
                  <a:pt x="1205865" y="232593"/>
                </a:cubicBezTo>
                <a:cubicBezTo>
                  <a:pt x="1233170" y="254183"/>
                  <a:pt x="1249680" y="263073"/>
                  <a:pt x="1274445" y="289108"/>
                </a:cubicBezTo>
                <a:cubicBezTo>
                  <a:pt x="1299210" y="315143"/>
                  <a:pt x="1308100" y="335463"/>
                  <a:pt x="1330960" y="364038"/>
                </a:cubicBezTo>
                <a:cubicBezTo>
                  <a:pt x="1353820" y="392613"/>
                  <a:pt x="1362075" y="407853"/>
                  <a:pt x="1387475" y="433253"/>
                </a:cubicBezTo>
                <a:cubicBezTo>
                  <a:pt x="1412875" y="458653"/>
                  <a:pt x="1430020" y="464368"/>
                  <a:pt x="1456690" y="489768"/>
                </a:cubicBezTo>
                <a:cubicBezTo>
                  <a:pt x="1483360" y="515168"/>
                  <a:pt x="1494155" y="531043"/>
                  <a:pt x="1519555" y="558983"/>
                </a:cubicBezTo>
                <a:cubicBezTo>
                  <a:pt x="1544955" y="586923"/>
                  <a:pt x="1557020" y="598353"/>
                  <a:pt x="1582420" y="628198"/>
                </a:cubicBezTo>
                <a:cubicBezTo>
                  <a:pt x="1607820" y="658043"/>
                  <a:pt x="1619885" y="679633"/>
                  <a:pt x="1645285" y="709478"/>
                </a:cubicBezTo>
                <a:cubicBezTo>
                  <a:pt x="1670685" y="739323"/>
                  <a:pt x="1685290" y="750753"/>
                  <a:pt x="1708150" y="778693"/>
                </a:cubicBezTo>
                <a:cubicBezTo>
                  <a:pt x="1731010" y="806633"/>
                  <a:pt x="1731645" y="819333"/>
                  <a:pt x="1758315" y="847908"/>
                </a:cubicBezTo>
                <a:cubicBezTo>
                  <a:pt x="1784985" y="876483"/>
                  <a:pt x="1810385" y="896803"/>
                  <a:pt x="1840230" y="922838"/>
                </a:cubicBezTo>
                <a:cubicBezTo>
                  <a:pt x="1870075" y="948873"/>
                  <a:pt x="1881505" y="953953"/>
                  <a:pt x="1908810" y="979353"/>
                </a:cubicBezTo>
                <a:cubicBezTo>
                  <a:pt x="1936115" y="1004753"/>
                  <a:pt x="1951355" y="1020628"/>
                  <a:pt x="1978025" y="1048568"/>
                </a:cubicBezTo>
                <a:cubicBezTo>
                  <a:pt x="2004695" y="1076508"/>
                  <a:pt x="2016760" y="1089843"/>
                  <a:pt x="2040890" y="1117783"/>
                </a:cubicBezTo>
                <a:cubicBezTo>
                  <a:pt x="2065020" y="1145723"/>
                  <a:pt x="2074545" y="1157788"/>
                  <a:pt x="2097405" y="1186998"/>
                </a:cubicBezTo>
                <a:cubicBezTo>
                  <a:pt x="2120265" y="1216208"/>
                  <a:pt x="2132330" y="1232718"/>
                  <a:pt x="2153920" y="1262563"/>
                </a:cubicBezTo>
                <a:cubicBezTo>
                  <a:pt x="2175510" y="1292408"/>
                  <a:pt x="2181225" y="1308918"/>
                  <a:pt x="2204085" y="1337493"/>
                </a:cubicBezTo>
                <a:cubicBezTo>
                  <a:pt x="2226945" y="1366068"/>
                  <a:pt x="2244090" y="1378768"/>
                  <a:pt x="2266950" y="1406708"/>
                </a:cubicBezTo>
                <a:cubicBezTo>
                  <a:pt x="2289810" y="1434648"/>
                  <a:pt x="2296795" y="1447983"/>
                  <a:pt x="2317115" y="1475923"/>
                </a:cubicBezTo>
                <a:cubicBezTo>
                  <a:pt x="2337435" y="1503863"/>
                  <a:pt x="2344420" y="1517833"/>
                  <a:pt x="2367280" y="1545138"/>
                </a:cubicBezTo>
                <a:cubicBezTo>
                  <a:pt x="2390140" y="1572443"/>
                  <a:pt x="2418715" y="1601653"/>
                  <a:pt x="2430145" y="16137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916295" y="4885690"/>
            <a:ext cx="725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select</a:t>
            </a:r>
            <a:endParaRPr lang="en-US" altLang="zh-CN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728470" y="3889375"/>
            <a:ext cx="1400175" cy="1619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 16"/>
          <p:cNvSpPr/>
          <p:nvPr/>
        </p:nvSpPr>
        <p:spPr>
          <a:xfrm>
            <a:off x="3146425" y="3483610"/>
            <a:ext cx="4666615" cy="372110"/>
          </a:xfrm>
          <a:custGeom>
            <a:avLst/>
            <a:gdLst>
              <a:gd name="connisteX0" fmla="*/ 0 w 4666615"/>
              <a:gd name="connsiteY0" fmla="*/ 371968 h 371968"/>
              <a:gd name="connisteX1" fmla="*/ 69215 w 4666615"/>
              <a:gd name="connsiteY1" fmla="*/ 333868 h 371968"/>
              <a:gd name="connisteX2" fmla="*/ 138430 w 4666615"/>
              <a:gd name="connsiteY2" fmla="*/ 296403 h 371968"/>
              <a:gd name="connisteX3" fmla="*/ 207645 w 4666615"/>
              <a:gd name="connsiteY3" fmla="*/ 271003 h 371968"/>
              <a:gd name="connisteX4" fmla="*/ 276225 w 4666615"/>
              <a:gd name="connsiteY4" fmla="*/ 233538 h 371968"/>
              <a:gd name="connisteX5" fmla="*/ 351790 w 4666615"/>
              <a:gd name="connsiteY5" fmla="*/ 202423 h 371968"/>
              <a:gd name="connisteX6" fmla="*/ 427355 w 4666615"/>
              <a:gd name="connsiteY6" fmla="*/ 183373 h 371968"/>
              <a:gd name="connisteX7" fmla="*/ 502285 w 4666615"/>
              <a:gd name="connsiteY7" fmla="*/ 164323 h 371968"/>
              <a:gd name="connisteX8" fmla="*/ 571500 w 4666615"/>
              <a:gd name="connsiteY8" fmla="*/ 151623 h 371968"/>
              <a:gd name="connisteX9" fmla="*/ 647065 w 4666615"/>
              <a:gd name="connsiteY9" fmla="*/ 133208 h 371968"/>
              <a:gd name="connisteX10" fmla="*/ 716280 w 4666615"/>
              <a:gd name="connsiteY10" fmla="*/ 107808 h 371968"/>
              <a:gd name="connisteX11" fmla="*/ 784860 w 4666615"/>
              <a:gd name="connsiteY11" fmla="*/ 95108 h 371968"/>
              <a:gd name="connisteX12" fmla="*/ 854075 w 4666615"/>
              <a:gd name="connsiteY12" fmla="*/ 95108 h 371968"/>
              <a:gd name="connisteX13" fmla="*/ 923290 w 4666615"/>
              <a:gd name="connsiteY13" fmla="*/ 83043 h 371968"/>
              <a:gd name="connisteX14" fmla="*/ 998855 w 4666615"/>
              <a:gd name="connsiteY14" fmla="*/ 76693 h 371968"/>
              <a:gd name="connisteX15" fmla="*/ 1067435 w 4666615"/>
              <a:gd name="connsiteY15" fmla="*/ 57643 h 371968"/>
              <a:gd name="connisteX16" fmla="*/ 1136650 w 4666615"/>
              <a:gd name="connsiteY16" fmla="*/ 51293 h 371968"/>
              <a:gd name="connisteX17" fmla="*/ 1205865 w 4666615"/>
              <a:gd name="connsiteY17" fmla="*/ 38593 h 371968"/>
              <a:gd name="connisteX18" fmla="*/ 1275080 w 4666615"/>
              <a:gd name="connsiteY18" fmla="*/ 32878 h 371968"/>
              <a:gd name="connisteX19" fmla="*/ 1356360 w 4666615"/>
              <a:gd name="connsiteY19" fmla="*/ 32878 h 371968"/>
              <a:gd name="connisteX20" fmla="*/ 1425575 w 4666615"/>
              <a:gd name="connsiteY20" fmla="*/ 13828 h 371968"/>
              <a:gd name="connisteX21" fmla="*/ 1494790 w 4666615"/>
              <a:gd name="connsiteY21" fmla="*/ 7478 h 371968"/>
              <a:gd name="connisteX22" fmla="*/ 1576705 w 4666615"/>
              <a:gd name="connsiteY22" fmla="*/ 1128 h 371968"/>
              <a:gd name="connisteX23" fmla="*/ 1645285 w 4666615"/>
              <a:gd name="connsiteY23" fmla="*/ 1128 h 371968"/>
              <a:gd name="connisteX24" fmla="*/ 1720850 w 4666615"/>
              <a:gd name="connsiteY24" fmla="*/ 1128 h 371968"/>
              <a:gd name="connisteX25" fmla="*/ 1790065 w 4666615"/>
              <a:gd name="connsiteY25" fmla="*/ 1128 h 371968"/>
              <a:gd name="connisteX26" fmla="*/ 1865630 w 4666615"/>
              <a:gd name="connsiteY26" fmla="*/ 1128 h 371968"/>
              <a:gd name="connisteX27" fmla="*/ 1934210 w 4666615"/>
              <a:gd name="connsiteY27" fmla="*/ 1128 h 371968"/>
              <a:gd name="connisteX28" fmla="*/ 2003425 w 4666615"/>
              <a:gd name="connsiteY28" fmla="*/ 1128 h 371968"/>
              <a:gd name="connisteX29" fmla="*/ 2078990 w 4666615"/>
              <a:gd name="connsiteY29" fmla="*/ 1128 h 371968"/>
              <a:gd name="connisteX30" fmla="*/ 2153920 w 4666615"/>
              <a:gd name="connsiteY30" fmla="*/ 1128 h 371968"/>
              <a:gd name="connisteX31" fmla="*/ 2229485 w 4666615"/>
              <a:gd name="connsiteY31" fmla="*/ 1128 h 371968"/>
              <a:gd name="connisteX32" fmla="*/ 2305050 w 4666615"/>
              <a:gd name="connsiteY32" fmla="*/ 1128 h 371968"/>
              <a:gd name="connisteX33" fmla="*/ 2374265 w 4666615"/>
              <a:gd name="connsiteY33" fmla="*/ 1128 h 371968"/>
              <a:gd name="connisteX34" fmla="*/ 2455545 w 4666615"/>
              <a:gd name="connsiteY34" fmla="*/ 1128 h 371968"/>
              <a:gd name="connisteX35" fmla="*/ 2531110 w 4666615"/>
              <a:gd name="connsiteY35" fmla="*/ 1128 h 371968"/>
              <a:gd name="connisteX36" fmla="*/ 2600325 w 4666615"/>
              <a:gd name="connsiteY36" fmla="*/ 13828 h 371968"/>
              <a:gd name="connisteX37" fmla="*/ 2681605 w 4666615"/>
              <a:gd name="connsiteY37" fmla="*/ 13828 h 371968"/>
              <a:gd name="connisteX38" fmla="*/ 2763520 w 4666615"/>
              <a:gd name="connsiteY38" fmla="*/ 13828 h 371968"/>
              <a:gd name="connisteX39" fmla="*/ 2832735 w 4666615"/>
              <a:gd name="connsiteY39" fmla="*/ 13828 h 371968"/>
              <a:gd name="connisteX40" fmla="*/ 2901315 w 4666615"/>
              <a:gd name="connsiteY40" fmla="*/ 13828 h 371968"/>
              <a:gd name="connisteX41" fmla="*/ 2983230 w 4666615"/>
              <a:gd name="connsiteY41" fmla="*/ 13828 h 371968"/>
              <a:gd name="connisteX42" fmla="*/ 3052445 w 4666615"/>
              <a:gd name="connsiteY42" fmla="*/ 13828 h 371968"/>
              <a:gd name="connisteX43" fmla="*/ 3121660 w 4666615"/>
              <a:gd name="connsiteY43" fmla="*/ 13828 h 371968"/>
              <a:gd name="connisteX44" fmla="*/ 3196590 w 4666615"/>
              <a:gd name="connsiteY44" fmla="*/ 13828 h 371968"/>
              <a:gd name="connisteX45" fmla="*/ 3265805 w 4666615"/>
              <a:gd name="connsiteY45" fmla="*/ 13828 h 371968"/>
              <a:gd name="connisteX46" fmla="*/ 3335020 w 4666615"/>
              <a:gd name="connsiteY46" fmla="*/ 13828 h 371968"/>
              <a:gd name="connisteX47" fmla="*/ 3404235 w 4666615"/>
              <a:gd name="connsiteY47" fmla="*/ 13828 h 371968"/>
              <a:gd name="connisteX48" fmla="*/ 3485515 w 4666615"/>
              <a:gd name="connsiteY48" fmla="*/ 13828 h 371968"/>
              <a:gd name="connisteX49" fmla="*/ 3567430 w 4666615"/>
              <a:gd name="connsiteY49" fmla="*/ 13828 h 371968"/>
              <a:gd name="connisteX50" fmla="*/ 3636645 w 4666615"/>
              <a:gd name="connsiteY50" fmla="*/ 13828 h 371968"/>
              <a:gd name="connisteX51" fmla="*/ 3711575 w 4666615"/>
              <a:gd name="connsiteY51" fmla="*/ 13828 h 371968"/>
              <a:gd name="connisteX52" fmla="*/ 3787140 w 4666615"/>
              <a:gd name="connsiteY52" fmla="*/ 13828 h 371968"/>
              <a:gd name="connisteX53" fmla="*/ 3868420 w 4666615"/>
              <a:gd name="connsiteY53" fmla="*/ 13828 h 371968"/>
              <a:gd name="connisteX54" fmla="*/ 3937635 w 4666615"/>
              <a:gd name="connsiteY54" fmla="*/ 13828 h 371968"/>
              <a:gd name="connisteX55" fmla="*/ 4019550 w 4666615"/>
              <a:gd name="connsiteY55" fmla="*/ 13828 h 371968"/>
              <a:gd name="connisteX56" fmla="*/ 4100830 w 4666615"/>
              <a:gd name="connsiteY56" fmla="*/ 13828 h 371968"/>
              <a:gd name="connisteX57" fmla="*/ 4170045 w 4666615"/>
              <a:gd name="connsiteY57" fmla="*/ 13828 h 371968"/>
              <a:gd name="connisteX58" fmla="*/ 4245610 w 4666615"/>
              <a:gd name="connsiteY58" fmla="*/ 13828 h 371968"/>
              <a:gd name="connisteX59" fmla="*/ 4314825 w 4666615"/>
              <a:gd name="connsiteY59" fmla="*/ 13828 h 371968"/>
              <a:gd name="connisteX60" fmla="*/ 4389755 w 4666615"/>
              <a:gd name="connsiteY60" fmla="*/ 13828 h 371968"/>
              <a:gd name="connisteX61" fmla="*/ 4458970 w 4666615"/>
              <a:gd name="connsiteY61" fmla="*/ 13828 h 371968"/>
              <a:gd name="connisteX62" fmla="*/ 4528185 w 4666615"/>
              <a:gd name="connsiteY62" fmla="*/ 13828 h 371968"/>
              <a:gd name="connisteX63" fmla="*/ 4597400 w 4666615"/>
              <a:gd name="connsiteY63" fmla="*/ 13828 h 371968"/>
              <a:gd name="connisteX64" fmla="*/ 4666615 w 4666615"/>
              <a:gd name="connsiteY64" fmla="*/ 7478 h 3719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</a:cxnLst>
            <a:rect l="l" t="t" r="r" b="b"/>
            <a:pathLst>
              <a:path w="4666615" h="371969">
                <a:moveTo>
                  <a:pt x="0" y="371969"/>
                </a:moveTo>
                <a:cubicBezTo>
                  <a:pt x="12700" y="364984"/>
                  <a:pt x="41275" y="349109"/>
                  <a:pt x="69215" y="333869"/>
                </a:cubicBezTo>
                <a:cubicBezTo>
                  <a:pt x="97155" y="318629"/>
                  <a:pt x="110490" y="309104"/>
                  <a:pt x="138430" y="296404"/>
                </a:cubicBezTo>
                <a:cubicBezTo>
                  <a:pt x="166370" y="283704"/>
                  <a:pt x="180340" y="283704"/>
                  <a:pt x="207645" y="271004"/>
                </a:cubicBezTo>
                <a:cubicBezTo>
                  <a:pt x="234950" y="258304"/>
                  <a:pt x="247650" y="247509"/>
                  <a:pt x="276225" y="233539"/>
                </a:cubicBezTo>
                <a:cubicBezTo>
                  <a:pt x="304800" y="219569"/>
                  <a:pt x="321310" y="212584"/>
                  <a:pt x="351790" y="202424"/>
                </a:cubicBezTo>
                <a:cubicBezTo>
                  <a:pt x="382270" y="192264"/>
                  <a:pt x="397510" y="190994"/>
                  <a:pt x="427355" y="183374"/>
                </a:cubicBezTo>
                <a:cubicBezTo>
                  <a:pt x="457200" y="175754"/>
                  <a:pt x="473710" y="170674"/>
                  <a:pt x="502285" y="164324"/>
                </a:cubicBezTo>
                <a:cubicBezTo>
                  <a:pt x="530860" y="157974"/>
                  <a:pt x="542290" y="157974"/>
                  <a:pt x="571500" y="151624"/>
                </a:cubicBezTo>
                <a:cubicBezTo>
                  <a:pt x="600710" y="145274"/>
                  <a:pt x="617855" y="142099"/>
                  <a:pt x="647065" y="133209"/>
                </a:cubicBezTo>
                <a:cubicBezTo>
                  <a:pt x="676275" y="124319"/>
                  <a:pt x="688975" y="115429"/>
                  <a:pt x="716280" y="107809"/>
                </a:cubicBezTo>
                <a:cubicBezTo>
                  <a:pt x="743585" y="100189"/>
                  <a:pt x="757555" y="97649"/>
                  <a:pt x="784860" y="95109"/>
                </a:cubicBezTo>
                <a:cubicBezTo>
                  <a:pt x="812165" y="92569"/>
                  <a:pt x="826135" y="97649"/>
                  <a:pt x="854075" y="95109"/>
                </a:cubicBezTo>
                <a:cubicBezTo>
                  <a:pt x="882015" y="92569"/>
                  <a:pt x="894080" y="86854"/>
                  <a:pt x="923290" y="83044"/>
                </a:cubicBezTo>
                <a:cubicBezTo>
                  <a:pt x="952500" y="79234"/>
                  <a:pt x="970280" y="81774"/>
                  <a:pt x="998855" y="76694"/>
                </a:cubicBezTo>
                <a:cubicBezTo>
                  <a:pt x="1027430" y="71614"/>
                  <a:pt x="1040130" y="62724"/>
                  <a:pt x="1067435" y="57644"/>
                </a:cubicBezTo>
                <a:cubicBezTo>
                  <a:pt x="1094740" y="52564"/>
                  <a:pt x="1108710" y="55104"/>
                  <a:pt x="1136650" y="51294"/>
                </a:cubicBezTo>
                <a:cubicBezTo>
                  <a:pt x="1164590" y="47484"/>
                  <a:pt x="1177925" y="42404"/>
                  <a:pt x="1205865" y="38594"/>
                </a:cubicBezTo>
                <a:cubicBezTo>
                  <a:pt x="1233805" y="34784"/>
                  <a:pt x="1245235" y="34149"/>
                  <a:pt x="1275080" y="32879"/>
                </a:cubicBezTo>
                <a:cubicBezTo>
                  <a:pt x="1304925" y="31609"/>
                  <a:pt x="1326515" y="36689"/>
                  <a:pt x="1356360" y="32879"/>
                </a:cubicBezTo>
                <a:cubicBezTo>
                  <a:pt x="1386205" y="29069"/>
                  <a:pt x="1397635" y="18909"/>
                  <a:pt x="1425575" y="13829"/>
                </a:cubicBezTo>
                <a:cubicBezTo>
                  <a:pt x="1453515" y="8749"/>
                  <a:pt x="1464310" y="10019"/>
                  <a:pt x="1494790" y="7479"/>
                </a:cubicBezTo>
                <a:cubicBezTo>
                  <a:pt x="1525270" y="4939"/>
                  <a:pt x="1546860" y="2399"/>
                  <a:pt x="1576705" y="1129"/>
                </a:cubicBezTo>
                <a:cubicBezTo>
                  <a:pt x="1606550" y="-141"/>
                  <a:pt x="1616710" y="1129"/>
                  <a:pt x="1645285" y="1129"/>
                </a:cubicBezTo>
                <a:cubicBezTo>
                  <a:pt x="1673860" y="1129"/>
                  <a:pt x="1691640" y="1129"/>
                  <a:pt x="1720850" y="1129"/>
                </a:cubicBezTo>
                <a:cubicBezTo>
                  <a:pt x="1750060" y="1129"/>
                  <a:pt x="1760855" y="1129"/>
                  <a:pt x="1790065" y="1129"/>
                </a:cubicBezTo>
                <a:cubicBezTo>
                  <a:pt x="1819275" y="1129"/>
                  <a:pt x="1837055" y="1129"/>
                  <a:pt x="1865630" y="1129"/>
                </a:cubicBezTo>
                <a:cubicBezTo>
                  <a:pt x="1894205" y="1129"/>
                  <a:pt x="1906905" y="1129"/>
                  <a:pt x="1934210" y="1129"/>
                </a:cubicBezTo>
                <a:cubicBezTo>
                  <a:pt x="1961515" y="1129"/>
                  <a:pt x="1974215" y="1129"/>
                  <a:pt x="2003425" y="1129"/>
                </a:cubicBezTo>
                <a:cubicBezTo>
                  <a:pt x="2032635" y="1129"/>
                  <a:pt x="2049145" y="1129"/>
                  <a:pt x="2078990" y="1129"/>
                </a:cubicBezTo>
                <a:cubicBezTo>
                  <a:pt x="2108835" y="1129"/>
                  <a:pt x="2124075" y="1129"/>
                  <a:pt x="2153920" y="1129"/>
                </a:cubicBezTo>
                <a:cubicBezTo>
                  <a:pt x="2183765" y="1129"/>
                  <a:pt x="2199005" y="1129"/>
                  <a:pt x="2229485" y="1129"/>
                </a:cubicBezTo>
                <a:cubicBezTo>
                  <a:pt x="2259965" y="1129"/>
                  <a:pt x="2275840" y="1129"/>
                  <a:pt x="2305050" y="1129"/>
                </a:cubicBezTo>
                <a:cubicBezTo>
                  <a:pt x="2334260" y="1129"/>
                  <a:pt x="2344420" y="1129"/>
                  <a:pt x="2374265" y="1129"/>
                </a:cubicBezTo>
                <a:cubicBezTo>
                  <a:pt x="2404110" y="1129"/>
                  <a:pt x="2424430" y="1129"/>
                  <a:pt x="2455545" y="1129"/>
                </a:cubicBezTo>
                <a:cubicBezTo>
                  <a:pt x="2486660" y="1129"/>
                  <a:pt x="2501900" y="-1411"/>
                  <a:pt x="2531110" y="1129"/>
                </a:cubicBezTo>
                <a:cubicBezTo>
                  <a:pt x="2560320" y="3669"/>
                  <a:pt x="2570480" y="11289"/>
                  <a:pt x="2600325" y="13829"/>
                </a:cubicBezTo>
                <a:cubicBezTo>
                  <a:pt x="2630170" y="16369"/>
                  <a:pt x="2649220" y="13829"/>
                  <a:pt x="2681605" y="13829"/>
                </a:cubicBezTo>
                <a:cubicBezTo>
                  <a:pt x="2713990" y="13829"/>
                  <a:pt x="2733040" y="13829"/>
                  <a:pt x="2763520" y="13829"/>
                </a:cubicBezTo>
                <a:cubicBezTo>
                  <a:pt x="2794000" y="13829"/>
                  <a:pt x="2805430" y="13829"/>
                  <a:pt x="2832735" y="13829"/>
                </a:cubicBezTo>
                <a:cubicBezTo>
                  <a:pt x="2860040" y="13829"/>
                  <a:pt x="2871470" y="13829"/>
                  <a:pt x="2901315" y="13829"/>
                </a:cubicBezTo>
                <a:cubicBezTo>
                  <a:pt x="2931160" y="13829"/>
                  <a:pt x="2952750" y="13829"/>
                  <a:pt x="2983230" y="13829"/>
                </a:cubicBezTo>
                <a:cubicBezTo>
                  <a:pt x="3013710" y="13829"/>
                  <a:pt x="3024505" y="13829"/>
                  <a:pt x="3052445" y="13829"/>
                </a:cubicBezTo>
                <a:cubicBezTo>
                  <a:pt x="3080385" y="13829"/>
                  <a:pt x="3093085" y="13829"/>
                  <a:pt x="3121660" y="13829"/>
                </a:cubicBezTo>
                <a:cubicBezTo>
                  <a:pt x="3150235" y="13829"/>
                  <a:pt x="3168015" y="13829"/>
                  <a:pt x="3196590" y="13829"/>
                </a:cubicBezTo>
                <a:cubicBezTo>
                  <a:pt x="3225165" y="13829"/>
                  <a:pt x="3237865" y="13829"/>
                  <a:pt x="3265805" y="13829"/>
                </a:cubicBezTo>
                <a:cubicBezTo>
                  <a:pt x="3293745" y="13829"/>
                  <a:pt x="3307080" y="13829"/>
                  <a:pt x="3335020" y="13829"/>
                </a:cubicBezTo>
                <a:cubicBezTo>
                  <a:pt x="3362960" y="13829"/>
                  <a:pt x="3374390" y="13829"/>
                  <a:pt x="3404235" y="13829"/>
                </a:cubicBezTo>
                <a:cubicBezTo>
                  <a:pt x="3434080" y="13829"/>
                  <a:pt x="3453130" y="13829"/>
                  <a:pt x="3485515" y="13829"/>
                </a:cubicBezTo>
                <a:cubicBezTo>
                  <a:pt x="3517900" y="13829"/>
                  <a:pt x="3536950" y="13829"/>
                  <a:pt x="3567430" y="13829"/>
                </a:cubicBezTo>
                <a:cubicBezTo>
                  <a:pt x="3597910" y="13829"/>
                  <a:pt x="3608070" y="13829"/>
                  <a:pt x="3636645" y="13829"/>
                </a:cubicBezTo>
                <a:cubicBezTo>
                  <a:pt x="3665220" y="13829"/>
                  <a:pt x="3681730" y="13829"/>
                  <a:pt x="3711575" y="13829"/>
                </a:cubicBezTo>
                <a:cubicBezTo>
                  <a:pt x="3741420" y="13829"/>
                  <a:pt x="3756025" y="13829"/>
                  <a:pt x="3787140" y="13829"/>
                </a:cubicBezTo>
                <a:cubicBezTo>
                  <a:pt x="3818255" y="13829"/>
                  <a:pt x="3838575" y="13829"/>
                  <a:pt x="3868420" y="13829"/>
                </a:cubicBezTo>
                <a:cubicBezTo>
                  <a:pt x="3898265" y="13829"/>
                  <a:pt x="3907155" y="13829"/>
                  <a:pt x="3937635" y="13829"/>
                </a:cubicBezTo>
                <a:cubicBezTo>
                  <a:pt x="3968115" y="13829"/>
                  <a:pt x="3987165" y="13829"/>
                  <a:pt x="4019550" y="13829"/>
                </a:cubicBezTo>
                <a:cubicBezTo>
                  <a:pt x="4051935" y="13829"/>
                  <a:pt x="4070985" y="13829"/>
                  <a:pt x="4100830" y="13829"/>
                </a:cubicBezTo>
                <a:cubicBezTo>
                  <a:pt x="4130675" y="13829"/>
                  <a:pt x="4140835" y="13829"/>
                  <a:pt x="4170045" y="13829"/>
                </a:cubicBezTo>
                <a:cubicBezTo>
                  <a:pt x="4199255" y="13829"/>
                  <a:pt x="4216400" y="13829"/>
                  <a:pt x="4245610" y="13829"/>
                </a:cubicBezTo>
                <a:cubicBezTo>
                  <a:pt x="4274820" y="13829"/>
                  <a:pt x="4286250" y="13829"/>
                  <a:pt x="4314825" y="13829"/>
                </a:cubicBezTo>
                <a:cubicBezTo>
                  <a:pt x="4343400" y="13829"/>
                  <a:pt x="4361180" y="13829"/>
                  <a:pt x="4389755" y="13829"/>
                </a:cubicBezTo>
                <a:cubicBezTo>
                  <a:pt x="4418330" y="13829"/>
                  <a:pt x="4431030" y="13829"/>
                  <a:pt x="4458970" y="13829"/>
                </a:cubicBezTo>
                <a:cubicBezTo>
                  <a:pt x="4486910" y="13829"/>
                  <a:pt x="4500245" y="13829"/>
                  <a:pt x="4528185" y="13829"/>
                </a:cubicBezTo>
                <a:cubicBezTo>
                  <a:pt x="4556125" y="13829"/>
                  <a:pt x="4569460" y="15099"/>
                  <a:pt x="4597400" y="13829"/>
                </a:cubicBezTo>
                <a:cubicBezTo>
                  <a:pt x="4625340" y="12559"/>
                  <a:pt x="4653915" y="8749"/>
                  <a:pt x="4666615" y="74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354570" y="3133090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epoll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28685" y="291973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工业级的用法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600440" y="3796665"/>
            <a:ext cx="2152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libevent/libuv</a:t>
            </a:r>
            <a:r>
              <a:rPr lang="zh-CN" altLang="en-US">
                <a:solidFill>
                  <a:srgbClr val="FF0000"/>
                </a:solidFill>
              </a:rPr>
              <a:t>开源库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epoll</a:t>
            </a:r>
            <a:r>
              <a:rPr lang="zh-CN" altLang="en-US"/>
              <a:t>轮询的过程中，有什么要求？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9960" y="1558925"/>
            <a:ext cx="8178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解决大并发的情况下，有一个</a:t>
            </a:r>
            <a:r>
              <a:rPr lang="zh-CN" altLang="en-US">
                <a:solidFill>
                  <a:srgbClr val="FF0000"/>
                </a:solidFill>
              </a:rPr>
              <a:t>实时性</a:t>
            </a:r>
            <a:r>
              <a:rPr lang="zh-CN" altLang="en-US"/>
              <a:t>的要求。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2167255"/>
            <a:ext cx="7416800" cy="44164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98485" y="2005965"/>
            <a:ext cx="3760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这意味着在处理的过程中，希望对于连接的处理应该是设置成</a:t>
            </a:r>
            <a:r>
              <a:rPr lang="zh-CN" altLang="en-US" b="1">
                <a:solidFill>
                  <a:srgbClr val="FF0000"/>
                </a:solidFill>
              </a:rPr>
              <a:t>非阻塞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非阻塞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09675" y="1626870"/>
            <a:ext cx="78339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直接对</a:t>
            </a:r>
            <a:r>
              <a:rPr lang="en-US" altLang="zh-CN"/>
              <a:t>recv</a:t>
            </a:r>
            <a:r>
              <a:rPr lang="zh-CN" altLang="en-US"/>
              <a:t>函数的第四个参数进行设置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 MSG_DONTWAIT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    </a:t>
            </a:r>
            <a:r>
              <a:rPr lang="zh-CN" altLang="en-US">
                <a:solidFill>
                  <a:srgbClr val="FF0000"/>
                </a:solidFill>
              </a:rPr>
              <a:t>只作用于这一次调用是可行的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870" y="2794635"/>
            <a:ext cx="5464175" cy="36258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279650"/>
            <a:ext cx="615315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select</a:t>
            </a:r>
            <a:r>
              <a:rPr lang="zh-CN" altLang="en-US"/>
              <a:t>接口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1975" y="1502410"/>
            <a:ext cx="5767705" cy="1647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85" y="1691005"/>
            <a:ext cx="4676775" cy="1238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1975" y="3467100"/>
            <a:ext cx="102247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nfds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当前监听的文件描述符的最大值</a:t>
            </a:r>
            <a:r>
              <a:rPr lang="en-US" altLang="zh-CN"/>
              <a:t> + 1</a:t>
            </a:r>
            <a:endParaRPr lang="en-US" altLang="zh-CN"/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readfds</a:t>
            </a:r>
            <a:r>
              <a:rPr lang="en-US" altLang="zh-CN"/>
              <a:t>:  </a:t>
            </a:r>
            <a:r>
              <a:rPr lang="zh-CN" altLang="en-US">
                <a:solidFill>
                  <a:srgbClr val="00B0F0"/>
                </a:solidFill>
              </a:rPr>
              <a:t>传入参数，</a:t>
            </a:r>
            <a:r>
              <a:rPr lang="zh-CN" altLang="en-US"/>
              <a:t>监听的</a:t>
            </a:r>
            <a:r>
              <a:rPr lang="zh-CN" altLang="en-US">
                <a:solidFill>
                  <a:srgbClr val="FF0000"/>
                </a:solidFill>
              </a:rPr>
              <a:t>读事件</a:t>
            </a:r>
            <a:r>
              <a:rPr lang="zh-CN" altLang="en-US"/>
              <a:t>的集合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不需要时设置为</a:t>
            </a:r>
            <a:r>
              <a:rPr lang="en-US" altLang="zh-CN">
                <a:sym typeface="+mn-ea"/>
              </a:rPr>
              <a:t>NULL</a:t>
            </a:r>
            <a:r>
              <a:rPr lang="zh-CN" altLang="en-US">
                <a:sym typeface="+mn-ea"/>
              </a:rPr>
              <a:t>；同时，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也是传出参数</a:t>
            </a:r>
            <a:endParaRPr lang="zh-CN" altLang="en-US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FF0000"/>
                </a:solidFill>
              </a:rPr>
              <a:t>writefds</a:t>
            </a:r>
            <a:r>
              <a:rPr lang="en-US" altLang="zh-CN"/>
              <a:t>: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传入参数，</a:t>
            </a:r>
            <a:r>
              <a:rPr lang="zh-CN" altLang="en-US"/>
              <a:t>监听</a:t>
            </a:r>
            <a:r>
              <a:rPr lang="zh-CN" altLang="en-US">
                <a:solidFill>
                  <a:srgbClr val="FF0000"/>
                </a:solidFill>
              </a:rPr>
              <a:t>写事件</a:t>
            </a:r>
            <a:r>
              <a:rPr lang="zh-CN" altLang="en-US"/>
              <a:t>的集合，</a:t>
            </a:r>
            <a:r>
              <a:rPr lang="en-US" altLang="zh-CN"/>
              <a:t> </a:t>
            </a:r>
            <a:r>
              <a:rPr lang="zh-CN" altLang="en-US"/>
              <a:t>不需要时设置为</a:t>
            </a:r>
            <a:r>
              <a:rPr lang="en-US" altLang="zh-CN"/>
              <a:t>NULL</a:t>
            </a:r>
            <a:endParaRPr lang="zh-CN" altLang="en-US"/>
          </a:p>
          <a:p>
            <a:pPr algn="l"/>
            <a:r>
              <a:rPr lang="en-US" altLang="zh-CN"/>
              <a:t>exceptfds: </a:t>
            </a:r>
            <a:r>
              <a:rPr lang="zh-CN" altLang="en-US">
                <a:solidFill>
                  <a:srgbClr val="00B0F0"/>
                </a:solidFill>
                <a:sym typeface="+mn-ea"/>
              </a:rPr>
              <a:t>传入参数，</a:t>
            </a:r>
            <a:r>
              <a:rPr lang="zh-CN" altLang="en-US"/>
              <a:t>监听错误事件的集合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不需要时设置为</a:t>
            </a:r>
            <a:r>
              <a:rPr lang="en-US" altLang="zh-CN">
                <a:sym typeface="+mn-ea"/>
              </a:rPr>
              <a:t>NULL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/>
              <a:t>timeout: </a:t>
            </a:r>
            <a:r>
              <a:rPr lang="en-US" altLang="zh-CN">
                <a:solidFill>
                  <a:srgbClr val="00B0F0"/>
                </a:solidFill>
              </a:rPr>
              <a:t>NULL </a:t>
            </a:r>
            <a:r>
              <a:rPr lang="zh-CN" altLang="en-US"/>
              <a:t>无限等待</a:t>
            </a:r>
            <a:r>
              <a:rPr lang="en-US" altLang="zh-CN"/>
              <a:t>(</a:t>
            </a:r>
            <a:r>
              <a:rPr lang="zh-CN" altLang="en-US"/>
              <a:t>阻塞</a:t>
            </a:r>
            <a:r>
              <a:rPr lang="en-US" altLang="zh-CN"/>
              <a:t>)</a:t>
            </a:r>
            <a:r>
              <a:rPr lang="zh-CN" altLang="en-US"/>
              <a:t>，直到监听的</a:t>
            </a:r>
            <a:r>
              <a:rPr lang="en-US" altLang="zh-CN"/>
              <a:t>fd</a:t>
            </a:r>
            <a:r>
              <a:rPr lang="zh-CN" altLang="en-US"/>
              <a:t>上发生了事件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005955" y="920750"/>
            <a:ext cx="3995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fd_set </a:t>
            </a:r>
            <a:r>
              <a:rPr lang="zh-CN" altLang="en-US"/>
              <a:t>是一个</a:t>
            </a:r>
            <a:r>
              <a:rPr lang="zh-CN" altLang="en-US">
                <a:solidFill>
                  <a:srgbClr val="FF0000"/>
                </a:solidFill>
              </a:rPr>
              <a:t>位图，就是一个数组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1975" y="5212080"/>
            <a:ext cx="69977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返回值：</a:t>
            </a:r>
            <a:r>
              <a:rPr lang="zh-CN" altLang="en-US">
                <a:solidFill>
                  <a:srgbClr val="FF0000"/>
                </a:solidFill>
              </a:rPr>
              <a:t>大于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，表示有多少</a:t>
            </a:r>
            <a:r>
              <a:rPr lang="en-US" altLang="zh-CN"/>
              <a:t>fd</a:t>
            </a:r>
            <a:r>
              <a:rPr lang="zh-CN" altLang="en-US"/>
              <a:t>就绪</a:t>
            </a:r>
            <a:r>
              <a:rPr lang="en-US" altLang="zh-CN"/>
              <a:t>; </a:t>
            </a:r>
            <a:r>
              <a:rPr lang="zh-CN" altLang="en-US">
                <a:solidFill>
                  <a:srgbClr val="FF0000"/>
                </a:solidFill>
              </a:rPr>
              <a:t>等于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，超时；</a:t>
            </a:r>
            <a:r>
              <a:rPr lang="zh-CN" altLang="en-US">
                <a:solidFill>
                  <a:srgbClr val="FF0000"/>
                </a:solidFill>
              </a:rPr>
              <a:t>小于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发生了错误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82415" y="11112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是一个阻塞式函数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非阻塞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2990" y="1804670"/>
            <a:ext cx="44773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将某一个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文件描述符</a:t>
            </a:r>
            <a:r>
              <a:rPr lang="zh-CN" altLang="en-US">
                <a:sym typeface="+mn-ea"/>
              </a:rPr>
              <a:t>设置为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非阻塞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9545" y="763905"/>
            <a:ext cx="5116195" cy="1040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" y="3364865"/>
            <a:ext cx="6994525" cy="254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3500" y="2499995"/>
            <a:ext cx="5890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其作用是对每一次</a:t>
            </a:r>
            <a:r>
              <a:rPr lang="en-US" altLang="zh-CN"/>
              <a:t>recv</a:t>
            </a:r>
            <a:r>
              <a:rPr lang="zh-CN" altLang="en-US"/>
              <a:t>函数的调用都会起作用，</a:t>
            </a:r>
            <a:endParaRPr lang="zh-CN" altLang="en-US"/>
          </a:p>
          <a:p>
            <a:r>
              <a:rPr lang="zh-CN" altLang="en-US"/>
              <a:t>后续所有的</a:t>
            </a:r>
            <a:r>
              <a:rPr lang="en-US" altLang="zh-CN"/>
              <a:t>recv</a:t>
            </a:r>
            <a:r>
              <a:rPr lang="zh-CN" altLang="en-US"/>
              <a:t>函数都是非阻塞的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495" y="2343150"/>
            <a:ext cx="5368925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水平触发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6820" y="1822450"/>
            <a:ext cx="735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水平触发：（</a:t>
            </a:r>
            <a:r>
              <a:rPr lang="en-US" altLang="zh-CN">
                <a:solidFill>
                  <a:srgbClr val="FF0000"/>
                </a:solidFill>
              </a:rPr>
              <a:t>EPOLLLT</a:t>
            </a:r>
            <a:r>
              <a:rPr lang="zh-CN" altLang="en-US"/>
              <a:t>）</a:t>
            </a:r>
            <a:r>
              <a:rPr lang="en-US" altLang="zh-CN"/>
              <a:t>  level trigger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50720" y="2700655"/>
            <a:ext cx="61639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zh-CN" altLang="en-US">
                <a:solidFill>
                  <a:srgbClr val="FF0000"/>
                </a:solidFill>
              </a:rPr>
              <a:t>内核的接收缓冲区</a:t>
            </a:r>
            <a:r>
              <a:rPr lang="zh-CN" altLang="en-US"/>
              <a:t>中</a:t>
            </a:r>
            <a:r>
              <a:rPr lang="zh-CN" altLang="en-US">
                <a:solidFill>
                  <a:srgbClr val="FF0000"/>
                </a:solidFill>
              </a:rPr>
              <a:t>有数据</a:t>
            </a:r>
            <a:r>
              <a:rPr lang="zh-CN" altLang="en-US"/>
              <a:t>时，如果</a:t>
            </a:r>
            <a:r>
              <a:rPr lang="zh-CN" altLang="en-US">
                <a:solidFill>
                  <a:srgbClr val="FF0000"/>
                </a:solidFill>
              </a:rPr>
              <a:t>不去处理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epoll</a:t>
            </a:r>
            <a:r>
              <a:rPr lang="zh-CN" altLang="en-US"/>
              <a:t>会一直通知我们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7245" y="2322195"/>
            <a:ext cx="529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select/epoll</a:t>
            </a:r>
            <a:r>
              <a:rPr lang="zh-CN" altLang="en-US"/>
              <a:t>默认情况下都是采用</a:t>
            </a:r>
            <a:r>
              <a:rPr lang="zh-CN" altLang="en-US">
                <a:solidFill>
                  <a:srgbClr val="FF0000"/>
                </a:solidFill>
              </a:rPr>
              <a:t>水平触发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3445" y="3811270"/>
            <a:ext cx="6487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强监督</a:t>
            </a:r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9425" y="4285615"/>
            <a:ext cx="2235200" cy="21272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33445" y="3761105"/>
            <a:ext cx="118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server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58055" y="4608830"/>
            <a:ext cx="3611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</a:t>
            </a:r>
            <a:r>
              <a:rPr lang="en-US" altLang="zh-CN"/>
              <a:t>server</a:t>
            </a:r>
            <a:r>
              <a:rPr lang="zh-CN" altLang="en-US"/>
              <a:t>端不进行消息的处理时，</a:t>
            </a:r>
            <a:r>
              <a:rPr lang="en-US" altLang="zh-CN"/>
              <a:t>epoll</a:t>
            </a:r>
            <a:r>
              <a:rPr lang="zh-CN" altLang="en-US"/>
              <a:t>会一直通知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边缘触发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8705" y="1746885"/>
            <a:ext cx="496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边缘触发：（</a:t>
            </a:r>
            <a:r>
              <a:rPr lang="en-US" altLang="zh-CN">
                <a:solidFill>
                  <a:srgbClr val="FF0000"/>
                </a:solidFill>
              </a:rPr>
              <a:t>EPOLLET</a:t>
            </a:r>
            <a:r>
              <a:rPr lang="zh-CN" altLang="en-US"/>
              <a:t>）</a:t>
            </a:r>
            <a:r>
              <a:rPr lang="en-US" altLang="zh-CN"/>
              <a:t> edge trigger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72285" y="2393315"/>
            <a:ext cx="7075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当内核的接收缓冲区中收到数据时，会通知一次；</a:t>
            </a:r>
            <a:endParaRPr lang="zh-CN" altLang="en-US"/>
          </a:p>
          <a:p>
            <a:r>
              <a:rPr lang="zh-CN" altLang="en-US"/>
              <a:t>如果不去接收数据，之后</a:t>
            </a:r>
            <a:r>
              <a:rPr lang="en-US" altLang="zh-CN">
                <a:solidFill>
                  <a:srgbClr val="FF0000"/>
                </a:solidFill>
              </a:rPr>
              <a:t>epoll</a:t>
            </a:r>
            <a:r>
              <a:rPr lang="zh-CN" altLang="en-US"/>
              <a:t>不会再通知进行处理；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直到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内核的接收缓冲区</a:t>
            </a:r>
            <a:r>
              <a:rPr lang="zh-CN" altLang="en-US">
                <a:sym typeface="+mn-ea"/>
              </a:rPr>
              <a:t>又接收到了</a:t>
            </a:r>
            <a:r>
              <a:rPr lang="zh-CN" altLang="en-US">
                <a:solidFill>
                  <a:srgbClr val="FF0000"/>
                </a:solidFill>
              </a:rPr>
              <a:t>新的数据</a:t>
            </a:r>
            <a:r>
              <a:rPr lang="zh-CN" altLang="en-US"/>
              <a:t>，才会再</a:t>
            </a:r>
            <a:r>
              <a:rPr lang="zh-CN" altLang="en-US">
                <a:solidFill>
                  <a:srgbClr val="FF0000"/>
                </a:solidFill>
              </a:rPr>
              <a:t>通知一次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0385" y="4352925"/>
            <a:ext cx="4152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字节数保持不变时，只通知一次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字节数有变化时，再通知一次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85800" y="5285740"/>
            <a:ext cx="456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弱监督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5480" y="1579245"/>
            <a:ext cx="699262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195" y="1864360"/>
            <a:ext cx="2498725" cy="1279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519160" y="1494790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server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020" y="4009390"/>
            <a:ext cx="2374900" cy="2451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515350" y="3629025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client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79725" y="157480"/>
            <a:ext cx="60871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采用边缘触发之后，消息处理的时机变得</a:t>
            </a:r>
            <a:r>
              <a:rPr lang="zh-CN" altLang="en-US">
                <a:solidFill>
                  <a:schemeClr val="accent6"/>
                </a:solidFill>
              </a:rPr>
              <a:t>不确定了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因此设置</a:t>
            </a:r>
            <a:r>
              <a:rPr lang="zh-CN" altLang="en-US">
                <a:solidFill>
                  <a:schemeClr val="accent6"/>
                </a:solidFill>
              </a:rPr>
              <a:t>消息处理的条件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如何确定</a:t>
            </a:r>
            <a:r>
              <a:rPr lang="zh-CN" altLang="en-US">
                <a:solidFill>
                  <a:schemeClr val="accent6"/>
                </a:solidFill>
              </a:rPr>
              <a:t>内核接收缓冲区中</a:t>
            </a:r>
            <a:r>
              <a:rPr lang="zh-CN" altLang="en-US"/>
              <a:t>的数据长度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9965" y="1691005"/>
            <a:ext cx="68707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当有以上需求时，是</a:t>
            </a:r>
            <a:r>
              <a:rPr lang="zh-CN" altLang="en-US">
                <a:solidFill>
                  <a:schemeClr val="accent4"/>
                </a:solidFill>
              </a:rPr>
              <a:t>不希望直接把缓冲区中的数据移走的</a:t>
            </a:r>
            <a:r>
              <a:rPr lang="zh-CN" altLang="en-US"/>
              <a:t>，相当于是希望查看一下缓冲区中的数据情况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此时可以将</a:t>
            </a:r>
            <a:r>
              <a:rPr lang="en-US" altLang="zh-CN"/>
              <a:t>recv</a:t>
            </a:r>
            <a:r>
              <a:rPr lang="zh-CN" altLang="en-US"/>
              <a:t>函数的第四个参数设置为</a:t>
            </a:r>
            <a:r>
              <a:rPr lang="en-US" altLang="zh-CN"/>
              <a:t> </a:t>
            </a:r>
            <a:r>
              <a:rPr lang="en-US" altLang="zh-CN" b="1">
                <a:solidFill>
                  <a:schemeClr val="accent6"/>
                </a:solidFill>
              </a:rPr>
              <a:t>MSG_PEEK, </a:t>
            </a:r>
            <a:r>
              <a:rPr lang="zh-CN" altLang="en-US" b="1">
                <a:solidFill>
                  <a:schemeClr val="accent6"/>
                </a:solidFill>
              </a:rPr>
              <a:t>只是去窥探一下内核接收缓冲区，并将数据拷贝到用户态缓冲区</a:t>
            </a:r>
            <a:endParaRPr lang="zh-CN" altLang="en-US" b="1">
              <a:solidFill>
                <a:schemeClr val="accent6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64815" y="3957320"/>
            <a:ext cx="1678305" cy="7581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helloworld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964815" y="5344160"/>
            <a:ext cx="1678305" cy="7581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helloworld</a:t>
            </a:r>
            <a:endParaRPr lang="en-US" altLang="zh-CN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819275" y="5038725"/>
            <a:ext cx="3952875" cy="21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3410" y="5831205"/>
            <a:ext cx="1235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内核态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8190" y="399542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用户态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930" y="3467100"/>
            <a:ext cx="6878955" cy="5283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26505" y="4116705"/>
            <a:ext cx="50793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当第四个参数</a:t>
            </a:r>
            <a:r>
              <a:rPr lang="en-US" altLang="zh-CN"/>
              <a:t>flags</a:t>
            </a:r>
            <a:r>
              <a:rPr lang="zh-CN" altLang="en-US"/>
              <a:t>值为</a:t>
            </a:r>
            <a:r>
              <a:rPr lang="en-US" altLang="zh-CN"/>
              <a:t>0</a:t>
            </a:r>
            <a:r>
              <a:rPr lang="zh-CN" altLang="en-US"/>
              <a:t>时，将内核接收缓冲区中的数据拷贝到了用户态，同时还移走了内核中的数据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 flipH="1" flipV="1">
            <a:off x="3459480" y="4780915"/>
            <a:ext cx="13335" cy="513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3375" y="268605"/>
            <a:ext cx="10515600" cy="1325563"/>
          </a:xfrm>
        </p:spPr>
        <p:txBody>
          <a:bodyPr/>
          <a:p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165" y="457835"/>
            <a:ext cx="6369050" cy="18192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77515" y="133350"/>
            <a:ext cx="522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对于每一个连接都采用</a:t>
            </a:r>
            <a:r>
              <a:rPr lang="zh-CN" altLang="en-US">
                <a:solidFill>
                  <a:schemeClr val="accent6"/>
                </a:solidFill>
              </a:rPr>
              <a:t>边缘触发</a:t>
            </a:r>
            <a:r>
              <a:rPr lang="zh-CN" altLang="en-US"/>
              <a:t>的方式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960" y="2219325"/>
            <a:ext cx="5215890" cy="45199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475230"/>
            <a:ext cx="4470400" cy="1365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7530" y="2085975"/>
            <a:ext cx="1844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server</a:t>
            </a:r>
            <a:endParaRPr lang="en-US" altLang="zh-CN">
              <a:solidFill>
                <a:schemeClr val="accent6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35" y="4138930"/>
            <a:ext cx="2641600" cy="2600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88010" y="5123815"/>
            <a:ext cx="829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client</a:t>
            </a:r>
            <a:endParaRPr lang="en-US" altLang="zh-CN">
              <a:solidFill>
                <a:schemeClr val="accent4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14700" y="5834380"/>
            <a:ext cx="3392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第三次之后才真正处理数据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读写事件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72255" y="787400"/>
            <a:ext cx="372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针对于</a:t>
            </a:r>
            <a:r>
              <a:rPr lang="zh-CN" altLang="en-US">
                <a:solidFill>
                  <a:srgbClr val="C00000"/>
                </a:solidFill>
              </a:rPr>
              <a:t>套接字</a:t>
            </a:r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304415" y="3582035"/>
            <a:ext cx="6921500" cy="26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878455" y="2407285"/>
            <a:ext cx="1546225" cy="74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430645" y="2442845"/>
            <a:ext cx="1546225" cy="745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hello,server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878455" y="4279900"/>
            <a:ext cx="1546225" cy="74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hello,world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430645" y="4279900"/>
            <a:ext cx="1546225" cy="745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08965" y="216408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45435" y="1784985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42405" y="1737995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发送缓冲区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66420" y="421259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26080" y="5217160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51245" y="5243830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发送缓冲区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539490" y="3314065"/>
            <a:ext cx="42545" cy="890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26080" y="3608070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</p:cNvCxnSpPr>
          <p:nvPr/>
        </p:nvCxnSpPr>
        <p:spPr>
          <a:xfrm flipH="1">
            <a:off x="7134860" y="3188335"/>
            <a:ext cx="69215" cy="97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7172960" y="367665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59715" y="5697220"/>
            <a:ext cx="5320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当内核的接收缓冲区中有数据时，</a:t>
            </a:r>
            <a:endParaRPr lang="zh-CN" altLang="en-US"/>
          </a:p>
          <a:p>
            <a:r>
              <a:rPr lang="zh-CN" altLang="en-US"/>
              <a:t>表示该套接字</a:t>
            </a:r>
            <a:r>
              <a:rPr lang="en-US" altLang="zh-CN"/>
              <a:t>sockfd</a:t>
            </a:r>
            <a:r>
              <a:rPr lang="zh-CN" altLang="en-US">
                <a:solidFill>
                  <a:srgbClr val="FF0000"/>
                </a:solidFill>
              </a:rPr>
              <a:t>可读</a:t>
            </a:r>
            <a:r>
              <a:rPr lang="en-US" altLang="zh-CN">
                <a:solidFill>
                  <a:srgbClr val="FF0000"/>
                </a:solidFill>
              </a:rPr>
              <a:t>  =&gt; </a:t>
            </a:r>
            <a:r>
              <a:rPr lang="zh-CN" altLang="en-US">
                <a:solidFill>
                  <a:srgbClr val="FF0000"/>
                </a:solidFill>
              </a:rPr>
              <a:t>读事件发生（就绪）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69965" y="5690235"/>
            <a:ext cx="482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当内核的发送缓冲区有空间，表示该套接字</a:t>
            </a:r>
            <a:r>
              <a:rPr lang="en-US" altLang="zh-CN"/>
              <a:t>sockfd</a:t>
            </a:r>
            <a:r>
              <a:rPr lang="zh-CN" altLang="en-US">
                <a:solidFill>
                  <a:srgbClr val="FF0000"/>
                </a:solidFill>
              </a:rPr>
              <a:t>可写</a:t>
            </a:r>
            <a:r>
              <a:rPr lang="en-US" altLang="zh-CN"/>
              <a:t>  =</a:t>
            </a:r>
            <a:r>
              <a:rPr lang="zh-CN" altLang="en-US"/>
              <a:t>》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写事件发生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就绪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926080" y="6342380"/>
            <a:ext cx="79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Input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37070" y="6413500"/>
            <a:ext cx="1269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Output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54220" y="6384925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网络</a:t>
            </a:r>
            <a:r>
              <a:rPr lang="en-US" altLang="zh-CN" b="1">
                <a:solidFill>
                  <a:srgbClr val="FF0000"/>
                </a:solidFill>
              </a:rPr>
              <a:t>IO</a:t>
            </a:r>
            <a:r>
              <a:rPr lang="zh-CN" altLang="en-US" b="1">
                <a:solidFill>
                  <a:srgbClr val="FF0000"/>
                </a:solidFill>
              </a:rPr>
              <a:t>事件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525895" y="148590"/>
            <a:ext cx="3608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标准输入</a:t>
            </a:r>
            <a:r>
              <a:rPr lang="en-US" altLang="zh-CN"/>
              <a:t> ==</a:t>
            </a:r>
            <a:r>
              <a:rPr lang="zh-CN" altLang="en-US"/>
              <a:t>》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缓冲区有数据</a:t>
            </a:r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可读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17640" y="706755"/>
            <a:ext cx="5247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磁盘文件</a:t>
            </a:r>
            <a:r>
              <a:rPr lang="en-US" altLang="zh-CN"/>
              <a:t>  open  =</a:t>
            </a:r>
            <a:r>
              <a:rPr lang="zh-CN" altLang="en-US"/>
              <a:t>》</a:t>
            </a:r>
            <a:r>
              <a:rPr lang="en-US" altLang="zh-CN"/>
              <a:t> fd =&gt; </a:t>
            </a:r>
            <a:r>
              <a:rPr lang="zh-CN" altLang="en-US"/>
              <a:t>内核缓冲区有数据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可读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" y="1691005"/>
            <a:ext cx="6141720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10" y="2769870"/>
            <a:ext cx="58293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9260" y="0"/>
            <a:ext cx="6457950" cy="2847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5" y="2982595"/>
            <a:ext cx="6537325" cy="4184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310" y="3692525"/>
            <a:ext cx="6092825" cy="2895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99095" y="3202305"/>
            <a:ext cx="2098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获取对端的数据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位图</a:t>
            </a:r>
            <a:r>
              <a:rPr lang="en-US" altLang="zh-CN"/>
              <a:t>fd_set</a:t>
            </a:r>
            <a:r>
              <a:rPr lang="zh-CN" altLang="en-US"/>
              <a:t>底层实现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3580" y="1821180"/>
            <a:ext cx="6924675" cy="2473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1913255" y="1814830"/>
              <a:ext cx="758825" cy="28194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1913255" y="1814830"/>
                <a:ext cx="758825" cy="2819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3451225" y="3710305"/>
              <a:ext cx="349885" cy="50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3451225" y="3710305"/>
                <a:ext cx="349885" cy="5080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3893185" y="2802255"/>
            <a:ext cx="4038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个字节占据</a:t>
            </a:r>
            <a:r>
              <a:rPr lang="en-US" altLang="zh-CN"/>
              <a:t>8bit   </a:t>
            </a:r>
            <a:endParaRPr lang="en-US" altLang="zh-CN"/>
          </a:p>
        </p:txBody>
      </p:sp>
      <p:graphicFrame>
        <p:nvGraphicFramePr>
          <p:cNvPr id="9" name="表格 8"/>
          <p:cNvGraphicFramePr/>
          <p:nvPr/>
        </p:nvGraphicFramePr>
        <p:xfrm>
          <a:off x="1121410" y="504571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252220" y="5490210"/>
            <a:ext cx="681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0                 1             2               3             4              5                6            7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14985" y="4586605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fd_set</a:t>
            </a:r>
            <a:endParaRPr lang="en-US" altLang="zh-CN"/>
          </a:p>
        </p:txBody>
      </p:sp>
      <p:graphicFrame>
        <p:nvGraphicFramePr>
          <p:cNvPr id="12" name="表格 11"/>
          <p:cNvGraphicFramePr/>
          <p:nvPr/>
        </p:nvGraphicFramePr>
        <p:xfrm>
          <a:off x="1060450" y="6117590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  <a:gridCol w="852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161415" y="6507480"/>
            <a:ext cx="681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0                 1             2               3             4              5                6            7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344535" y="4996815"/>
            <a:ext cx="228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初始化时的情况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46770" y="6304915"/>
            <a:ext cx="228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select</a:t>
            </a:r>
            <a:r>
              <a:rPr lang="zh-CN" altLang="en-US"/>
              <a:t>返回时的情况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74380" y="5911215"/>
            <a:ext cx="235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通过键盘获取了数据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861185" y="4460240"/>
            <a:ext cx="3602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个字节</a:t>
            </a:r>
            <a:r>
              <a:rPr lang="zh-CN" altLang="en-US"/>
              <a:t>可以表示</a:t>
            </a:r>
            <a:r>
              <a:rPr lang="en-US" altLang="zh-CN"/>
              <a:t>8</a:t>
            </a:r>
            <a:r>
              <a:rPr lang="zh-CN" altLang="en-US"/>
              <a:t>个文件描述符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IO</a:t>
            </a:r>
            <a:r>
              <a:rPr lang="zh-CN" altLang="en-US"/>
              <a:t>多路复用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星空</a:t>
            </a:r>
            <a:endParaRPr lang="zh-CN" altLang="en-US"/>
          </a:p>
          <a:p>
            <a:r>
              <a:rPr lang="en-US" altLang="zh-CN"/>
              <a:t>2024.5.31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实现大并发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8215" y="2005965"/>
            <a:ext cx="692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方案一：</a:t>
            </a:r>
            <a:r>
              <a:rPr lang="en-US" altLang="zh-CN"/>
              <a:t>  </a:t>
            </a:r>
            <a:r>
              <a:rPr lang="zh-CN" altLang="en-US"/>
              <a:t>每一个连接交给</a:t>
            </a:r>
            <a:r>
              <a:rPr lang="zh-CN" altLang="en-US">
                <a:solidFill>
                  <a:srgbClr val="FF0000"/>
                </a:solidFill>
              </a:rPr>
              <a:t>一个线程（子进程）</a:t>
            </a:r>
            <a:r>
              <a:rPr lang="zh-CN" altLang="en-US"/>
              <a:t>处理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20850" y="2576830"/>
            <a:ext cx="581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一个进程中最多能够创建多少个线程？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2990" y="3113405"/>
            <a:ext cx="593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每一个线程都有自己独立的</a:t>
            </a:r>
            <a:r>
              <a:rPr lang="zh-CN" altLang="en-US">
                <a:solidFill>
                  <a:srgbClr val="FF0000"/>
                </a:solidFill>
              </a:rPr>
              <a:t>栈空间</a:t>
            </a:r>
            <a:r>
              <a:rPr lang="en-US" altLang="zh-CN">
                <a:solidFill>
                  <a:srgbClr val="FF0000"/>
                </a:solidFill>
              </a:rPr>
              <a:t> 1M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6530" y="1081405"/>
            <a:ext cx="5581650" cy="3159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71195" y="3850640"/>
            <a:ext cx="400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r>
              <a:rPr lang="zh-CN" altLang="en-US"/>
              <a:t>位系统</a:t>
            </a:r>
            <a:r>
              <a:rPr lang="en-US" altLang="zh-CN"/>
              <a:t>   </a:t>
            </a:r>
            <a:r>
              <a:rPr lang="zh-CN" altLang="en-US"/>
              <a:t>虚拟地址空间</a:t>
            </a:r>
            <a:r>
              <a:rPr lang="en-US" altLang="zh-CN"/>
              <a:t> 4G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171575" y="4512945"/>
            <a:ext cx="5531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内核态使用了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1G</a:t>
            </a:r>
            <a:r>
              <a:rPr lang="zh-CN" altLang="en-US"/>
              <a:t>）</a:t>
            </a:r>
            <a:r>
              <a:rPr lang="en-US" altLang="zh-CN"/>
              <a:t>   3G - 4G </a:t>
            </a:r>
            <a:endParaRPr lang="en-US" altLang="zh-CN"/>
          </a:p>
          <a:p>
            <a:r>
              <a:rPr lang="zh-CN" altLang="en-US"/>
              <a:t>用户态使用的就是</a:t>
            </a:r>
            <a:r>
              <a:rPr lang="en-US" altLang="zh-CN"/>
              <a:t>3G</a:t>
            </a:r>
            <a:r>
              <a:rPr lang="zh-CN" altLang="en-US"/>
              <a:t>的空间</a:t>
            </a:r>
            <a:r>
              <a:rPr lang="en-US" altLang="zh-CN"/>
              <a:t>    </a:t>
            </a:r>
            <a:r>
              <a:rPr lang="en-US" altLang="zh-CN" b="1">
                <a:solidFill>
                  <a:srgbClr val="FF0000"/>
                </a:solidFill>
              </a:rPr>
              <a:t> 3000</a:t>
            </a:r>
            <a:r>
              <a:rPr lang="zh-CN" altLang="en-US" b="1">
                <a:solidFill>
                  <a:srgbClr val="FF0000"/>
                </a:solidFill>
              </a:rPr>
              <a:t>个线程（理论值）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7230" y="5597525"/>
            <a:ext cx="291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方案二：</a:t>
            </a:r>
            <a:r>
              <a:rPr lang="en-US" altLang="zh-CN"/>
              <a:t> IO</a:t>
            </a:r>
            <a:r>
              <a:rPr lang="zh-CN" altLang="en-US"/>
              <a:t>多路复用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79*15"/>
  <p:tag name="TABLE_ENDDRAG_RECT" val="436*270*379*15"/>
</p:tagLst>
</file>

<file path=ppt/tags/tag2.xml><?xml version="1.0" encoding="utf-8"?>
<p:tagLst xmlns:p="http://schemas.openxmlformats.org/presentationml/2006/main">
  <p:tag name="TABLE_ENDDRAG_ORIGIN_RECT" val="439*18"/>
  <p:tag name="TABLE_ENDDRAG_RECT" val="376*266*439*18"/>
</p:tagLst>
</file>

<file path=ppt/tags/tag3.xml><?xml version="1.0" encoding="utf-8"?>
<p:tagLst xmlns:p="http://schemas.openxmlformats.org/presentationml/2006/main">
  <p:tag name="commondata" val="eyJoZGlkIjoiZjk5OGJhZjdlMmIxOWJmOGZhOWY3NTQwN2E3MTEzYW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4561</Words>
  <Application>WPS 演示</Application>
  <PresentationFormat>宽屏</PresentationFormat>
  <Paragraphs>573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网络编程</vt:lpstr>
      <vt:lpstr>实现一对一的聊天</vt:lpstr>
      <vt:lpstr>select接口</vt:lpstr>
      <vt:lpstr>读写事件</vt:lpstr>
      <vt:lpstr>server</vt:lpstr>
      <vt:lpstr>client</vt:lpstr>
      <vt:lpstr>位图fd_set底层实现</vt:lpstr>
      <vt:lpstr>IO多路复用</vt:lpstr>
      <vt:lpstr>实现大并发</vt:lpstr>
      <vt:lpstr>select实现即时聊天</vt:lpstr>
      <vt:lpstr>已经建立好的连接进行存储</vt:lpstr>
      <vt:lpstr>fd_set</vt:lpstr>
      <vt:lpstr>select实现1</vt:lpstr>
      <vt:lpstr>select实现2</vt:lpstr>
      <vt:lpstr>select实现3</vt:lpstr>
      <vt:lpstr>select实现即时聊天</vt:lpstr>
      <vt:lpstr>转发给进入聊天室的所有客户端</vt:lpstr>
      <vt:lpstr>select的限制</vt:lpstr>
      <vt:lpstr>epoll</vt:lpstr>
      <vt:lpstr>epoll_ctl</vt:lpstr>
      <vt:lpstr>epoll_event</vt:lpstr>
      <vt:lpstr>epoll_wait</vt:lpstr>
      <vt:lpstr>epoll实现1</vt:lpstr>
      <vt:lpstr>epoll实现2</vt:lpstr>
      <vt:lpstr>epoll3</vt:lpstr>
      <vt:lpstr>epoll 与select的对比</vt:lpstr>
      <vt:lpstr>执行效率的对比</vt:lpstr>
      <vt:lpstr>在epoll轮询的过程中，有什么要求？</vt:lpstr>
      <vt:lpstr>非阻塞</vt:lpstr>
      <vt:lpstr>非阻塞</vt:lpstr>
      <vt:lpstr>水平触发</vt:lpstr>
      <vt:lpstr>边缘触发</vt:lpstr>
      <vt:lpstr>测试</vt:lpstr>
      <vt:lpstr>如何确定内核接收缓冲区中的数据长度</vt:lpstr>
      <vt:lpstr>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</dc:creator>
  <cp:lastModifiedBy>星空</cp:lastModifiedBy>
  <cp:revision>302</cp:revision>
  <dcterms:created xsi:type="dcterms:W3CDTF">2023-08-09T12:44:00Z</dcterms:created>
  <dcterms:modified xsi:type="dcterms:W3CDTF">2024-05-31T09:52:03Z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