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47" r:id="rId4"/>
    <p:sldId id="342" r:id="rId5"/>
    <p:sldId id="351" r:id="rId6"/>
    <p:sldId id="352" r:id="rId7"/>
    <p:sldId id="354" r:id="rId8"/>
    <p:sldId id="343" r:id="rId9"/>
    <p:sldId id="355" r:id="rId10"/>
    <p:sldId id="360" r:id="rId11"/>
    <p:sldId id="356" r:id="rId12"/>
    <p:sldId id="357" r:id="rId13"/>
    <p:sldId id="359" r:id="rId14"/>
    <p:sldId id="361" r:id="rId15"/>
    <p:sldId id="362" r:id="rId16"/>
    <p:sldId id="3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89CF"/>
    <a:srgbClr val="E35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6196" autoAdjust="0"/>
  </p:normalViewPr>
  <p:slideViewPr>
    <p:cSldViewPr snapToGrid="0" showGuides="1">
      <p:cViewPr varScale="1">
        <p:scale>
          <a:sx n="110" d="100"/>
          <a:sy n="110" d="100"/>
        </p:scale>
        <p:origin x="56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3403534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DBCD3-13D8-4B61-A324-65F1C4F838CB}"/>
              </a:ext>
            </a:extLst>
          </p:cNvPr>
          <p:cNvSpPr/>
          <p:nvPr userDrawn="1"/>
        </p:nvSpPr>
        <p:spPr>
          <a:xfrm>
            <a:off x="3397776" y="27177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a:extLst>
              <a:ext uri="{FF2B5EF4-FFF2-40B4-BE49-F238E27FC236}">
                <a16:creationId xmlns:a16="http://schemas.microsoft.com/office/drawing/2014/main" id="{27C1F53F-D199-4227-A23E-2B5F143EB982}"/>
              </a:ext>
            </a:extLst>
          </p:cNvPr>
          <p:cNvGrpSpPr/>
          <p:nvPr userDrawn="1"/>
        </p:nvGrpSpPr>
        <p:grpSpPr>
          <a:xfrm>
            <a:off x="733478" y="1571013"/>
            <a:ext cx="2664296" cy="4683693"/>
            <a:chOff x="445712" y="1449040"/>
            <a:chExt cx="2113018" cy="3924176"/>
          </a:xfrm>
        </p:grpSpPr>
        <p:sp>
          <p:nvSpPr>
            <p:cNvPr id="4" name="Rounded Rectangle 4">
              <a:extLst>
                <a:ext uri="{FF2B5EF4-FFF2-40B4-BE49-F238E27FC236}">
                  <a16:creationId xmlns:a16="http://schemas.microsoft.com/office/drawing/2014/main" id="{4B09402C-7E86-41C9-8E37-9EF71EDF105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a:extLst>
                <a:ext uri="{FF2B5EF4-FFF2-40B4-BE49-F238E27FC236}">
                  <a16:creationId xmlns:a16="http://schemas.microsoft.com/office/drawing/2014/main" id="{41DF11FE-4210-4E1A-AAC1-AD2FF969D36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id="{0E578CC1-F58F-4C71-AB27-A73396D54EA3}"/>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id="{FF38739C-F2ED-4F4B-9A89-B33A3B4C6A3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id="{42258DA3-8567-4D16-9190-D371531398A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4BFDD25E-3936-4728-A24A-3CD8211A0ED0}"/>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23ED7D35-2C36-4F32-8052-655C68EBBCF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EA604A-1015-4952-8EE1-CCE52EC0E000}"/>
              </a:ext>
            </a:extLst>
          </p:cNvPr>
          <p:cNvGrpSpPr/>
          <p:nvPr userDrawn="1"/>
        </p:nvGrpSpPr>
        <p:grpSpPr>
          <a:xfrm>
            <a:off x="3095065" y="1780189"/>
            <a:ext cx="6001870" cy="3297621"/>
            <a:chOff x="-548507" y="477868"/>
            <a:chExt cx="11570449" cy="6357177"/>
          </a:xfrm>
        </p:grpSpPr>
        <p:sp>
          <p:nvSpPr>
            <p:cNvPr id="3" name="Freeform: Shape 2">
              <a:extLst>
                <a:ext uri="{FF2B5EF4-FFF2-40B4-BE49-F238E27FC236}">
                  <a16:creationId xmlns:a16="http://schemas.microsoft.com/office/drawing/2014/main" id="{39EEB588-97F3-4BF3-B3B2-294329E1431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9AC13C8-EB64-4309-9F83-DE884AB194A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90A07D5B-242A-465B-B3D3-285BCC72495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F5AF579-3200-4645-9B4A-C34A0B00A82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4BBA6078-E1D1-4C14-AE2A-562D309320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40F2DB06-6191-4D99-A246-B0F044EEB6D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E0B2AB32-6E87-4708-AD26-26A3474DFD6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4A0B59C-D502-416F-87A9-4FFE2F84014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CEDAEF2E-9E44-473D-B13F-ABD8FD196480}"/>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77A63B6A-A2C7-42FA-A975-B2C3DBEA0A1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25CD56A-8303-4E00-957E-0BF842A3B05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442D482D-A042-4240-A15D-1E65B56B30D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a:extLst>
              <a:ext uri="{FF2B5EF4-FFF2-40B4-BE49-F238E27FC236}">
                <a16:creationId xmlns:a16="http://schemas.microsoft.com/office/drawing/2014/main" id="{736F31BD-D2C3-4C53-B8E6-33C74563614F}"/>
              </a:ext>
            </a:extLst>
          </p:cNvPr>
          <p:cNvSpPr>
            <a:spLocks noGrp="1"/>
          </p:cNvSpPr>
          <p:nvPr>
            <p:ph type="pic" idx="12" hasCustomPrompt="1"/>
          </p:nvPr>
        </p:nvSpPr>
        <p:spPr>
          <a:xfrm>
            <a:off x="3909754" y="1947860"/>
            <a:ext cx="4372493" cy="2669432"/>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Text Placeholder 9">
            <a:extLst>
              <a:ext uri="{FF2B5EF4-FFF2-40B4-BE49-F238E27FC236}">
                <a16:creationId xmlns:a16="http://schemas.microsoft.com/office/drawing/2014/main" id="{9D8BBD3D-237B-4299-A310-B537C2DF7CAA}"/>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733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38331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010429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2"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112FC24-B0BB-43AE-AB6F-2F8A6318C976}"/>
              </a:ext>
            </a:extLst>
          </p:cNvPr>
          <p:cNvGrpSpPr/>
          <p:nvPr userDrawn="1"/>
        </p:nvGrpSpPr>
        <p:grpSpPr>
          <a:xfrm>
            <a:off x="0" y="477136"/>
            <a:ext cx="11704320" cy="5935130"/>
            <a:chOff x="-161213" y="477136"/>
            <a:chExt cx="11704320" cy="5935130"/>
          </a:xfrm>
        </p:grpSpPr>
        <p:cxnSp>
          <p:nvCxnSpPr>
            <p:cNvPr id="5" name="Straight Connector 4">
              <a:extLst>
                <a:ext uri="{FF2B5EF4-FFF2-40B4-BE49-F238E27FC236}">
                  <a16:creationId xmlns:a16="http://schemas.microsoft.com/office/drawing/2014/main"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Picture Placeholder 9">
            <a:extLst>
              <a:ext uri="{FF2B5EF4-FFF2-40B4-BE49-F238E27FC236}">
                <a16:creationId xmlns:a16="http://schemas.microsoft.com/office/drawing/2014/main" id="{EA64BFEB-701F-4523-9B1A-D0CE644C530E}"/>
              </a:ext>
            </a:extLst>
          </p:cNvPr>
          <p:cNvSpPr>
            <a:spLocks noGrp="1"/>
          </p:cNvSpPr>
          <p:nvPr>
            <p:ph type="pic" sz="quarter" idx="14" hasCustomPrompt="1"/>
          </p:nvPr>
        </p:nvSpPr>
        <p:spPr>
          <a:xfrm>
            <a:off x="0" y="0"/>
            <a:ext cx="6923314" cy="6858000"/>
          </a:xfrm>
          <a:custGeom>
            <a:avLst/>
            <a:gdLst>
              <a:gd name="connsiteX0" fmla="*/ 0 w 6923314"/>
              <a:gd name="connsiteY0" fmla="*/ 0 h 6858000"/>
              <a:gd name="connsiteX1" fmla="*/ 5208814 w 6923314"/>
              <a:gd name="connsiteY1" fmla="*/ 0 h 6858000"/>
              <a:gd name="connsiteX2" fmla="*/ 6923314 w 6923314"/>
              <a:gd name="connsiteY2" fmla="*/ 6858000 h 6858000"/>
              <a:gd name="connsiteX3" fmla="*/ 1305197 w 6923314"/>
              <a:gd name="connsiteY3" fmla="*/ 6858000 h 6858000"/>
              <a:gd name="connsiteX4" fmla="*/ 0 w 6923314"/>
              <a:gd name="connsiteY4" fmla="*/ 163721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0" y="0"/>
                </a:moveTo>
                <a:lnTo>
                  <a:pt x="5208814" y="0"/>
                </a:lnTo>
                <a:lnTo>
                  <a:pt x="6923314" y="6858000"/>
                </a:lnTo>
                <a:lnTo>
                  <a:pt x="1305197" y="6858000"/>
                </a:lnTo>
                <a:lnTo>
                  <a:pt x="0" y="1637212"/>
                </a:ln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197172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91" r:id="rId7"/>
    <p:sldLayoutId id="2147483680" r:id="rId8"/>
    <p:sldLayoutId id="2147483681" r:id="rId9"/>
    <p:sldLayoutId id="2147483682" r:id="rId10"/>
    <p:sldLayoutId id="2147483684" r:id="rId11"/>
    <p:sldLayoutId id="2147483686" r:id="rId12"/>
    <p:sldLayoutId id="2147483689" r:id="rId13"/>
    <p:sldLayoutId id="2147483687" r:id="rId14"/>
    <p:sldLayoutId id="2147483688" r:id="rId15"/>
    <p:sldLayoutId id="2147483671" r:id="rId16"/>
    <p:sldLayoutId id="2147483672" r:id="rId17"/>
    <p:sldLayoutId id="214748369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4" r:id="rId2"/>
    <p:sldLayoutId id="214748369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2897360" y="1017703"/>
            <a:ext cx="5115055" cy="923330"/>
          </a:xfrm>
          <a:prstGeom prst="rect">
            <a:avLst/>
          </a:prstGeom>
          <a:noFill/>
        </p:spPr>
        <p:txBody>
          <a:bodyPr wrap="square" rtlCol="0" anchor="ctr">
            <a:spAutoFit/>
          </a:bodyPr>
          <a:lstStyle/>
          <a:p>
            <a:r>
              <a:rPr lang="en-US" sz="5400" b="1" dirty="0" err="1" smtClean="0">
                <a:solidFill>
                  <a:srgbClr val="E355C3"/>
                </a:solidFill>
                <a:latin typeface="+mj-lt"/>
              </a:rPr>
              <a:t>Arowanacoin</a:t>
            </a:r>
            <a:endParaRPr lang="ko-KR" altLang="en-US" sz="5400" b="1" dirty="0">
              <a:solidFill>
                <a:srgbClr val="E355C3"/>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2897360" y="2080370"/>
            <a:ext cx="6012517" cy="666977"/>
          </a:xfrm>
          <a:prstGeom prst="rect">
            <a:avLst/>
          </a:prstGeom>
          <a:noFill/>
        </p:spPr>
        <p:txBody>
          <a:bodyPr wrap="square" rtlCol="0" anchor="ctr">
            <a:spAutoFit/>
          </a:bodyPr>
          <a:lstStyle/>
          <a:p>
            <a:r>
              <a:rPr lang="en-US" altLang="ko-KR" sz="1867" dirty="0">
                <a:solidFill>
                  <a:srgbClr val="2C89CF"/>
                </a:solidFill>
                <a:cs typeface="Arial" pitchFamily="34" charset="0"/>
              </a:rPr>
              <a:t>A CPU </a:t>
            </a:r>
            <a:r>
              <a:rPr lang="en-US" altLang="ko-KR" sz="1867" dirty="0" smtClean="0">
                <a:solidFill>
                  <a:srgbClr val="2C89CF"/>
                </a:solidFill>
                <a:cs typeface="Arial" pitchFamily="34" charset="0"/>
              </a:rPr>
              <a:t>Mineable Cryptocurrency based on </a:t>
            </a:r>
          </a:p>
          <a:p>
            <a:r>
              <a:rPr lang="en-US" altLang="ko-KR" sz="1867" dirty="0" smtClean="0">
                <a:solidFill>
                  <a:srgbClr val="2C89CF"/>
                </a:solidFill>
                <a:cs typeface="Arial" pitchFamily="34" charset="0"/>
              </a:rPr>
              <a:t>NIST's </a:t>
            </a:r>
            <a:r>
              <a:rPr lang="en-US" altLang="ko-KR" sz="1867" dirty="0">
                <a:solidFill>
                  <a:srgbClr val="2C89CF"/>
                </a:solidFill>
                <a:cs typeface="Arial" pitchFamily="34" charset="0"/>
              </a:rPr>
              <a:t>Post-Quantum Security </a:t>
            </a:r>
            <a:r>
              <a:rPr lang="en-US" altLang="ko-KR" sz="1867" dirty="0" smtClean="0">
                <a:solidFill>
                  <a:srgbClr val="2C89CF"/>
                </a:solidFill>
                <a:cs typeface="Arial" pitchFamily="34" charset="0"/>
              </a:rPr>
              <a:t>Standards</a:t>
            </a:r>
            <a:endParaRPr lang="ko-KR" altLang="en-US" sz="1867" dirty="0">
              <a:solidFill>
                <a:srgbClr val="2C89CF"/>
              </a:solidFill>
              <a:cs typeface="Arial" pitchFamily="34" charset="0"/>
            </a:endParaRPr>
          </a:p>
        </p:txBody>
      </p:sp>
      <p:pic>
        <p:nvPicPr>
          <p:cNvPr id="2" name="图片 1"/>
          <p:cNvPicPr>
            <a:picLocks noChangeAspect="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490609" y="790413"/>
            <a:ext cx="2301240" cy="2301240"/>
          </a:xfrm>
          <a:prstGeom prst="rect">
            <a:avLst/>
          </a:prstGeom>
        </p:spPr>
      </p:pic>
      <p:sp>
        <p:nvSpPr>
          <p:cNvPr id="17" name="TextBox 8">
            <a:extLst>
              <a:ext uri="{FF2B5EF4-FFF2-40B4-BE49-F238E27FC236}">
                <a16:creationId xmlns:a16="http://schemas.microsoft.com/office/drawing/2014/main" id="{2B6167FF-AD5E-41E4-8385-3024DC936CF2}"/>
              </a:ext>
            </a:extLst>
          </p:cNvPr>
          <p:cNvSpPr txBox="1"/>
          <p:nvPr/>
        </p:nvSpPr>
        <p:spPr>
          <a:xfrm>
            <a:off x="2897360" y="2886684"/>
            <a:ext cx="6012517" cy="666977"/>
          </a:xfrm>
          <a:prstGeom prst="rect">
            <a:avLst/>
          </a:prstGeom>
          <a:noFill/>
        </p:spPr>
        <p:txBody>
          <a:bodyPr wrap="square" rtlCol="0" anchor="ctr">
            <a:spAutoFit/>
          </a:bodyPr>
          <a:lstStyle/>
          <a:p>
            <a:r>
              <a:rPr lang="en-US" altLang="ko-KR" sz="1867" dirty="0" smtClean="0">
                <a:solidFill>
                  <a:srgbClr val="2C89CF"/>
                </a:solidFill>
                <a:cs typeface="Arial" pitchFamily="34" charset="0"/>
              </a:rPr>
              <a:t>Whitepaper</a:t>
            </a:r>
          </a:p>
          <a:p>
            <a:r>
              <a:rPr lang="en-US" altLang="ko-KR" sz="1867" dirty="0" smtClean="0">
                <a:solidFill>
                  <a:srgbClr val="2C89CF"/>
                </a:solidFill>
                <a:cs typeface="Arial" pitchFamily="34" charset="0"/>
              </a:rPr>
              <a:t>V1.0</a:t>
            </a:r>
            <a:endParaRPr lang="ko-KR" altLang="en-US" sz="1867" dirty="0">
              <a:solidFill>
                <a:srgbClr val="2C89CF"/>
              </a:solidFill>
              <a:cs typeface="Arial" pitchFamily="34" charset="0"/>
            </a:endParaRPr>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9423207" y="5528997"/>
            <a:ext cx="2455288" cy="1057035"/>
          </a:xfrm>
          <a:prstGeom prst="rect">
            <a:avLst/>
          </a:prstGeom>
        </p:spPr>
      </p:pic>
    </p:spTree>
    <p:extLst>
      <p:ext uri="{BB962C8B-B14F-4D97-AF65-F5344CB8AC3E}">
        <p14:creationId xmlns:p14="http://schemas.microsoft.com/office/powerpoint/2010/main" val="2528272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Features </a:t>
            </a:r>
            <a:r>
              <a:rPr lang="en-US" altLang="zh-CN" dirty="0"/>
              <a:t>of  </a:t>
            </a:r>
            <a:r>
              <a:rPr lang="en-US" altLang="zh-CN" dirty="0" err="1" smtClean="0"/>
              <a:t>Arowanacoin</a:t>
            </a:r>
            <a:endParaRPr lang="en-US" altLang="zh-CN" dirty="0"/>
          </a:p>
        </p:txBody>
      </p:sp>
      <p:grpSp>
        <p:nvGrpSpPr>
          <p:cNvPr id="3" name="Group 2">
            <a:extLst>
              <a:ext uri="{FF2B5EF4-FFF2-40B4-BE49-F238E27FC236}">
                <a16:creationId xmlns:a16="http://schemas.microsoft.com/office/drawing/2014/main" id="{A21F20EC-FE26-42B0-AAA3-6F82CF8C844E}"/>
              </a:ext>
            </a:extLst>
          </p:cNvPr>
          <p:cNvGrpSpPr/>
          <p:nvPr/>
        </p:nvGrpSpPr>
        <p:grpSpPr>
          <a:xfrm>
            <a:off x="4170615" y="5354680"/>
            <a:ext cx="3357511" cy="841262"/>
            <a:chOff x="2833739" y="5301208"/>
            <a:chExt cx="3357511" cy="841262"/>
          </a:xfrm>
        </p:grpSpPr>
        <p:sp>
          <p:nvSpPr>
            <p:cNvPr id="4" name="Oval 3">
              <a:extLst>
                <a:ext uri="{FF2B5EF4-FFF2-40B4-BE49-F238E27FC236}">
                  <a16:creationId xmlns:a16="http://schemas.microsoft.com/office/drawing/2014/main" id="{A6A7F88B-9EE6-4C0E-9DE5-6C7C9A2803CD}"/>
                </a:ext>
              </a:extLst>
            </p:cNvPr>
            <p:cNvSpPr/>
            <p:nvPr/>
          </p:nvSpPr>
          <p:spPr>
            <a:xfrm>
              <a:off x="2833739" y="5301208"/>
              <a:ext cx="3357511" cy="841262"/>
            </a:xfrm>
            <a:prstGeom prst="ellipse">
              <a:avLst/>
            </a:prstGeom>
            <a:solidFill>
              <a:schemeClr val="tx1">
                <a:lumMod val="50000"/>
                <a:lumOff val="50000"/>
                <a:alpha val="51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sp>
          <p:nvSpPr>
            <p:cNvPr id="5" name="Oval 4">
              <a:extLst>
                <a:ext uri="{FF2B5EF4-FFF2-40B4-BE49-F238E27FC236}">
                  <a16:creationId xmlns:a16="http://schemas.microsoft.com/office/drawing/2014/main" id="{E683D4A2-F358-48B9-A94E-41E02F332696}"/>
                </a:ext>
              </a:extLst>
            </p:cNvPr>
            <p:cNvSpPr/>
            <p:nvPr/>
          </p:nvSpPr>
          <p:spPr>
            <a:xfrm>
              <a:off x="3481626" y="5487505"/>
              <a:ext cx="1728921" cy="433200"/>
            </a:xfrm>
            <a:prstGeom prst="ellipse">
              <a:avLst/>
            </a:prstGeom>
            <a:solidFill>
              <a:schemeClr val="tx1">
                <a:lumMod val="50000"/>
                <a:lumOff val="50000"/>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grpSp>
      <p:sp>
        <p:nvSpPr>
          <p:cNvPr id="6" name="Rectangle 5">
            <a:extLst>
              <a:ext uri="{FF2B5EF4-FFF2-40B4-BE49-F238E27FC236}">
                <a16:creationId xmlns:a16="http://schemas.microsoft.com/office/drawing/2014/main" id="{41129F8B-4295-4481-ACBE-E33A6CD562DA}"/>
              </a:ext>
            </a:extLst>
          </p:cNvPr>
          <p:cNvSpPr/>
          <p:nvPr/>
        </p:nvSpPr>
        <p:spPr>
          <a:xfrm>
            <a:off x="7093446" y="2151633"/>
            <a:ext cx="432048" cy="432048"/>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TextBox 6">
            <a:extLst>
              <a:ext uri="{FF2B5EF4-FFF2-40B4-BE49-F238E27FC236}">
                <a16:creationId xmlns:a16="http://schemas.microsoft.com/office/drawing/2014/main" id="{CEC18D9A-1E2D-4697-B099-11208262D4D7}"/>
              </a:ext>
            </a:extLst>
          </p:cNvPr>
          <p:cNvSpPr txBox="1"/>
          <p:nvPr/>
        </p:nvSpPr>
        <p:spPr>
          <a:xfrm>
            <a:off x="7617675" y="2375263"/>
            <a:ext cx="3384000" cy="276999"/>
          </a:xfrm>
          <a:prstGeom prst="rect">
            <a:avLst/>
          </a:prstGeom>
          <a:noFill/>
        </p:spPr>
        <p:txBody>
          <a:bodyPr wrap="square" rtlCol="0">
            <a:spAutoFit/>
          </a:bodyPr>
          <a:lstStyle/>
          <a:p>
            <a:r>
              <a:rPr lang="en-US" altLang="zh-CN" sz="1200" dirty="0" smtClean="0">
                <a:solidFill>
                  <a:schemeClr val="tx1">
                    <a:lumMod val="75000"/>
                    <a:lumOff val="25000"/>
                  </a:schemeClr>
                </a:solidFill>
                <a:cs typeface="Arial" pitchFamily="34" charset="0"/>
              </a:rPr>
              <a:t>Mining with PC and Mobile Phone.</a:t>
            </a:r>
            <a:endParaRPr lang="ko-KR" altLang="en-US" sz="1200" dirty="0">
              <a:solidFill>
                <a:schemeClr val="tx1">
                  <a:lumMod val="75000"/>
                  <a:lumOff val="25000"/>
                </a:schemeClr>
              </a:solidFill>
            </a:endParaRPr>
          </a:p>
        </p:txBody>
      </p:sp>
      <p:sp>
        <p:nvSpPr>
          <p:cNvPr id="8" name="TextBox 7">
            <a:extLst>
              <a:ext uri="{FF2B5EF4-FFF2-40B4-BE49-F238E27FC236}">
                <a16:creationId xmlns:a16="http://schemas.microsoft.com/office/drawing/2014/main" id="{5D936FA7-D4F9-462E-A9E5-39E6CA032442}"/>
              </a:ext>
            </a:extLst>
          </p:cNvPr>
          <p:cNvSpPr txBox="1"/>
          <p:nvPr/>
        </p:nvSpPr>
        <p:spPr>
          <a:xfrm>
            <a:off x="7607723" y="2119284"/>
            <a:ext cx="3384000" cy="276999"/>
          </a:xfrm>
          <a:prstGeom prst="rect">
            <a:avLst/>
          </a:prstGeom>
          <a:noFill/>
        </p:spPr>
        <p:txBody>
          <a:bodyPr wrap="square" rtlCol="0">
            <a:spAutoFit/>
          </a:bodyPr>
          <a:lstStyle/>
          <a:p>
            <a:r>
              <a:rPr lang="en-US" altLang="ko-KR" sz="1200" dirty="0">
                <a:solidFill>
                  <a:schemeClr val="tx1">
                    <a:lumMod val="75000"/>
                    <a:lumOff val="25000"/>
                  </a:schemeClr>
                </a:solidFill>
              </a:rPr>
              <a:t>Popularization</a:t>
            </a:r>
            <a:endParaRPr lang="ko-KR" altLang="en-US" sz="1200" dirty="0">
              <a:solidFill>
                <a:schemeClr val="tx1">
                  <a:lumMod val="75000"/>
                  <a:lumOff val="25000"/>
                </a:schemeClr>
              </a:solidFill>
            </a:endParaRPr>
          </a:p>
        </p:txBody>
      </p:sp>
      <p:cxnSp>
        <p:nvCxnSpPr>
          <p:cNvPr id="9" name="Straight Connector 8">
            <a:extLst>
              <a:ext uri="{FF2B5EF4-FFF2-40B4-BE49-F238E27FC236}">
                <a16:creationId xmlns:a16="http://schemas.microsoft.com/office/drawing/2014/main" id="{74654908-48FE-4221-A05B-3DE9F48D36AE}"/>
              </a:ext>
            </a:extLst>
          </p:cNvPr>
          <p:cNvCxnSpPr>
            <a:cxnSpLocks/>
          </p:cNvCxnSpPr>
          <p:nvPr/>
        </p:nvCxnSpPr>
        <p:spPr>
          <a:xfrm>
            <a:off x="7566165" y="2367657"/>
            <a:ext cx="3600000" cy="2612"/>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A3ECE3B-567A-4813-8CCC-4300D7C3AF80}"/>
              </a:ext>
            </a:extLst>
          </p:cNvPr>
          <p:cNvSpPr/>
          <p:nvPr/>
        </p:nvSpPr>
        <p:spPr>
          <a:xfrm>
            <a:off x="4695081" y="2945259"/>
            <a:ext cx="432048" cy="432048"/>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TextBox 10">
            <a:extLst>
              <a:ext uri="{FF2B5EF4-FFF2-40B4-BE49-F238E27FC236}">
                <a16:creationId xmlns:a16="http://schemas.microsoft.com/office/drawing/2014/main" id="{44D3E087-F465-42A1-80F3-1A9AD37FA315}"/>
              </a:ext>
            </a:extLst>
          </p:cNvPr>
          <p:cNvSpPr txBox="1"/>
          <p:nvPr/>
        </p:nvSpPr>
        <p:spPr>
          <a:xfrm>
            <a:off x="1253047" y="3161284"/>
            <a:ext cx="3384000" cy="646331"/>
          </a:xfrm>
          <a:prstGeom prst="rect">
            <a:avLst/>
          </a:prstGeom>
          <a:noFill/>
        </p:spPr>
        <p:txBody>
          <a:bodyPr wrap="square" rtlCol="0">
            <a:spAutoFit/>
          </a:bodyPr>
          <a:lstStyle/>
          <a:p>
            <a:pPr algn="r"/>
            <a:r>
              <a:rPr lang="en-US" altLang="zh-CN" sz="1200" dirty="0" smtClean="0">
                <a:solidFill>
                  <a:schemeClr val="tx1">
                    <a:lumMod val="75000"/>
                    <a:lumOff val="25000"/>
                  </a:schemeClr>
                </a:solidFill>
                <a:cs typeface="Arial" pitchFamily="34" charset="0"/>
              </a:rPr>
              <a:t>Rely on </a:t>
            </a:r>
            <a:r>
              <a:rPr lang="en-US" altLang="ko-KR" sz="1200" dirty="0" smtClean="0">
                <a:solidFill>
                  <a:schemeClr val="tx1">
                    <a:lumMod val="75000"/>
                    <a:lumOff val="25000"/>
                  </a:schemeClr>
                </a:solidFill>
                <a:cs typeface="Arial" pitchFamily="34" charset="0"/>
              </a:rPr>
              <a:t>NIST(National </a:t>
            </a:r>
            <a:r>
              <a:rPr lang="en-US" altLang="ko-KR" sz="1200" dirty="0">
                <a:solidFill>
                  <a:schemeClr val="tx1">
                    <a:lumMod val="75000"/>
                    <a:lumOff val="25000"/>
                  </a:schemeClr>
                </a:solidFill>
                <a:cs typeface="Arial" pitchFamily="34" charset="0"/>
              </a:rPr>
              <a:t>Institute of Standards and Technology)'s finalists for Post-Quantum security standards</a:t>
            </a:r>
            <a:endParaRPr lang="ko-KR" altLang="en-US" sz="1200" dirty="0">
              <a:solidFill>
                <a:schemeClr val="tx1">
                  <a:lumMod val="75000"/>
                  <a:lumOff val="25000"/>
                </a:schemeClr>
              </a:solidFill>
            </a:endParaRPr>
          </a:p>
        </p:txBody>
      </p:sp>
      <p:sp>
        <p:nvSpPr>
          <p:cNvPr id="12" name="TextBox 11">
            <a:extLst>
              <a:ext uri="{FF2B5EF4-FFF2-40B4-BE49-F238E27FC236}">
                <a16:creationId xmlns:a16="http://schemas.microsoft.com/office/drawing/2014/main" id="{66C4C7A4-7386-477E-B57F-F18ED3D7ED4A}"/>
              </a:ext>
            </a:extLst>
          </p:cNvPr>
          <p:cNvSpPr txBox="1"/>
          <p:nvPr/>
        </p:nvSpPr>
        <p:spPr>
          <a:xfrm>
            <a:off x="1253047" y="2884284"/>
            <a:ext cx="3384000" cy="276999"/>
          </a:xfrm>
          <a:prstGeom prst="rect">
            <a:avLst/>
          </a:prstGeom>
          <a:noFill/>
        </p:spPr>
        <p:txBody>
          <a:bodyPr wrap="square" rtlCol="0">
            <a:spAutoFit/>
          </a:bodyPr>
          <a:lstStyle/>
          <a:p>
            <a:pPr algn="r"/>
            <a:r>
              <a:rPr lang="en-US" altLang="zh-CN" sz="1200" b="1" dirty="0" smtClean="0">
                <a:solidFill>
                  <a:schemeClr val="tx1">
                    <a:lumMod val="75000"/>
                    <a:lumOff val="25000"/>
                  </a:schemeClr>
                </a:solidFill>
              </a:rPr>
              <a:t>S</a:t>
            </a:r>
            <a:r>
              <a:rPr lang="en-US" altLang="ko-KR" sz="1200" b="1" dirty="0" smtClean="0">
                <a:solidFill>
                  <a:schemeClr val="tx1">
                    <a:lumMod val="75000"/>
                    <a:lumOff val="25000"/>
                  </a:schemeClr>
                </a:solidFill>
              </a:rPr>
              <a:t>ecurity</a:t>
            </a:r>
            <a:endParaRPr lang="ko-KR" altLang="en-US" sz="1200" b="1" dirty="0">
              <a:solidFill>
                <a:schemeClr val="tx1">
                  <a:lumMod val="75000"/>
                  <a:lumOff val="25000"/>
                </a:schemeClr>
              </a:solidFill>
            </a:endParaRPr>
          </a:p>
        </p:txBody>
      </p:sp>
      <p:cxnSp>
        <p:nvCxnSpPr>
          <p:cNvPr id="13" name="Straight Connector 12">
            <a:extLst>
              <a:ext uri="{FF2B5EF4-FFF2-40B4-BE49-F238E27FC236}">
                <a16:creationId xmlns:a16="http://schemas.microsoft.com/office/drawing/2014/main" id="{774EB8C9-8CB0-4D07-9A43-525E1AC43AC5}"/>
              </a:ext>
            </a:extLst>
          </p:cNvPr>
          <p:cNvCxnSpPr>
            <a:cxnSpLocks/>
          </p:cNvCxnSpPr>
          <p:nvPr/>
        </p:nvCxnSpPr>
        <p:spPr>
          <a:xfrm>
            <a:off x="1150582" y="3161283"/>
            <a:ext cx="3600000" cy="0"/>
          </a:xfrm>
          <a:prstGeom prst="line">
            <a:avLst/>
          </a:prstGeom>
          <a:ln w="19050">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E753E2B-D6A8-4E98-975D-E17F7D864D6A}"/>
              </a:ext>
            </a:extLst>
          </p:cNvPr>
          <p:cNvSpPr/>
          <p:nvPr/>
        </p:nvSpPr>
        <p:spPr>
          <a:xfrm>
            <a:off x="7093446" y="3733160"/>
            <a:ext cx="432048" cy="432048"/>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5" name="TextBox 14">
            <a:extLst>
              <a:ext uri="{FF2B5EF4-FFF2-40B4-BE49-F238E27FC236}">
                <a16:creationId xmlns:a16="http://schemas.microsoft.com/office/drawing/2014/main" id="{8185C47B-85FA-485C-A38D-A0D98FD5881C}"/>
              </a:ext>
            </a:extLst>
          </p:cNvPr>
          <p:cNvSpPr txBox="1"/>
          <p:nvPr/>
        </p:nvSpPr>
        <p:spPr>
          <a:xfrm>
            <a:off x="7617675" y="3956790"/>
            <a:ext cx="3384000"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Faster transaction speed</a:t>
            </a:r>
            <a:endParaRPr lang="ko-KR" altLang="en-US" sz="1200" dirty="0">
              <a:solidFill>
                <a:schemeClr val="tx1">
                  <a:lumMod val="75000"/>
                  <a:lumOff val="25000"/>
                </a:schemeClr>
              </a:solidFill>
            </a:endParaRPr>
          </a:p>
        </p:txBody>
      </p:sp>
      <p:sp>
        <p:nvSpPr>
          <p:cNvPr id="16" name="TextBox 15">
            <a:extLst>
              <a:ext uri="{FF2B5EF4-FFF2-40B4-BE49-F238E27FC236}">
                <a16:creationId xmlns:a16="http://schemas.microsoft.com/office/drawing/2014/main" id="{C66593EF-A63F-4E9A-86AC-C7BD48F347E9}"/>
              </a:ext>
            </a:extLst>
          </p:cNvPr>
          <p:cNvSpPr txBox="1"/>
          <p:nvPr/>
        </p:nvSpPr>
        <p:spPr>
          <a:xfrm>
            <a:off x="7607723" y="3700810"/>
            <a:ext cx="3384000" cy="276999"/>
          </a:xfrm>
          <a:prstGeom prst="rect">
            <a:avLst/>
          </a:prstGeom>
          <a:noFill/>
        </p:spPr>
        <p:txBody>
          <a:bodyPr wrap="square" rtlCol="0">
            <a:spAutoFit/>
          </a:bodyPr>
          <a:lstStyle/>
          <a:p>
            <a:r>
              <a:rPr lang="en-US" altLang="ko-KR" sz="1200" dirty="0" smtClean="0">
                <a:solidFill>
                  <a:schemeClr val="tx1">
                    <a:lumMod val="75000"/>
                    <a:lumOff val="25000"/>
                  </a:schemeClr>
                </a:solidFill>
              </a:rPr>
              <a:t>Fast</a:t>
            </a:r>
            <a:endParaRPr lang="ko-KR" altLang="en-US" sz="1200" dirty="0">
              <a:solidFill>
                <a:schemeClr val="tx1">
                  <a:lumMod val="75000"/>
                  <a:lumOff val="25000"/>
                </a:schemeClr>
              </a:solidFill>
            </a:endParaRPr>
          </a:p>
        </p:txBody>
      </p:sp>
      <p:cxnSp>
        <p:nvCxnSpPr>
          <p:cNvPr id="17" name="Straight Connector 16">
            <a:extLst>
              <a:ext uri="{FF2B5EF4-FFF2-40B4-BE49-F238E27FC236}">
                <a16:creationId xmlns:a16="http://schemas.microsoft.com/office/drawing/2014/main" id="{8B1CD9D7-43C1-49E3-BCEB-187ED60D8602}"/>
              </a:ext>
            </a:extLst>
          </p:cNvPr>
          <p:cNvCxnSpPr/>
          <p:nvPr/>
        </p:nvCxnSpPr>
        <p:spPr>
          <a:xfrm>
            <a:off x="7525494" y="3949184"/>
            <a:ext cx="3600000" cy="2612"/>
          </a:xfrm>
          <a:prstGeom prst="line">
            <a:avLst/>
          </a:prstGeom>
          <a:ln w="19050">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E767D56-76B8-4039-8E18-CD76707762A8}"/>
              </a:ext>
            </a:extLst>
          </p:cNvPr>
          <p:cNvSpPr/>
          <p:nvPr/>
        </p:nvSpPr>
        <p:spPr>
          <a:xfrm>
            <a:off x="4695081" y="4418221"/>
            <a:ext cx="432048" cy="432048"/>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9" name="TextBox 18">
            <a:extLst>
              <a:ext uri="{FF2B5EF4-FFF2-40B4-BE49-F238E27FC236}">
                <a16:creationId xmlns:a16="http://schemas.microsoft.com/office/drawing/2014/main" id="{650E3A1C-4701-43FC-A7A8-153E3A71FB76}"/>
              </a:ext>
            </a:extLst>
          </p:cNvPr>
          <p:cNvSpPr txBox="1"/>
          <p:nvPr/>
        </p:nvSpPr>
        <p:spPr>
          <a:xfrm>
            <a:off x="1253047" y="4634246"/>
            <a:ext cx="3384000" cy="276999"/>
          </a:xfrm>
          <a:prstGeom prst="rect">
            <a:avLst/>
          </a:prstGeom>
          <a:noFill/>
        </p:spPr>
        <p:txBody>
          <a:bodyPr wrap="square" rtlCol="0">
            <a:spAutoFit/>
          </a:bodyPr>
          <a:lstStyle/>
          <a:p>
            <a:pPr algn="r"/>
            <a:r>
              <a:rPr lang="en-US" altLang="zh-CN" sz="1200" dirty="0" smtClean="0">
                <a:solidFill>
                  <a:schemeClr val="tx1">
                    <a:lumMod val="75000"/>
                    <a:lumOff val="25000"/>
                  </a:schemeClr>
                </a:solidFill>
                <a:cs typeface="Arial" pitchFamily="34" charset="0"/>
              </a:rPr>
              <a:t>No icon, no airdrop, </a:t>
            </a:r>
            <a:r>
              <a:rPr lang="en-US" altLang="ko-KR" sz="1200" dirty="0" smtClean="0">
                <a:solidFill>
                  <a:schemeClr val="tx1">
                    <a:lumMod val="75000"/>
                    <a:lumOff val="25000"/>
                  </a:schemeClr>
                </a:solidFill>
                <a:cs typeface="Arial" pitchFamily="34" charset="0"/>
              </a:rPr>
              <a:t>Pow </a:t>
            </a:r>
            <a:r>
              <a:rPr lang="en-US" altLang="ko-KR" sz="1200" dirty="0">
                <a:solidFill>
                  <a:schemeClr val="tx1">
                    <a:lumMod val="75000"/>
                    <a:lumOff val="25000"/>
                  </a:schemeClr>
                </a:solidFill>
                <a:cs typeface="Arial" pitchFamily="34" charset="0"/>
              </a:rPr>
              <a:t>only </a:t>
            </a:r>
            <a:r>
              <a:rPr lang="en-US" altLang="ko-KR" sz="1200" dirty="0" smtClean="0">
                <a:solidFill>
                  <a:schemeClr val="tx1">
                    <a:lumMod val="75000"/>
                    <a:lumOff val="25000"/>
                  </a:schemeClr>
                </a:solidFill>
                <a:cs typeface="Arial" pitchFamily="34" charset="0"/>
              </a:rPr>
              <a:t>consensus</a:t>
            </a:r>
            <a:endParaRPr lang="ko-KR" altLang="en-US" sz="1200" dirty="0">
              <a:solidFill>
                <a:schemeClr val="tx1">
                  <a:lumMod val="75000"/>
                  <a:lumOff val="25000"/>
                </a:schemeClr>
              </a:solidFill>
            </a:endParaRPr>
          </a:p>
        </p:txBody>
      </p:sp>
      <p:sp>
        <p:nvSpPr>
          <p:cNvPr id="20" name="TextBox 19">
            <a:extLst>
              <a:ext uri="{FF2B5EF4-FFF2-40B4-BE49-F238E27FC236}">
                <a16:creationId xmlns:a16="http://schemas.microsoft.com/office/drawing/2014/main" id="{9F0207A8-D5FB-4D39-BE34-87002E768217}"/>
              </a:ext>
            </a:extLst>
          </p:cNvPr>
          <p:cNvSpPr txBox="1"/>
          <p:nvPr/>
        </p:nvSpPr>
        <p:spPr>
          <a:xfrm>
            <a:off x="1253047" y="4357246"/>
            <a:ext cx="3384000" cy="276999"/>
          </a:xfrm>
          <a:prstGeom prst="rect">
            <a:avLst/>
          </a:prstGeom>
          <a:noFill/>
        </p:spPr>
        <p:txBody>
          <a:bodyPr wrap="square" rtlCol="0">
            <a:spAutoFit/>
          </a:bodyPr>
          <a:lstStyle/>
          <a:p>
            <a:pPr algn="r"/>
            <a:r>
              <a:rPr lang="en-US" altLang="ko-KR" sz="1200" b="1" dirty="0">
                <a:solidFill>
                  <a:schemeClr val="tx1">
                    <a:lumMod val="75000"/>
                    <a:lumOff val="25000"/>
                  </a:schemeClr>
                </a:solidFill>
              </a:rPr>
              <a:t>Fairness</a:t>
            </a:r>
            <a:endParaRPr lang="ko-KR" altLang="en-US" sz="1200" b="1" dirty="0">
              <a:solidFill>
                <a:schemeClr val="tx1">
                  <a:lumMod val="75000"/>
                  <a:lumOff val="25000"/>
                </a:schemeClr>
              </a:solidFill>
            </a:endParaRPr>
          </a:p>
        </p:txBody>
      </p:sp>
      <p:cxnSp>
        <p:nvCxnSpPr>
          <p:cNvPr id="21" name="Straight Connector 20">
            <a:extLst>
              <a:ext uri="{FF2B5EF4-FFF2-40B4-BE49-F238E27FC236}">
                <a16:creationId xmlns:a16="http://schemas.microsoft.com/office/drawing/2014/main" id="{16287263-2AEE-421F-8CFC-C5DA1491D6E6}"/>
              </a:ext>
            </a:extLst>
          </p:cNvPr>
          <p:cNvCxnSpPr>
            <a:cxnSpLocks/>
          </p:cNvCxnSpPr>
          <p:nvPr/>
        </p:nvCxnSpPr>
        <p:spPr>
          <a:xfrm>
            <a:off x="1109911" y="4634245"/>
            <a:ext cx="3600000" cy="0"/>
          </a:xfrm>
          <a:prstGeom prst="line">
            <a:avLst/>
          </a:prstGeom>
          <a:ln w="19050">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769D334E-DB27-4933-9EB4-9225528D7170}"/>
              </a:ext>
            </a:extLst>
          </p:cNvPr>
          <p:cNvGrpSpPr/>
          <p:nvPr/>
        </p:nvGrpSpPr>
        <p:grpSpPr>
          <a:xfrm>
            <a:off x="5356872" y="1993032"/>
            <a:ext cx="1402743" cy="3758132"/>
            <a:chOff x="2411760" y="1109886"/>
            <a:chExt cx="1752575" cy="4695378"/>
          </a:xfrm>
        </p:grpSpPr>
        <p:sp>
          <p:nvSpPr>
            <p:cNvPr id="23" name="Rectangle 22">
              <a:extLst>
                <a:ext uri="{FF2B5EF4-FFF2-40B4-BE49-F238E27FC236}">
                  <a16:creationId xmlns:a16="http://schemas.microsoft.com/office/drawing/2014/main" id="{5335287D-35C8-4C3D-9CEF-6F0B61F24B50}"/>
                </a:ext>
              </a:extLst>
            </p:cNvPr>
            <p:cNvSpPr/>
            <p:nvPr/>
          </p:nvSpPr>
          <p:spPr>
            <a:xfrm>
              <a:off x="2411760" y="1109886"/>
              <a:ext cx="936104" cy="936104"/>
            </a:xfrm>
            <a:prstGeom prst="rect">
              <a:avLst/>
            </a:prstGeom>
            <a:solidFill>
              <a:schemeClr val="accent5"/>
            </a:solidFill>
            <a:ln>
              <a:noFill/>
            </a:ln>
            <a:scene3d>
              <a:camera prst="obliqueBottomRight">
                <a:rot lat="21299999" lon="0" rev="0"/>
              </a:camera>
              <a:lightRig rig="balanced" dir="t"/>
            </a:scene3d>
            <a:sp3d extrusionH="527050" prstMaterial="matte">
              <a:extrusionClr>
                <a:schemeClr val="accent5"/>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Rectangle 23">
              <a:extLst>
                <a:ext uri="{FF2B5EF4-FFF2-40B4-BE49-F238E27FC236}">
                  <a16:creationId xmlns:a16="http://schemas.microsoft.com/office/drawing/2014/main" id="{21B07C37-CC3B-48FD-8ED8-07F92EE26C7A}"/>
                </a:ext>
              </a:extLst>
            </p:cNvPr>
            <p:cNvSpPr/>
            <p:nvPr/>
          </p:nvSpPr>
          <p:spPr>
            <a:xfrm>
              <a:off x="3228231" y="2036465"/>
              <a:ext cx="936104" cy="936104"/>
            </a:xfrm>
            <a:prstGeom prst="rect">
              <a:avLst/>
            </a:prstGeom>
            <a:solidFill>
              <a:schemeClr val="accent4"/>
            </a:solidFill>
            <a:ln>
              <a:noFill/>
            </a:ln>
            <a:scene3d>
              <a:camera prst="obliqueBottomRight">
                <a:rot lat="21299999" lon="0" rev="0"/>
              </a:camera>
              <a:lightRig rig="balanced" dir="t"/>
            </a:scene3d>
            <a:sp3d extrusionH="4572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Rectangle 24">
              <a:extLst>
                <a:ext uri="{FF2B5EF4-FFF2-40B4-BE49-F238E27FC236}">
                  <a16:creationId xmlns:a16="http://schemas.microsoft.com/office/drawing/2014/main" id="{7063253F-2076-4E42-8EB3-005B9B280033}"/>
                </a:ext>
              </a:extLst>
            </p:cNvPr>
            <p:cNvSpPr/>
            <p:nvPr/>
          </p:nvSpPr>
          <p:spPr>
            <a:xfrm>
              <a:off x="2411760" y="2977902"/>
              <a:ext cx="936104" cy="936104"/>
            </a:xfrm>
            <a:prstGeom prst="rect">
              <a:avLst/>
            </a:prstGeom>
            <a:solidFill>
              <a:schemeClr val="accent3"/>
            </a:solidFill>
            <a:ln>
              <a:noFill/>
            </a:ln>
            <a:scene3d>
              <a:camera prst="obliqueBottomRight"/>
              <a:lightRig rig="balanced" dir="t"/>
            </a:scene3d>
            <a:sp3d extrusionH="50800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ectangle 25">
              <a:extLst>
                <a:ext uri="{FF2B5EF4-FFF2-40B4-BE49-F238E27FC236}">
                  <a16:creationId xmlns:a16="http://schemas.microsoft.com/office/drawing/2014/main" id="{ED6B710B-9700-4963-B933-CCE2498E7A67}"/>
                </a:ext>
              </a:extLst>
            </p:cNvPr>
            <p:cNvSpPr/>
            <p:nvPr/>
          </p:nvSpPr>
          <p:spPr>
            <a:xfrm>
              <a:off x="2411760" y="4869160"/>
              <a:ext cx="936104" cy="936104"/>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26">
              <a:extLst>
                <a:ext uri="{FF2B5EF4-FFF2-40B4-BE49-F238E27FC236}">
                  <a16:creationId xmlns:a16="http://schemas.microsoft.com/office/drawing/2014/main" id="{3F12C515-607D-4520-A7D2-71A360AD0A6D}"/>
                </a:ext>
              </a:extLst>
            </p:cNvPr>
            <p:cNvSpPr/>
            <p:nvPr/>
          </p:nvSpPr>
          <p:spPr>
            <a:xfrm>
              <a:off x="3228231" y="3933056"/>
              <a:ext cx="936104" cy="936104"/>
            </a:xfrm>
            <a:prstGeom prst="rect">
              <a:avLst/>
            </a:prstGeom>
            <a:solidFill>
              <a:schemeClr val="accent2"/>
            </a:solidFill>
            <a:ln>
              <a:noFill/>
            </a:ln>
            <a:scene3d>
              <a:camera prst="perspectiveLeft"/>
              <a:lightRig rig="balanced" dir="t"/>
            </a:scene3d>
            <a:sp3d extrusionH="50800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8" name="Rectangle 27">
            <a:extLst>
              <a:ext uri="{FF2B5EF4-FFF2-40B4-BE49-F238E27FC236}">
                <a16:creationId xmlns:a16="http://schemas.microsoft.com/office/drawing/2014/main" id="{24175252-5018-4D5A-9605-36677C692CC2}"/>
              </a:ext>
            </a:extLst>
          </p:cNvPr>
          <p:cNvSpPr/>
          <p:nvPr/>
        </p:nvSpPr>
        <p:spPr>
          <a:xfrm>
            <a:off x="7093446" y="5131028"/>
            <a:ext cx="432048" cy="43204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9" name="TextBox 28">
            <a:extLst>
              <a:ext uri="{FF2B5EF4-FFF2-40B4-BE49-F238E27FC236}">
                <a16:creationId xmlns:a16="http://schemas.microsoft.com/office/drawing/2014/main" id="{526F8A6F-F8CB-49B1-8137-DDA6F570F49A}"/>
              </a:ext>
            </a:extLst>
          </p:cNvPr>
          <p:cNvSpPr txBox="1"/>
          <p:nvPr/>
        </p:nvSpPr>
        <p:spPr>
          <a:xfrm>
            <a:off x="7617675" y="5354658"/>
            <a:ext cx="338400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CPU friendly, </a:t>
            </a:r>
            <a:r>
              <a:rPr lang="en-US" altLang="ko-KR" sz="1200" dirty="0" smtClean="0">
                <a:solidFill>
                  <a:schemeClr val="tx1">
                    <a:lumMod val="75000"/>
                    <a:lumOff val="25000"/>
                  </a:schemeClr>
                </a:solidFill>
                <a:cs typeface="Arial" pitchFamily="34" charset="0"/>
              </a:rPr>
              <a:t>GPU unfriendly</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FPGA/ASIC unfriendly.</a:t>
            </a:r>
            <a:endParaRPr lang="ko-KR" altLang="en-US" sz="1200" dirty="0">
              <a:solidFill>
                <a:schemeClr val="tx1">
                  <a:lumMod val="75000"/>
                  <a:lumOff val="25000"/>
                </a:schemeClr>
              </a:solidFill>
            </a:endParaRPr>
          </a:p>
        </p:txBody>
      </p:sp>
      <p:sp>
        <p:nvSpPr>
          <p:cNvPr id="30" name="TextBox 29">
            <a:extLst>
              <a:ext uri="{FF2B5EF4-FFF2-40B4-BE49-F238E27FC236}">
                <a16:creationId xmlns:a16="http://schemas.microsoft.com/office/drawing/2014/main" id="{BB237AF9-4AB7-488C-9E24-E65F42666175}"/>
              </a:ext>
            </a:extLst>
          </p:cNvPr>
          <p:cNvSpPr txBox="1"/>
          <p:nvPr/>
        </p:nvSpPr>
        <p:spPr>
          <a:xfrm>
            <a:off x="7607723" y="5098678"/>
            <a:ext cx="3384000" cy="276999"/>
          </a:xfrm>
          <a:prstGeom prst="rect">
            <a:avLst/>
          </a:prstGeom>
          <a:noFill/>
        </p:spPr>
        <p:txBody>
          <a:bodyPr wrap="square" rtlCol="0">
            <a:spAutoFit/>
          </a:bodyPr>
          <a:lstStyle/>
          <a:p>
            <a:r>
              <a:rPr lang="en-US" altLang="ko-KR" sz="1200" dirty="0" smtClean="0">
                <a:solidFill>
                  <a:schemeClr val="tx1">
                    <a:lumMod val="75000"/>
                    <a:lumOff val="25000"/>
                  </a:schemeClr>
                </a:solidFill>
              </a:rPr>
              <a:t>Anti-mining-machinery</a:t>
            </a:r>
            <a:endParaRPr lang="ko-KR" altLang="en-US" sz="1200" dirty="0">
              <a:solidFill>
                <a:schemeClr val="tx1">
                  <a:lumMod val="75000"/>
                  <a:lumOff val="25000"/>
                </a:schemeClr>
              </a:solidFill>
            </a:endParaRPr>
          </a:p>
        </p:txBody>
      </p:sp>
      <p:cxnSp>
        <p:nvCxnSpPr>
          <p:cNvPr id="31" name="Straight Connector 30">
            <a:extLst>
              <a:ext uri="{FF2B5EF4-FFF2-40B4-BE49-F238E27FC236}">
                <a16:creationId xmlns:a16="http://schemas.microsoft.com/office/drawing/2014/main" id="{14BF8221-FF7E-414C-9E4A-D25C0BB80216}"/>
              </a:ext>
            </a:extLst>
          </p:cNvPr>
          <p:cNvCxnSpPr/>
          <p:nvPr/>
        </p:nvCxnSpPr>
        <p:spPr>
          <a:xfrm>
            <a:off x="7525494" y="5347052"/>
            <a:ext cx="3600000" cy="2612"/>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2" name="Rectangle 16">
            <a:extLst>
              <a:ext uri="{FF2B5EF4-FFF2-40B4-BE49-F238E27FC236}">
                <a16:creationId xmlns:a16="http://schemas.microsoft.com/office/drawing/2014/main" id="{5F4B6C51-10C5-4F6D-AD65-BF3BB4A22F2B}"/>
              </a:ext>
            </a:extLst>
          </p:cNvPr>
          <p:cNvSpPr/>
          <p:nvPr/>
        </p:nvSpPr>
        <p:spPr>
          <a:xfrm rot="2700000">
            <a:off x="6243153" y="286603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ectangle 9">
            <a:extLst>
              <a:ext uri="{FF2B5EF4-FFF2-40B4-BE49-F238E27FC236}">
                <a16:creationId xmlns:a16="http://schemas.microsoft.com/office/drawing/2014/main" id="{EFC572A6-A701-4481-B0C5-B15FFDE2A9D3}"/>
              </a:ext>
            </a:extLst>
          </p:cNvPr>
          <p:cNvSpPr/>
          <p:nvPr/>
        </p:nvSpPr>
        <p:spPr>
          <a:xfrm>
            <a:off x="5583879" y="2212862"/>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ectangle 36">
            <a:extLst>
              <a:ext uri="{FF2B5EF4-FFF2-40B4-BE49-F238E27FC236}">
                <a16:creationId xmlns:a16="http://schemas.microsoft.com/office/drawing/2014/main" id="{20C0E4AF-2526-4F2B-BD44-E6C29E1DC346}"/>
              </a:ext>
            </a:extLst>
          </p:cNvPr>
          <p:cNvSpPr/>
          <p:nvPr/>
        </p:nvSpPr>
        <p:spPr>
          <a:xfrm>
            <a:off x="5523972" y="3707556"/>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ound Same Side Corner Rectangle 36">
            <a:extLst>
              <a:ext uri="{FF2B5EF4-FFF2-40B4-BE49-F238E27FC236}">
                <a16:creationId xmlns:a16="http://schemas.microsoft.com/office/drawing/2014/main" id="{0E56974D-EE53-419F-B970-8E882F3B0C9C}"/>
              </a:ext>
            </a:extLst>
          </p:cNvPr>
          <p:cNvSpPr>
            <a:spLocks noChangeAspect="1"/>
          </p:cNvSpPr>
          <p:nvPr/>
        </p:nvSpPr>
        <p:spPr>
          <a:xfrm>
            <a:off x="5551918" y="5211965"/>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21">
            <a:extLst>
              <a:ext uri="{FF2B5EF4-FFF2-40B4-BE49-F238E27FC236}">
                <a16:creationId xmlns:a16="http://schemas.microsoft.com/office/drawing/2014/main" id="{5AFF9B3A-8A8A-4B6D-B4ED-2281DB900888}"/>
              </a:ext>
            </a:extLst>
          </p:cNvPr>
          <p:cNvSpPr>
            <a:spLocks noChangeAspect="1"/>
          </p:cNvSpPr>
          <p:nvPr/>
        </p:nvSpPr>
        <p:spPr>
          <a:xfrm>
            <a:off x="6221467" y="4449724"/>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ectangle 16">
            <a:extLst>
              <a:ext uri="{FF2B5EF4-FFF2-40B4-BE49-F238E27FC236}">
                <a16:creationId xmlns:a16="http://schemas.microsoft.com/office/drawing/2014/main" id="{C76C33DC-6F1B-41E7-9630-9CA431F72C94}"/>
              </a:ext>
            </a:extLst>
          </p:cNvPr>
          <p:cNvSpPr/>
          <p:nvPr/>
        </p:nvSpPr>
        <p:spPr>
          <a:xfrm rot="2700000">
            <a:off x="4832023" y="3011504"/>
            <a:ext cx="167088" cy="29955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ectangle 9">
            <a:extLst>
              <a:ext uri="{FF2B5EF4-FFF2-40B4-BE49-F238E27FC236}">
                <a16:creationId xmlns:a16="http://schemas.microsoft.com/office/drawing/2014/main" id="{24A56700-E89C-48B6-B815-3F3D567B1014}"/>
              </a:ext>
            </a:extLst>
          </p:cNvPr>
          <p:cNvSpPr/>
          <p:nvPr/>
        </p:nvSpPr>
        <p:spPr>
          <a:xfrm>
            <a:off x="7210808" y="2255891"/>
            <a:ext cx="207014" cy="19378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Rectangle 36">
            <a:extLst>
              <a:ext uri="{FF2B5EF4-FFF2-40B4-BE49-F238E27FC236}">
                <a16:creationId xmlns:a16="http://schemas.microsoft.com/office/drawing/2014/main" id="{86F28A6F-2C84-46A1-AA6D-2FA0943B6F63}"/>
              </a:ext>
            </a:extLst>
          </p:cNvPr>
          <p:cNvSpPr/>
          <p:nvPr/>
        </p:nvSpPr>
        <p:spPr>
          <a:xfrm>
            <a:off x="7180241" y="3843093"/>
            <a:ext cx="244656" cy="20451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ound Same Side Corner Rectangle 36">
            <a:extLst>
              <a:ext uri="{FF2B5EF4-FFF2-40B4-BE49-F238E27FC236}">
                <a16:creationId xmlns:a16="http://schemas.microsoft.com/office/drawing/2014/main" id="{4A71743E-4515-4F83-B0E1-1CBCA8E97A9F}"/>
              </a:ext>
            </a:extLst>
          </p:cNvPr>
          <p:cNvSpPr>
            <a:spLocks noChangeAspect="1"/>
          </p:cNvSpPr>
          <p:nvPr/>
        </p:nvSpPr>
        <p:spPr>
          <a:xfrm>
            <a:off x="7187122" y="5256296"/>
            <a:ext cx="248822" cy="196723"/>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Oval 21">
            <a:extLst>
              <a:ext uri="{FF2B5EF4-FFF2-40B4-BE49-F238E27FC236}">
                <a16:creationId xmlns:a16="http://schemas.microsoft.com/office/drawing/2014/main" id="{2CE73194-4598-4C65-A1D7-DC890FB0FCBD}"/>
              </a:ext>
            </a:extLst>
          </p:cNvPr>
          <p:cNvSpPr>
            <a:spLocks noChangeAspect="1"/>
          </p:cNvSpPr>
          <p:nvPr/>
        </p:nvSpPr>
        <p:spPr>
          <a:xfrm>
            <a:off x="4801607" y="4529377"/>
            <a:ext cx="222856" cy="22471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23941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Specification</a:t>
            </a:r>
          </a:p>
        </p:txBody>
      </p:sp>
      <p:sp>
        <p:nvSpPr>
          <p:cNvPr id="19" name="TextBox 18">
            <a:extLst>
              <a:ext uri="{FF2B5EF4-FFF2-40B4-BE49-F238E27FC236}">
                <a16:creationId xmlns:a16="http://schemas.microsoft.com/office/drawing/2014/main" id="{03022E01-BAF8-4F0B-AD06-1F45A16B6239}"/>
              </a:ext>
            </a:extLst>
          </p:cNvPr>
          <p:cNvSpPr txBox="1"/>
          <p:nvPr/>
        </p:nvSpPr>
        <p:spPr>
          <a:xfrm>
            <a:off x="1503238" y="1925584"/>
            <a:ext cx="3794111"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Name</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A62CBE5A-B970-4F87-AB14-3F5A4D7E47C9}"/>
              </a:ext>
            </a:extLst>
          </p:cNvPr>
          <p:cNvSpPr txBox="1"/>
          <p:nvPr/>
        </p:nvSpPr>
        <p:spPr>
          <a:xfrm>
            <a:off x="2525108" y="2172783"/>
            <a:ext cx="4005321" cy="461665"/>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Fullname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Arowanacoin</a:t>
            </a:r>
            <a:r>
              <a:rPr lang="en-US" altLang="ko-KR" sz="1200" dirty="0">
                <a:solidFill>
                  <a:schemeClr val="tx1">
                    <a:lumMod val="75000"/>
                    <a:lumOff val="25000"/>
                  </a:schemeClr>
                </a:solidFill>
                <a:cs typeface="Arial" pitchFamily="34" charset="0"/>
              </a:rPr>
              <a:t>  </a:t>
            </a:r>
            <a:endParaRPr lang="en-US" altLang="ko-KR" sz="1200" dirty="0" smtClean="0">
              <a:solidFill>
                <a:schemeClr val="tx1">
                  <a:lumMod val="75000"/>
                  <a:lumOff val="25000"/>
                </a:schemeClr>
              </a:solidFill>
              <a:cs typeface="Arial" pitchFamily="34" charset="0"/>
            </a:endParaRPr>
          </a:p>
          <a:p>
            <a:r>
              <a:rPr lang="en-US" altLang="ko-KR" sz="1200" dirty="0" smtClean="0">
                <a:solidFill>
                  <a:schemeClr val="tx1">
                    <a:lumMod val="75000"/>
                    <a:lumOff val="25000"/>
                  </a:schemeClr>
                </a:solidFill>
                <a:cs typeface="Arial" pitchFamily="34" charset="0"/>
              </a:rPr>
              <a:t>Tick</a:t>
            </a:r>
            <a:r>
              <a:rPr lang="en-US" altLang="ko-KR" sz="1200" dirty="0">
                <a:solidFill>
                  <a:schemeClr val="tx1">
                    <a:lumMod val="75000"/>
                    <a:lumOff val="25000"/>
                  </a:schemeClr>
                </a:solidFill>
                <a:cs typeface="Arial" pitchFamily="34" charset="0"/>
              </a:rPr>
              <a:t>: ARWN </a:t>
            </a:r>
            <a:endParaRPr lang="ko-KR" altLang="en-US" sz="12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4C2FF3D5-4275-4B13-B831-138571842E40}"/>
              </a:ext>
            </a:extLst>
          </p:cNvPr>
          <p:cNvSpPr txBox="1"/>
          <p:nvPr/>
        </p:nvSpPr>
        <p:spPr>
          <a:xfrm>
            <a:off x="1503238" y="2954468"/>
            <a:ext cx="3794111" cy="307777"/>
          </a:xfrm>
          <a:prstGeom prst="rect">
            <a:avLst/>
          </a:prstGeom>
          <a:noFill/>
        </p:spPr>
        <p:txBody>
          <a:bodyPr wrap="square" rtlCol="0">
            <a:spAutoFit/>
          </a:bodyPr>
          <a:lstStyle/>
          <a:p>
            <a:r>
              <a:rPr lang="en-US" altLang="ko-KR" sz="1400" b="1" dirty="0" err="1" smtClean="0">
                <a:solidFill>
                  <a:schemeClr val="tx1">
                    <a:lumMod val="75000"/>
                    <a:lumOff val="25000"/>
                  </a:schemeClr>
                </a:solidFill>
                <a:cs typeface="Arial" pitchFamily="34" charset="0"/>
              </a:rPr>
              <a:t>Algos</a:t>
            </a:r>
            <a:endParaRPr lang="ko-KR" altLang="en-US" sz="14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7552286F-B3F0-4F5F-900E-5FD53AA5B1D9}"/>
              </a:ext>
            </a:extLst>
          </p:cNvPr>
          <p:cNvSpPr txBox="1"/>
          <p:nvPr/>
        </p:nvSpPr>
        <p:spPr>
          <a:xfrm>
            <a:off x="2525108" y="3201668"/>
            <a:ext cx="4005321" cy="461665"/>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POW </a:t>
            </a:r>
            <a:r>
              <a:rPr lang="en-US" altLang="ko-KR" sz="1200" dirty="0" err="1" smtClean="0">
                <a:solidFill>
                  <a:schemeClr val="tx1">
                    <a:lumMod val="75000"/>
                    <a:lumOff val="25000"/>
                  </a:schemeClr>
                </a:solidFill>
                <a:cs typeface="Arial" pitchFamily="34" charset="0"/>
              </a:rPr>
              <a:t>Algo</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Yespower</a:t>
            </a:r>
            <a:r>
              <a:rPr lang="en-US" altLang="ko-KR" sz="1200" dirty="0">
                <a:solidFill>
                  <a:schemeClr val="tx1">
                    <a:lumMod val="75000"/>
                    <a:lumOff val="25000"/>
                  </a:schemeClr>
                </a:solidFill>
                <a:cs typeface="Arial" pitchFamily="34" charset="0"/>
              </a:rPr>
              <a:t>-ARWN </a:t>
            </a:r>
            <a:endParaRPr lang="en-US" altLang="ko-KR" sz="1200" dirty="0" smtClean="0">
              <a:solidFill>
                <a:schemeClr val="tx1">
                  <a:lumMod val="75000"/>
                  <a:lumOff val="25000"/>
                </a:schemeClr>
              </a:solidFill>
              <a:cs typeface="Arial" pitchFamily="34" charset="0"/>
            </a:endParaRPr>
          </a:p>
          <a:p>
            <a:r>
              <a:rPr lang="en-US" altLang="ko-KR" sz="1200" dirty="0" smtClean="0">
                <a:solidFill>
                  <a:schemeClr val="tx1">
                    <a:lumMod val="75000"/>
                    <a:lumOff val="25000"/>
                  </a:schemeClr>
                </a:solidFill>
                <a:cs typeface="Arial" pitchFamily="34" charset="0"/>
              </a:rPr>
              <a:t>Signature </a:t>
            </a:r>
            <a:r>
              <a:rPr lang="en-US" altLang="ko-KR" sz="1200" dirty="0" err="1">
                <a:solidFill>
                  <a:schemeClr val="tx1">
                    <a:lumMod val="75000"/>
                    <a:lumOff val="25000"/>
                  </a:schemeClr>
                </a:solidFill>
                <a:cs typeface="Arial" pitchFamily="34" charset="0"/>
              </a:rPr>
              <a:t>Algo</a:t>
            </a:r>
            <a:r>
              <a:rPr lang="en-US" altLang="ko-KR" sz="1200" dirty="0">
                <a:solidFill>
                  <a:schemeClr val="tx1">
                    <a:lumMod val="75000"/>
                    <a:lumOff val="25000"/>
                  </a:schemeClr>
                </a:solidFill>
                <a:cs typeface="Arial" pitchFamily="34" charset="0"/>
              </a:rPr>
              <a:t>: FALCON</a:t>
            </a:r>
            <a:endParaRPr lang="ko-KR" altLang="en-US" sz="12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CEC1D9E2-B0D1-4A98-BDC0-81FF6FE899AA}"/>
              </a:ext>
            </a:extLst>
          </p:cNvPr>
          <p:cNvSpPr txBox="1"/>
          <p:nvPr/>
        </p:nvSpPr>
        <p:spPr>
          <a:xfrm>
            <a:off x="1503238" y="3983354"/>
            <a:ext cx="3794111"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Ports</a:t>
            </a:r>
            <a:endParaRPr lang="ko-KR" altLang="en-US" sz="14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95669F9E-F6FF-427E-BD9E-4DE6AE56CAB5}"/>
              </a:ext>
            </a:extLst>
          </p:cNvPr>
          <p:cNvSpPr txBox="1"/>
          <p:nvPr/>
        </p:nvSpPr>
        <p:spPr>
          <a:xfrm>
            <a:off x="2525108" y="4230553"/>
            <a:ext cx="400532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P2P </a:t>
            </a:r>
            <a:r>
              <a:rPr lang="en-US" altLang="ko-KR" sz="1200" dirty="0" smtClean="0">
                <a:solidFill>
                  <a:schemeClr val="tx1">
                    <a:lumMod val="75000"/>
                    <a:lumOff val="25000"/>
                  </a:schemeClr>
                </a:solidFill>
                <a:cs typeface="Arial" pitchFamily="34" charset="0"/>
              </a:rPr>
              <a:t>Port</a:t>
            </a:r>
            <a:r>
              <a:rPr lang="en-US" altLang="ko-KR" sz="1200" dirty="0">
                <a:solidFill>
                  <a:schemeClr val="tx1">
                    <a:lumMod val="75000"/>
                    <a:lumOff val="25000"/>
                  </a:schemeClr>
                </a:solidFill>
                <a:cs typeface="Arial" pitchFamily="34" charset="0"/>
              </a:rPr>
              <a:t>: 12631 </a:t>
            </a:r>
            <a:endParaRPr lang="en-US" altLang="ko-KR" sz="1200" dirty="0" smtClean="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RPC </a:t>
            </a:r>
            <a:r>
              <a:rPr lang="en-US" altLang="ko-KR" sz="1200" dirty="0" smtClean="0">
                <a:solidFill>
                  <a:schemeClr val="tx1">
                    <a:lumMod val="75000"/>
                    <a:lumOff val="25000"/>
                  </a:schemeClr>
                </a:solidFill>
                <a:cs typeface="Arial" pitchFamily="34" charset="0"/>
              </a:rPr>
              <a:t>Port: </a:t>
            </a:r>
            <a:r>
              <a:rPr lang="en-US" altLang="ko-KR" sz="1200" dirty="0" smtClean="0">
                <a:solidFill>
                  <a:schemeClr val="tx1">
                    <a:lumMod val="75000"/>
                    <a:lumOff val="25000"/>
                  </a:schemeClr>
                </a:solidFill>
                <a:cs typeface="Arial" pitchFamily="34" charset="0"/>
              </a:rPr>
              <a:t>12632 </a:t>
            </a:r>
            <a:endParaRPr lang="ko-KR" altLang="en-US"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8350607D-B13F-4990-BADF-4339431D4D37}"/>
              </a:ext>
            </a:extLst>
          </p:cNvPr>
          <p:cNvSpPr txBox="1"/>
          <p:nvPr/>
        </p:nvSpPr>
        <p:spPr>
          <a:xfrm>
            <a:off x="1503238" y="5012238"/>
            <a:ext cx="3794111" cy="307777"/>
          </a:xfrm>
          <a:prstGeom prst="rect">
            <a:avLst/>
          </a:prstGeom>
          <a:noFill/>
        </p:spPr>
        <p:txBody>
          <a:bodyPr wrap="square" rtlCol="0">
            <a:spAutoFit/>
          </a:bodyPr>
          <a:lstStyle/>
          <a:p>
            <a:r>
              <a:rPr lang="en-US" altLang="ko-KR" sz="1400" b="1" dirty="0" err="1" smtClean="0">
                <a:solidFill>
                  <a:schemeClr val="tx1">
                    <a:lumMod val="75000"/>
                    <a:lumOff val="25000"/>
                  </a:schemeClr>
                </a:solidFill>
                <a:cs typeface="Arial" pitchFamily="34" charset="0"/>
              </a:rPr>
              <a:t>Params</a:t>
            </a:r>
            <a:endParaRPr lang="ko-KR" altLang="en-US" sz="14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D32E09D3-0415-40D5-9842-B67E4CF1B2C9}"/>
              </a:ext>
            </a:extLst>
          </p:cNvPr>
          <p:cNvSpPr txBox="1"/>
          <p:nvPr/>
        </p:nvSpPr>
        <p:spPr>
          <a:xfrm>
            <a:off x="2525108" y="5259438"/>
            <a:ext cx="4005321" cy="830997"/>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Total </a:t>
            </a:r>
            <a:r>
              <a:rPr lang="en-US" altLang="ko-KR" sz="1200" dirty="0">
                <a:solidFill>
                  <a:schemeClr val="tx1">
                    <a:lumMod val="75000"/>
                    <a:lumOff val="25000"/>
                  </a:schemeClr>
                </a:solidFill>
                <a:cs typeface="Arial" pitchFamily="34" charset="0"/>
              </a:rPr>
              <a:t>supply: </a:t>
            </a:r>
            <a:r>
              <a:rPr lang="en-US" altLang="ko-KR" sz="1200" dirty="0">
                <a:solidFill>
                  <a:schemeClr val="tx1">
                    <a:lumMod val="75000"/>
                    <a:lumOff val="25000"/>
                  </a:schemeClr>
                </a:solidFill>
                <a:cs typeface="Arial" pitchFamily="34" charset="0"/>
              </a:rPr>
              <a:t>2,831,348,000 </a:t>
            </a:r>
            <a:endParaRPr lang="en-US" altLang="ko-KR" sz="1200" dirty="0" smtClean="0">
              <a:solidFill>
                <a:schemeClr val="tx1">
                  <a:lumMod val="75000"/>
                  <a:lumOff val="25000"/>
                </a:schemeClr>
              </a:solidFill>
              <a:cs typeface="Arial" pitchFamily="34" charset="0"/>
            </a:endParaRPr>
          </a:p>
          <a:p>
            <a:r>
              <a:rPr lang="en-US" altLang="ko-KR" sz="1200" dirty="0" smtClean="0">
                <a:solidFill>
                  <a:schemeClr val="tx1">
                    <a:lumMod val="75000"/>
                    <a:lumOff val="25000"/>
                  </a:schemeClr>
                </a:solidFill>
                <a:cs typeface="Arial" pitchFamily="34" charset="0"/>
              </a:rPr>
              <a:t>Block </a:t>
            </a:r>
            <a:r>
              <a:rPr lang="en-US" altLang="ko-KR" sz="1200" dirty="0">
                <a:solidFill>
                  <a:schemeClr val="tx1">
                    <a:lumMod val="75000"/>
                    <a:lumOff val="25000"/>
                  </a:schemeClr>
                </a:solidFill>
                <a:cs typeface="Arial" pitchFamily="34" charset="0"/>
              </a:rPr>
              <a:t>time: </a:t>
            </a:r>
            <a:r>
              <a:rPr lang="en-US" altLang="ko-KR" sz="1200" dirty="0" smtClean="0">
                <a:solidFill>
                  <a:schemeClr val="tx1">
                    <a:lumMod val="75000"/>
                    <a:lumOff val="25000"/>
                  </a:schemeClr>
                </a:solidFill>
                <a:cs typeface="Arial" pitchFamily="34" charset="0"/>
              </a:rPr>
              <a:t>1.5 </a:t>
            </a:r>
            <a:r>
              <a:rPr lang="en-US" altLang="ko-KR" sz="1200" dirty="0">
                <a:solidFill>
                  <a:schemeClr val="tx1">
                    <a:lumMod val="75000"/>
                    <a:lumOff val="25000"/>
                  </a:schemeClr>
                </a:solidFill>
                <a:cs typeface="Arial" pitchFamily="34" charset="0"/>
              </a:rPr>
              <a:t>minutes</a:t>
            </a:r>
          </a:p>
          <a:p>
            <a:r>
              <a:rPr lang="en-US" altLang="ko-KR" sz="1200" dirty="0" err="1">
                <a:solidFill>
                  <a:schemeClr val="tx1">
                    <a:lumMod val="75000"/>
                    <a:lumOff val="25000"/>
                  </a:schemeClr>
                </a:solidFill>
                <a:cs typeface="Arial" pitchFamily="34" charset="0"/>
              </a:rPr>
              <a:t>SubsidyHalvingInterval</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210000 </a:t>
            </a:r>
            <a:r>
              <a:rPr lang="en-US" altLang="ko-KR" sz="1200" dirty="0">
                <a:solidFill>
                  <a:schemeClr val="tx1">
                    <a:lumMod val="75000"/>
                    <a:lumOff val="25000"/>
                  </a:schemeClr>
                </a:solidFill>
                <a:cs typeface="Arial" pitchFamily="34" charset="0"/>
              </a:rPr>
              <a:t>blocks</a:t>
            </a:r>
          </a:p>
          <a:p>
            <a:r>
              <a:rPr lang="en-US" altLang="ko-KR" sz="1200" dirty="0" smtClean="0">
                <a:solidFill>
                  <a:schemeClr val="tx1">
                    <a:lumMod val="75000"/>
                    <a:lumOff val="25000"/>
                  </a:schemeClr>
                </a:solidFill>
                <a:cs typeface="Arial" pitchFamily="34" charset="0"/>
              </a:rPr>
              <a:t>Confirmation</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100 blocks</a:t>
            </a:r>
            <a:endParaRPr lang="en-US" altLang="ko-KR" sz="1200" dirty="0">
              <a:solidFill>
                <a:schemeClr val="tx1">
                  <a:lumMod val="75000"/>
                  <a:lumOff val="25000"/>
                </a:schemeClr>
              </a:solidFill>
              <a:cs typeface="Arial"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568" y="2079472"/>
            <a:ext cx="3041359" cy="3041359"/>
          </a:xfrm>
          <a:prstGeom prst="rect">
            <a:avLst/>
          </a:prstGeom>
        </p:spPr>
      </p:pic>
    </p:spTree>
    <p:extLst>
      <p:ext uri="{BB962C8B-B14F-4D97-AF65-F5344CB8AC3E}">
        <p14:creationId xmlns:p14="http://schemas.microsoft.com/office/powerpoint/2010/main" val="3680997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677575"/>
            <a:ext cx="11573197" cy="724247"/>
          </a:xfrm>
        </p:spPr>
        <p:txBody>
          <a:bodyPr/>
          <a:lstStyle/>
          <a:p>
            <a:r>
              <a:rPr lang="en-US" dirty="0"/>
              <a:t>Halving Ratio </a:t>
            </a:r>
            <a:r>
              <a:rPr lang="en-US" dirty="0" smtClean="0"/>
              <a:t>&amp; Block Reward </a:t>
            </a:r>
            <a:endParaRPr lang="en-US" dirty="0"/>
          </a:p>
        </p:txBody>
      </p:sp>
      <p:sp>
        <p:nvSpPr>
          <p:cNvPr id="19" name="TextBox 18">
            <a:extLst>
              <a:ext uri="{FF2B5EF4-FFF2-40B4-BE49-F238E27FC236}">
                <a16:creationId xmlns:a16="http://schemas.microsoft.com/office/drawing/2014/main" id="{03022E01-BAF8-4F0B-AD06-1F45A16B6239}"/>
              </a:ext>
            </a:extLst>
          </p:cNvPr>
          <p:cNvSpPr txBox="1"/>
          <p:nvPr/>
        </p:nvSpPr>
        <p:spPr>
          <a:xfrm>
            <a:off x="7703742" y="5749069"/>
            <a:ext cx="1701516" cy="307777"/>
          </a:xfrm>
          <a:prstGeom prst="rect">
            <a:avLst/>
          </a:prstGeom>
          <a:noFill/>
        </p:spPr>
        <p:txBody>
          <a:bodyPr wrap="square" rtlCol="0">
            <a:spAutoFit/>
          </a:bodyPr>
          <a:lstStyle/>
          <a:p>
            <a:r>
              <a:rPr lang="en-US" altLang="zh-CN" sz="1400" b="1" dirty="0" smtClean="0">
                <a:solidFill>
                  <a:schemeClr val="tx1">
                    <a:lumMod val="75000"/>
                    <a:lumOff val="25000"/>
                  </a:schemeClr>
                </a:solidFill>
                <a:cs typeface="Arial" pitchFamily="34" charset="0"/>
              </a:rPr>
              <a:t>B</a:t>
            </a:r>
            <a:r>
              <a:rPr lang="en-US" altLang="ko-KR" sz="1400" b="1" dirty="0" smtClean="0">
                <a:solidFill>
                  <a:schemeClr val="tx1">
                    <a:lumMod val="75000"/>
                    <a:lumOff val="25000"/>
                  </a:schemeClr>
                </a:solidFill>
                <a:cs typeface="Arial" pitchFamily="34" charset="0"/>
              </a:rPr>
              <a:t>lock </a:t>
            </a:r>
            <a:r>
              <a:rPr lang="en-US" altLang="zh-CN" sz="1400" b="1" dirty="0" smtClean="0">
                <a:solidFill>
                  <a:schemeClr val="tx1">
                    <a:lumMod val="75000"/>
                    <a:lumOff val="25000"/>
                  </a:schemeClr>
                </a:solidFill>
                <a:cs typeface="Arial" pitchFamily="34" charset="0"/>
              </a:rPr>
              <a:t>R</a:t>
            </a:r>
            <a:r>
              <a:rPr lang="en-US" altLang="ko-KR" sz="1400" b="1" dirty="0" smtClean="0">
                <a:solidFill>
                  <a:schemeClr val="tx1">
                    <a:lumMod val="75000"/>
                    <a:lumOff val="25000"/>
                  </a:schemeClr>
                </a:solidFill>
                <a:cs typeface="Arial" pitchFamily="34" charset="0"/>
              </a:rPr>
              <a:t>eward</a:t>
            </a:r>
            <a:endParaRPr lang="en-US" altLang="ko-KR" sz="1400" b="1" dirty="0">
              <a:solidFill>
                <a:schemeClr val="tx1">
                  <a:lumMod val="75000"/>
                  <a:lumOff val="25000"/>
                </a:schemeClr>
              </a:solidFill>
              <a:cs typeface="Arial" pitchFamily="34" charset="0"/>
            </a:endParaRPr>
          </a:p>
        </p:txBody>
      </p:sp>
      <p:sp>
        <p:nvSpPr>
          <p:cNvPr id="15" name="TextBox 18">
            <a:extLst>
              <a:ext uri="{FF2B5EF4-FFF2-40B4-BE49-F238E27FC236}">
                <a16:creationId xmlns:a16="http://schemas.microsoft.com/office/drawing/2014/main" id="{03022E01-BAF8-4F0B-AD06-1F45A16B6239}"/>
              </a:ext>
            </a:extLst>
          </p:cNvPr>
          <p:cNvSpPr txBox="1"/>
          <p:nvPr/>
        </p:nvSpPr>
        <p:spPr>
          <a:xfrm>
            <a:off x="2779045" y="5744434"/>
            <a:ext cx="170151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Halving Ratio</a:t>
            </a:r>
          </a:p>
        </p:txBody>
      </p:sp>
      <p:pic>
        <p:nvPicPr>
          <p:cNvPr id="4" name="图片 3"/>
          <p:cNvPicPr>
            <a:picLocks noChangeAspect="1"/>
          </p:cNvPicPr>
          <p:nvPr/>
        </p:nvPicPr>
        <p:blipFill>
          <a:blip r:embed="rId2"/>
          <a:stretch>
            <a:fillRect/>
          </a:stretch>
        </p:blipFill>
        <p:spPr>
          <a:xfrm>
            <a:off x="6110127" y="1857399"/>
            <a:ext cx="4695238" cy="3714286"/>
          </a:xfrm>
          <a:prstGeom prst="rect">
            <a:avLst/>
          </a:prstGeom>
        </p:spPr>
      </p:pic>
      <p:pic>
        <p:nvPicPr>
          <p:cNvPr id="6" name="图片 5"/>
          <p:cNvPicPr>
            <a:picLocks noChangeAspect="1"/>
          </p:cNvPicPr>
          <p:nvPr/>
        </p:nvPicPr>
        <p:blipFill>
          <a:blip r:embed="rId3"/>
          <a:stretch>
            <a:fillRect/>
          </a:stretch>
        </p:blipFill>
        <p:spPr>
          <a:xfrm>
            <a:off x="1437478" y="1857399"/>
            <a:ext cx="3909585" cy="3726073"/>
          </a:xfrm>
          <a:prstGeom prst="rect">
            <a:avLst/>
          </a:prstGeom>
        </p:spPr>
      </p:pic>
    </p:spTree>
    <p:extLst>
      <p:ext uri="{BB962C8B-B14F-4D97-AF65-F5344CB8AC3E}">
        <p14:creationId xmlns:p14="http://schemas.microsoft.com/office/powerpoint/2010/main" val="928020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zh-CN" dirty="0" smtClean="0"/>
              <a:t>Applications</a:t>
            </a:r>
            <a:endParaRPr lang="en-US" dirty="0"/>
          </a:p>
        </p:txBody>
      </p:sp>
      <p:pic>
        <p:nvPicPr>
          <p:cNvPr id="3" name="图片 2"/>
          <p:cNvPicPr>
            <a:picLocks noChangeAspect="1"/>
          </p:cNvPicPr>
          <p:nvPr/>
        </p:nvPicPr>
        <p:blipFill>
          <a:blip r:embed="rId2"/>
          <a:stretch>
            <a:fillRect/>
          </a:stretch>
        </p:blipFill>
        <p:spPr>
          <a:xfrm>
            <a:off x="2169522" y="1425892"/>
            <a:ext cx="7496993" cy="4258811"/>
          </a:xfrm>
          <a:prstGeom prst="rect">
            <a:avLst/>
          </a:prstGeom>
        </p:spPr>
      </p:pic>
    </p:spTree>
    <p:extLst>
      <p:ext uri="{BB962C8B-B14F-4D97-AF65-F5344CB8AC3E}">
        <p14:creationId xmlns:p14="http://schemas.microsoft.com/office/powerpoint/2010/main" val="806286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FE0290C-03A9-4949-A379-CCC9015A54A7}"/>
              </a:ext>
            </a:extLst>
          </p:cNvPr>
          <p:cNvGrpSpPr/>
          <p:nvPr/>
        </p:nvGrpSpPr>
        <p:grpSpPr>
          <a:xfrm>
            <a:off x="1" y="2769507"/>
            <a:ext cx="12191999" cy="1318987"/>
            <a:chOff x="1" y="4174554"/>
            <a:chExt cx="12191999" cy="1318987"/>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cs typeface="Arial" pitchFamily="34" charset="0"/>
                </a:rPr>
                <a:t>THANK YOU</a:t>
              </a:r>
              <a:endParaRPr lang="ko-KR" altLang="en-US" sz="6000" dirty="0">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113885"/>
              <a:ext cx="12191852" cy="379656"/>
            </a:xfrm>
            <a:prstGeom prst="rect">
              <a:avLst/>
            </a:prstGeom>
            <a:noFill/>
          </p:spPr>
          <p:txBody>
            <a:bodyPr wrap="square" rtlCol="0" anchor="ctr">
              <a:spAutoFit/>
            </a:bodyPr>
            <a:lstStyle/>
            <a:p>
              <a:pPr algn="ctr"/>
              <a:r>
                <a:rPr lang="en-US" altLang="zh-CN" sz="1867" dirty="0" smtClean="0">
                  <a:cs typeface="Arial" pitchFamily="34" charset="0"/>
                </a:rPr>
                <a:t>Team of ARWN</a:t>
              </a:r>
              <a:endParaRPr lang="ko-KR" altLang="en-US" sz="1867" dirty="0">
                <a:cs typeface="Arial" pitchFamily="34" charset="0"/>
              </a:endParaRPr>
            </a:p>
          </p:txBody>
        </p:sp>
      </p:grpSp>
    </p:spTree>
    <p:extLst>
      <p:ext uri="{BB962C8B-B14F-4D97-AF65-F5344CB8AC3E}">
        <p14:creationId xmlns:p14="http://schemas.microsoft.com/office/powerpoint/2010/main" val="3566689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5886993" y="1377303"/>
            <a:ext cx="6200503" cy="769441"/>
          </a:xfrm>
          <a:prstGeom prst="rect">
            <a:avLst/>
          </a:prstGeom>
          <a:noFill/>
        </p:spPr>
        <p:txBody>
          <a:bodyPr wrap="square" rtlCol="0" anchor="ctr">
            <a:spAutoFit/>
          </a:bodyPr>
          <a:lstStyle/>
          <a:p>
            <a:r>
              <a:rPr lang="en-US" altLang="ko-KR" sz="4400" b="1" dirty="0">
                <a:gradFill flip="none" rotWithShape="1">
                  <a:gsLst>
                    <a:gs pos="0">
                      <a:schemeClr val="accent1"/>
                    </a:gs>
                    <a:gs pos="70000">
                      <a:schemeClr val="accent3"/>
                    </a:gs>
                    <a:gs pos="35000">
                      <a:schemeClr val="accent2"/>
                    </a:gs>
                    <a:gs pos="100000">
                      <a:schemeClr val="accent4"/>
                    </a:gs>
                  </a:gsLst>
                  <a:lin ang="0" scaled="1"/>
                  <a:tileRect/>
                </a:gradFill>
                <a:latin typeface="+mj-lt"/>
                <a:cs typeface="Arial" pitchFamily="34" charset="0"/>
              </a:rPr>
              <a:t>Project </a:t>
            </a:r>
            <a:r>
              <a:rPr lang="en-US" altLang="ko-KR" sz="4400" b="1" dirty="0" smtClean="0">
                <a:gradFill flip="none" rotWithShape="1">
                  <a:gsLst>
                    <a:gs pos="0">
                      <a:schemeClr val="accent1"/>
                    </a:gs>
                    <a:gs pos="70000">
                      <a:schemeClr val="accent3"/>
                    </a:gs>
                    <a:gs pos="35000">
                      <a:schemeClr val="accent2"/>
                    </a:gs>
                    <a:gs pos="100000">
                      <a:schemeClr val="accent4"/>
                    </a:gs>
                  </a:gsLst>
                  <a:lin ang="0" scaled="1"/>
                  <a:tileRect/>
                </a:gradFill>
                <a:latin typeface="+mj-lt"/>
                <a:cs typeface="Arial" pitchFamily="34" charset="0"/>
              </a:rPr>
              <a:t>Background</a:t>
            </a:r>
            <a:endParaRPr lang="ko-KR" altLang="en-US" sz="4400" b="1" dirty="0">
              <a:gradFill flip="none" rotWithShape="1">
                <a:gsLst>
                  <a:gs pos="0">
                    <a:schemeClr val="accent1"/>
                  </a:gs>
                  <a:gs pos="70000">
                    <a:schemeClr val="accent3"/>
                  </a:gs>
                  <a:gs pos="35000">
                    <a:schemeClr val="accent2"/>
                  </a:gs>
                  <a:gs pos="100000">
                    <a:schemeClr val="accent4"/>
                  </a:gs>
                </a:gsLst>
                <a:lin ang="0" scaled="1"/>
                <a:tileRect/>
              </a:gradFill>
              <a:latin typeface="+mj-lt"/>
              <a:cs typeface="Arial" pitchFamily="34" charset="0"/>
            </a:endParaRPr>
          </a:p>
        </p:txBody>
      </p:sp>
    </p:spTree>
    <p:extLst>
      <p:ext uri="{BB962C8B-B14F-4D97-AF65-F5344CB8AC3E}">
        <p14:creationId xmlns:p14="http://schemas.microsoft.com/office/powerpoint/2010/main" val="976459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dirty="0"/>
              <a:t>Classical </a:t>
            </a:r>
            <a:r>
              <a:rPr lang="en-US" altLang="zh-CN" sz="4000" dirty="0" smtClean="0"/>
              <a:t>Computers </a:t>
            </a:r>
            <a:r>
              <a:rPr lang="en-US" sz="4000" dirty="0" smtClean="0"/>
              <a:t>vs Ones</a:t>
            </a:r>
            <a:endParaRPr lang="en-US" sz="4000" dirty="0"/>
          </a:p>
        </p:txBody>
      </p:sp>
      <p:sp>
        <p:nvSpPr>
          <p:cNvPr id="3" name="Rounded Rectangle 2">
            <a:extLst>
              <a:ext uri="{FF2B5EF4-FFF2-40B4-BE49-F238E27FC236}">
                <a16:creationId xmlns:a16="http://schemas.microsoft.com/office/drawing/2014/main" id="{225B3A6A-8989-4958-AA39-7061F4CD3C75}"/>
              </a:ext>
            </a:extLst>
          </p:cNvPr>
          <p:cNvSpPr/>
          <p:nvPr/>
        </p:nvSpPr>
        <p:spPr>
          <a:xfrm>
            <a:off x="932508" y="1945988"/>
            <a:ext cx="10320950" cy="1856747"/>
          </a:xfrm>
          <a:prstGeom prst="roundRect">
            <a:avLst>
              <a:gd name="adj" fmla="val 7849"/>
            </a:avLst>
          </a:prstGeom>
          <a:solidFill>
            <a:schemeClr val="bg1">
              <a:alpha val="5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Rounded Rectangle 4">
            <a:extLst>
              <a:ext uri="{FF2B5EF4-FFF2-40B4-BE49-F238E27FC236}">
                <a16:creationId xmlns:a16="http://schemas.microsoft.com/office/drawing/2014/main" id="{32D95C90-D345-4461-959D-C700E1DE738B}"/>
              </a:ext>
            </a:extLst>
          </p:cNvPr>
          <p:cNvSpPr/>
          <p:nvPr/>
        </p:nvSpPr>
        <p:spPr>
          <a:xfrm>
            <a:off x="1372085" y="1729964"/>
            <a:ext cx="3301857" cy="4640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50E7C8F0-BCC3-464D-A31C-E47F47EBFDC6}"/>
              </a:ext>
            </a:extLst>
          </p:cNvPr>
          <p:cNvSpPr txBox="1"/>
          <p:nvPr/>
        </p:nvSpPr>
        <p:spPr>
          <a:xfrm>
            <a:off x="1684680" y="2476605"/>
            <a:ext cx="8896233" cy="646331"/>
          </a:xfrm>
          <a:prstGeom prst="rect">
            <a:avLst/>
          </a:prstGeom>
          <a:noFill/>
        </p:spPr>
        <p:txBody>
          <a:bodyPr wrap="square" rtlCol="0">
            <a:spAutoFit/>
          </a:bodyPr>
          <a:lstStyle/>
          <a:p>
            <a:r>
              <a:rPr lang="en-US" altLang="zh-CN" dirty="0"/>
              <a:t>The security of crypto relies on intractability of certain problems to modern </a:t>
            </a:r>
            <a:r>
              <a:rPr lang="en-US" altLang="zh-CN" dirty="0" smtClean="0"/>
              <a:t>computers.</a:t>
            </a:r>
          </a:p>
          <a:p>
            <a:r>
              <a:rPr lang="en-US" altLang="zh-CN" dirty="0" smtClean="0"/>
              <a:t>Example</a:t>
            </a:r>
            <a:r>
              <a:rPr lang="en-US" altLang="zh-CN" dirty="0"/>
              <a:t>: RSA and factoring</a:t>
            </a:r>
            <a:endParaRPr lang="ko-KR" altLang="en-US"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89E9BDB6-206F-445D-9055-A348DC4334DA}"/>
              </a:ext>
            </a:extLst>
          </p:cNvPr>
          <p:cNvSpPr txBox="1"/>
          <p:nvPr/>
        </p:nvSpPr>
        <p:spPr>
          <a:xfrm>
            <a:off x="1908752" y="1777334"/>
            <a:ext cx="2228523" cy="369332"/>
          </a:xfrm>
          <a:prstGeom prst="rect">
            <a:avLst/>
          </a:prstGeom>
          <a:noFill/>
        </p:spPr>
        <p:txBody>
          <a:bodyPr wrap="square" rtlCol="0">
            <a:spAutoFit/>
          </a:bodyPr>
          <a:lstStyle/>
          <a:p>
            <a:r>
              <a:rPr lang="en-US" altLang="ko-KR" b="1" dirty="0">
                <a:solidFill>
                  <a:schemeClr val="bg1"/>
                </a:solidFill>
                <a:cs typeface="Arial" pitchFamily="34" charset="0"/>
              </a:rPr>
              <a:t>Classical</a:t>
            </a:r>
            <a:endParaRPr lang="ko-KR" altLang="en-US" b="1" dirty="0">
              <a:solidFill>
                <a:schemeClr val="bg1"/>
              </a:solidFill>
              <a:cs typeface="Arial" pitchFamily="34" charset="0"/>
            </a:endParaRPr>
          </a:p>
        </p:txBody>
      </p:sp>
      <p:sp>
        <p:nvSpPr>
          <p:cNvPr id="10" name="Rounded Rectangle 9">
            <a:extLst>
              <a:ext uri="{FF2B5EF4-FFF2-40B4-BE49-F238E27FC236}">
                <a16:creationId xmlns:a16="http://schemas.microsoft.com/office/drawing/2014/main" id="{469F5350-C8DE-45FF-939D-48ADFD1CF55A}"/>
              </a:ext>
            </a:extLst>
          </p:cNvPr>
          <p:cNvSpPr/>
          <p:nvPr/>
        </p:nvSpPr>
        <p:spPr>
          <a:xfrm>
            <a:off x="932508" y="4146432"/>
            <a:ext cx="10320950" cy="1856747"/>
          </a:xfrm>
          <a:prstGeom prst="roundRect">
            <a:avLst>
              <a:gd name="adj" fmla="val 7849"/>
            </a:avLst>
          </a:prstGeom>
          <a:solidFill>
            <a:schemeClr val="bg1">
              <a:alpha val="5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11">
            <a:extLst>
              <a:ext uri="{FF2B5EF4-FFF2-40B4-BE49-F238E27FC236}">
                <a16:creationId xmlns:a16="http://schemas.microsoft.com/office/drawing/2014/main" id="{C593D926-00DE-423F-907F-ADD241FE58D6}"/>
              </a:ext>
            </a:extLst>
          </p:cNvPr>
          <p:cNvSpPr/>
          <p:nvPr/>
        </p:nvSpPr>
        <p:spPr>
          <a:xfrm>
            <a:off x="1372085" y="3930408"/>
            <a:ext cx="3301857" cy="46407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3">
            <a:extLst>
              <a:ext uri="{FF2B5EF4-FFF2-40B4-BE49-F238E27FC236}">
                <a16:creationId xmlns:a16="http://schemas.microsoft.com/office/drawing/2014/main" id="{A82D03D2-AF78-4178-8C74-32A28B41CB02}"/>
              </a:ext>
            </a:extLst>
          </p:cNvPr>
          <p:cNvSpPr txBox="1"/>
          <p:nvPr/>
        </p:nvSpPr>
        <p:spPr>
          <a:xfrm>
            <a:off x="1465467" y="4537281"/>
            <a:ext cx="8976109" cy="1200329"/>
          </a:xfrm>
          <a:prstGeom prst="rect">
            <a:avLst/>
          </a:prstGeom>
          <a:noFill/>
        </p:spPr>
        <p:txBody>
          <a:bodyPr wrap="square" rtlCol="0">
            <a:spAutoFit/>
          </a:bodyPr>
          <a:lstStyle/>
          <a:p>
            <a:r>
              <a:rPr lang="en-US" altLang="zh-CN" dirty="0"/>
              <a:t>Exploit quantum mechanics to process </a:t>
            </a:r>
            <a:r>
              <a:rPr lang="en-US" altLang="zh-CN" dirty="0" smtClean="0"/>
              <a:t>information</a:t>
            </a:r>
          </a:p>
          <a:p>
            <a:r>
              <a:rPr lang="en-US" altLang="zh-CN" dirty="0" smtClean="0"/>
              <a:t>Use </a:t>
            </a:r>
            <a:r>
              <a:rPr lang="en-US" altLang="zh-CN" dirty="0"/>
              <a:t>quantum bits = “qubits” instead of 0’s and 1’s </a:t>
            </a:r>
            <a:endParaRPr lang="en-US" altLang="zh-CN" dirty="0" smtClean="0"/>
          </a:p>
          <a:p>
            <a:r>
              <a:rPr lang="en-US" altLang="zh-CN" dirty="0" smtClean="0"/>
              <a:t>Superposition </a:t>
            </a:r>
            <a:r>
              <a:rPr lang="en-US" altLang="zh-CN" dirty="0"/>
              <a:t>– ability of quantum system to be in multiples states at the same </a:t>
            </a:r>
            <a:r>
              <a:rPr lang="en-US" altLang="zh-CN" dirty="0" smtClean="0"/>
              <a:t>time</a:t>
            </a:r>
          </a:p>
          <a:p>
            <a:r>
              <a:rPr lang="en-US" altLang="zh-CN" dirty="0" smtClean="0"/>
              <a:t>Potential </a:t>
            </a:r>
            <a:r>
              <a:rPr lang="en-US" altLang="zh-CN" dirty="0"/>
              <a:t>to vastly increase computational power beyond classical computing limit</a:t>
            </a:r>
            <a:endParaRPr lang="ko-KR" altLang="en-US"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E04D38B5-E90C-4784-A0A8-637E295C5197}"/>
              </a:ext>
            </a:extLst>
          </p:cNvPr>
          <p:cNvSpPr txBox="1"/>
          <p:nvPr/>
        </p:nvSpPr>
        <p:spPr>
          <a:xfrm>
            <a:off x="1908752" y="3977778"/>
            <a:ext cx="2228523" cy="369332"/>
          </a:xfrm>
          <a:prstGeom prst="rect">
            <a:avLst/>
          </a:prstGeom>
          <a:noFill/>
        </p:spPr>
        <p:txBody>
          <a:bodyPr wrap="square" rtlCol="0">
            <a:spAutoFit/>
          </a:bodyPr>
          <a:lstStyle/>
          <a:p>
            <a:r>
              <a:rPr lang="en-US" altLang="ko-KR" b="1" dirty="0">
                <a:solidFill>
                  <a:schemeClr val="bg1"/>
                </a:solidFill>
                <a:cs typeface="Arial" pitchFamily="34" charset="0"/>
              </a:rPr>
              <a:t>Quantum</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3596574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zh-CN" sz="4000" dirty="0" smtClean="0"/>
              <a:t>NIST and </a:t>
            </a:r>
            <a:r>
              <a:rPr lang="en-US" sz="4000" dirty="0" smtClean="0"/>
              <a:t>Post-Quantum Cryptography</a:t>
            </a:r>
            <a:endParaRPr lang="en-US" sz="4000" dirty="0"/>
          </a:p>
        </p:txBody>
      </p:sp>
      <p:sp>
        <p:nvSpPr>
          <p:cNvPr id="16" name="TextBox 15">
            <a:extLst>
              <a:ext uri="{FF2B5EF4-FFF2-40B4-BE49-F238E27FC236}">
                <a16:creationId xmlns:a16="http://schemas.microsoft.com/office/drawing/2014/main" id="{E04D38B5-E90C-4784-A0A8-637E295C5197}"/>
              </a:ext>
            </a:extLst>
          </p:cNvPr>
          <p:cNvSpPr txBox="1"/>
          <p:nvPr/>
        </p:nvSpPr>
        <p:spPr>
          <a:xfrm>
            <a:off x="1908752" y="3977778"/>
            <a:ext cx="2228523" cy="369332"/>
          </a:xfrm>
          <a:prstGeom prst="rect">
            <a:avLst/>
          </a:prstGeom>
          <a:noFill/>
        </p:spPr>
        <p:txBody>
          <a:bodyPr wrap="square" rtlCol="0">
            <a:spAutoFit/>
          </a:bodyPr>
          <a:lstStyle/>
          <a:p>
            <a:r>
              <a:rPr lang="en-US" altLang="ko-KR" b="1" dirty="0">
                <a:solidFill>
                  <a:schemeClr val="bg1"/>
                </a:solidFill>
                <a:cs typeface="Arial" pitchFamily="34" charset="0"/>
              </a:rPr>
              <a:t>Quantum</a:t>
            </a:r>
            <a:endParaRPr lang="ko-KR" altLang="en-US" b="1" dirty="0">
              <a:solidFill>
                <a:schemeClr val="bg1"/>
              </a:solidFill>
              <a:cs typeface="Arial" pitchFamily="34" charset="0"/>
            </a:endParaRPr>
          </a:p>
        </p:txBody>
      </p:sp>
      <p:pic>
        <p:nvPicPr>
          <p:cNvPr id="4" name="图片 3"/>
          <p:cNvPicPr>
            <a:picLocks noChangeAspect="1"/>
          </p:cNvPicPr>
          <p:nvPr/>
        </p:nvPicPr>
        <p:blipFill>
          <a:blip r:embed="rId2"/>
          <a:stretch>
            <a:fillRect/>
          </a:stretch>
        </p:blipFill>
        <p:spPr>
          <a:xfrm>
            <a:off x="905691" y="1130135"/>
            <a:ext cx="10912792" cy="5018115"/>
          </a:xfrm>
          <a:prstGeom prst="rect">
            <a:avLst/>
          </a:prstGeom>
        </p:spPr>
      </p:pic>
      <p:sp>
        <p:nvSpPr>
          <p:cNvPr id="6" name="矩形 5"/>
          <p:cNvSpPr/>
          <p:nvPr/>
        </p:nvSpPr>
        <p:spPr>
          <a:xfrm>
            <a:off x="905691" y="6282513"/>
            <a:ext cx="5917004" cy="369332"/>
          </a:xfrm>
          <a:prstGeom prst="rect">
            <a:avLst/>
          </a:prstGeom>
        </p:spPr>
        <p:txBody>
          <a:bodyPr wrap="none">
            <a:spAutoFit/>
          </a:bodyPr>
          <a:lstStyle/>
          <a:p>
            <a:r>
              <a:rPr lang="en-US" altLang="zh-CN" dirty="0"/>
              <a:t>https://csrc.nist.gov/projects/post-quantum-cryptography</a:t>
            </a:r>
            <a:endParaRPr lang="zh-CN" altLang="en-US" dirty="0"/>
          </a:p>
        </p:txBody>
      </p:sp>
    </p:spTree>
    <p:extLst>
      <p:ext uri="{BB962C8B-B14F-4D97-AF65-F5344CB8AC3E}">
        <p14:creationId xmlns:p14="http://schemas.microsoft.com/office/powerpoint/2010/main" val="1847706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821C0FD-B5EF-4D94-BE2E-60F02BDA3D98}"/>
              </a:ext>
            </a:extLst>
          </p:cNvPr>
          <p:cNvSpPr txBox="1"/>
          <p:nvPr/>
        </p:nvSpPr>
        <p:spPr>
          <a:xfrm>
            <a:off x="7278477" y="1997839"/>
            <a:ext cx="4913523" cy="2862322"/>
          </a:xfrm>
          <a:prstGeom prst="rect">
            <a:avLst/>
          </a:prstGeom>
          <a:noFill/>
        </p:spPr>
        <p:txBody>
          <a:bodyPr wrap="square" rtlCol="0">
            <a:spAutoFit/>
          </a:bodyPr>
          <a:lstStyle/>
          <a:p>
            <a:r>
              <a:rPr lang="en-US" altLang="ko-KR" sz="1200" dirty="0">
                <a:solidFill>
                  <a:schemeClr val="bg1"/>
                </a:solidFill>
                <a:cs typeface="Arial" pitchFamily="34" charset="0"/>
              </a:rPr>
              <a:t>Falcon is a cryptographic signature algorithm submitted to NIST Post-Quantum Cryptography Project on November 30th, 2017. It has been designed by: Pierre-Alain </a:t>
            </a:r>
            <a:r>
              <a:rPr lang="en-US" altLang="ko-KR" sz="1200" dirty="0" err="1">
                <a:solidFill>
                  <a:schemeClr val="bg1"/>
                </a:solidFill>
                <a:cs typeface="Arial" pitchFamily="34" charset="0"/>
              </a:rPr>
              <a:t>Fouque</a:t>
            </a:r>
            <a:r>
              <a:rPr lang="en-US" altLang="ko-KR" sz="1200" dirty="0">
                <a:solidFill>
                  <a:schemeClr val="bg1"/>
                </a:solidFill>
                <a:cs typeface="Arial" pitchFamily="34" charset="0"/>
              </a:rPr>
              <a:t>, Jeffrey </a:t>
            </a:r>
            <a:r>
              <a:rPr lang="en-US" altLang="ko-KR" sz="1200" dirty="0" err="1">
                <a:solidFill>
                  <a:schemeClr val="bg1"/>
                </a:solidFill>
                <a:cs typeface="Arial" pitchFamily="34" charset="0"/>
              </a:rPr>
              <a:t>Hoffstein</a:t>
            </a:r>
            <a:r>
              <a:rPr lang="en-US" altLang="ko-KR" sz="1200" dirty="0">
                <a:solidFill>
                  <a:schemeClr val="bg1"/>
                </a:solidFill>
                <a:cs typeface="Arial" pitchFamily="34" charset="0"/>
              </a:rPr>
              <a:t>, Paul Kirchner, Vadim </a:t>
            </a:r>
            <a:r>
              <a:rPr lang="en-US" altLang="ko-KR" sz="1200" dirty="0" err="1">
                <a:solidFill>
                  <a:schemeClr val="bg1"/>
                </a:solidFill>
                <a:cs typeface="Arial" pitchFamily="34" charset="0"/>
              </a:rPr>
              <a:t>Lyubashevsky</a:t>
            </a:r>
            <a:r>
              <a:rPr lang="en-US" altLang="ko-KR" sz="1200" dirty="0">
                <a:solidFill>
                  <a:schemeClr val="bg1"/>
                </a:solidFill>
                <a:cs typeface="Arial" pitchFamily="34" charset="0"/>
              </a:rPr>
              <a:t>, Thomas </a:t>
            </a:r>
            <a:r>
              <a:rPr lang="en-US" altLang="ko-KR" sz="1200" dirty="0" err="1">
                <a:solidFill>
                  <a:schemeClr val="bg1"/>
                </a:solidFill>
                <a:cs typeface="Arial" pitchFamily="34" charset="0"/>
              </a:rPr>
              <a:t>Pornin</a:t>
            </a:r>
            <a:r>
              <a:rPr lang="en-US" altLang="ko-KR" sz="1200" dirty="0">
                <a:solidFill>
                  <a:schemeClr val="bg1"/>
                </a:solidFill>
                <a:cs typeface="Arial" pitchFamily="34" charset="0"/>
              </a:rPr>
              <a:t>, Thomas </a:t>
            </a:r>
            <a:r>
              <a:rPr lang="en-US" altLang="ko-KR" sz="1200" dirty="0" err="1">
                <a:solidFill>
                  <a:schemeClr val="bg1"/>
                </a:solidFill>
                <a:cs typeface="Arial" pitchFamily="34" charset="0"/>
              </a:rPr>
              <a:t>Prest</a:t>
            </a:r>
            <a:r>
              <a:rPr lang="en-US" altLang="ko-KR" sz="1200" dirty="0">
                <a:solidFill>
                  <a:schemeClr val="bg1"/>
                </a:solidFill>
                <a:cs typeface="Arial" pitchFamily="34" charset="0"/>
              </a:rPr>
              <a:t>, Thomas </a:t>
            </a:r>
            <a:r>
              <a:rPr lang="en-US" altLang="ko-KR" sz="1200" dirty="0" err="1">
                <a:solidFill>
                  <a:schemeClr val="bg1"/>
                </a:solidFill>
                <a:cs typeface="Arial" pitchFamily="34" charset="0"/>
              </a:rPr>
              <a:t>Ricosset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Gregor</a:t>
            </a:r>
            <a:r>
              <a:rPr lang="en-US" altLang="ko-KR" sz="1200" dirty="0">
                <a:solidFill>
                  <a:schemeClr val="bg1"/>
                </a:solidFill>
                <a:cs typeface="Arial" pitchFamily="34" charset="0"/>
              </a:rPr>
              <a:t> Seiler, William Whyte, </a:t>
            </a:r>
            <a:r>
              <a:rPr lang="en-US" altLang="ko-KR" sz="1200" dirty="0" err="1">
                <a:solidFill>
                  <a:schemeClr val="bg1"/>
                </a:solidFill>
                <a:cs typeface="Arial" pitchFamily="34" charset="0"/>
              </a:rPr>
              <a:t>Zhenfei</a:t>
            </a:r>
            <a:r>
              <a:rPr lang="en-US" altLang="ko-KR" sz="1200" dirty="0">
                <a:solidFill>
                  <a:schemeClr val="bg1"/>
                </a:solidFill>
                <a:cs typeface="Arial" pitchFamily="34" charset="0"/>
              </a:rPr>
              <a:t> Zhang.</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The point of a post-quantum cryptographic algorithm is to keep on ensuring its security characteristics even faced with quantum computers. Quantum computers are deemed feasible, according to our current understanding of the laws of physics, but some significant technological issues remain to be solved in order to build a fully operational unit. Such a quantum computer would very efficiently break the usual asymmetric encryption and </a:t>
            </a:r>
            <a:r>
              <a:rPr lang="en-US" altLang="ko-KR" sz="1200" dirty="0" err="1">
                <a:solidFill>
                  <a:schemeClr val="bg1"/>
                </a:solidFill>
                <a:cs typeface="Arial" pitchFamily="34" charset="0"/>
              </a:rPr>
              <a:t>digitial</a:t>
            </a:r>
            <a:r>
              <a:rPr lang="en-US" altLang="ko-KR" sz="1200" dirty="0">
                <a:solidFill>
                  <a:schemeClr val="bg1"/>
                </a:solidFill>
                <a:cs typeface="Arial" pitchFamily="34" charset="0"/>
              </a:rPr>
              <a:t> signature algorithms based on number theory (RSA, DSA, </a:t>
            </a:r>
            <a:r>
              <a:rPr lang="en-US" altLang="ko-KR" sz="1200" dirty="0" err="1">
                <a:solidFill>
                  <a:schemeClr val="bg1"/>
                </a:solidFill>
                <a:cs typeface="Arial" pitchFamily="34" charset="0"/>
              </a:rPr>
              <a:t>Diffie</a:t>
            </a:r>
            <a:r>
              <a:rPr lang="en-US" altLang="ko-KR" sz="1200" dirty="0">
                <a:solidFill>
                  <a:schemeClr val="bg1"/>
                </a:solidFill>
                <a:cs typeface="Arial" pitchFamily="34" charset="0"/>
              </a:rPr>
              <a:t>-Hellman, </a:t>
            </a:r>
            <a:r>
              <a:rPr lang="en-US" altLang="ko-KR" sz="1200" dirty="0" err="1">
                <a:solidFill>
                  <a:schemeClr val="bg1"/>
                </a:solidFill>
                <a:cs typeface="Arial" pitchFamily="34" charset="0"/>
              </a:rPr>
              <a:t>ElGamal</a:t>
            </a:r>
            <a:r>
              <a:rPr lang="en-US" altLang="ko-KR" sz="1200" dirty="0">
                <a:solidFill>
                  <a:schemeClr val="bg1"/>
                </a:solidFill>
                <a:cs typeface="Arial" pitchFamily="34" charset="0"/>
              </a:rPr>
              <a:t>, and their elliptic curve variants).</a:t>
            </a:r>
          </a:p>
        </p:txBody>
      </p:sp>
      <p:sp>
        <p:nvSpPr>
          <p:cNvPr id="14" name="TextBox 13">
            <a:extLst>
              <a:ext uri="{FF2B5EF4-FFF2-40B4-BE49-F238E27FC236}">
                <a16:creationId xmlns:a16="http://schemas.microsoft.com/office/drawing/2014/main" id="{3A0F0CE4-1AA4-4781-A459-F01954AE5FAA}"/>
              </a:ext>
            </a:extLst>
          </p:cNvPr>
          <p:cNvSpPr txBox="1">
            <a:spLocks/>
          </p:cNvSpPr>
          <p:nvPr/>
        </p:nvSpPr>
        <p:spPr>
          <a:xfrm>
            <a:off x="8478623" y="873746"/>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5" name="TextBox 14">
            <a:extLst>
              <a:ext uri="{FF2B5EF4-FFF2-40B4-BE49-F238E27FC236}">
                <a16:creationId xmlns:a16="http://schemas.microsoft.com/office/drawing/2014/main" id="{5936A26A-2E3A-47AE-954E-9DF5BBE68113}"/>
              </a:ext>
            </a:extLst>
          </p:cNvPr>
          <p:cNvSpPr txBox="1">
            <a:spLocks/>
          </p:cNvSpPr>
          <p:nvPr/>
        </p:nvSpPr>
        <p:spPr>
          <a:xfrm rot="10800000">
            <a:off x="11172000" y="4824423"/>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7" name="Text Placeholder 1">
            <a:extLst>
              <a:ext uri="{FF2B5EF4-FFF2-40B4-BE49-F238E27FC236}">
                <a16:creationId xmlns:a16="http://schemas.microsoft.com/office/drawing/2014/main" id="{DE75FCF7-AF4B-42AF-B16E-A23B01A44B88}"/>
              </a:ext>
            </a:extLst>
          </p:cNvPr>
          <p:cNvSpPr txBox="1">
            <a:spLocks/>
          </p:cNvSpPr>
          <p:nvPr/>
        </p:nvSpPr>
        <p:spPr>
          <a:xfrm>
            <a:off x="4859406" y="575795"/>
            <a:ext cx="2326779" cy="595901"/>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altLang="zh-CN" sz="4000" b="1" dirty="0" smtClean="0">
                <a:solidFill>
                  <a:schemeClr val="accent2"/>
                </a:solidFill>
                <a:cs typeface="Arial" pitchFamily="34" charset="0"/>
              </a:rPr>
              <a:t>FALCON</a:t>
            </a:r>
            <a:endParaRPr lang="en-US" altLang="ko-KR" sz="4000" b="1" dirty="0">
              <a:solidFill>
                <a:schemeClr val="accent2"/>
              </a:solidFill>
              <a:cs typeface="Arial" pitchFamily="34" charset="0"/>
            </a:endParaRPr>
          </a:p>
        </p:txBody>
      </p:sp>
      <p:sp>
        <p:nvSpPr>
          <p:cNvPr id="6" name="图片占位符 5"/>
          <p:cNvSpPr>
            <a:spLocks noGrp="1"/>
          </p:cNvSpPr>
          <p:nvPr>
            <p:ph type="pic" sz="quarter" idx="14"/>
          </p:nvPr>
        </p:nvSpPr>
        <p:spPr/>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156755" y="1674674"/>
            <a:ext cx="5329644" cy="2294484"/>
          </a:xfrm>
          <a:prstGeom prst="rect">
            <a:avLst/>
          </a:prstGeom>
        </p:spPr>
      </p:pic>
      <p:sp>
        <p:nvSpPr>
          <p:cNvPr id="8" name="矩形 7"/>
          <p:cNvSpPr/>
          <p:nvPr/>
        </p:nvSpPr>
        <p:spPr>
          <a:xfrm>
            <a:off x="4776300" y="6161705"/>
            <a:ext cx="2492990" cy="369332"/>
          </a:xfrm>
          <a:prstGeom prst="rect">
            <a:avLst/>
          </a:prstGeom>
        </p:spPr>
        <p:txBody>
          <a:bodyPr wrap="none">
            <a:spAutoFit/>
          </a:bodyPr>
          <a:lstStyle/>
          <a:p>
            <a:r>
              <a:rPr lang="en-US" altLang="zh-CN" dirty="0"/>
              <a:t>https://falcon-sign.info/</a:t>
            </a:r>
            <a:endParaRPr lang="zh-CN" altLang="en-US" dirty="0"/>
          </a:p>
        </p:txBody>
      </p:sp>
    </p:spTree>
    <p:extLst>
      <p:ext uri="{BB962C8B-B14F-4D97-AF65-F5344CB8AC3E}">
        <p14:creationId xmlns:p14="http://schemas.microsoft.com/office/powerpoint/2010/main" val="3733482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1053218" y="4653766"/>
            <a:ext cx="3807069" cy="1569660"/>
          </a:xfrm>
          <a:prstGeom prst="rect">
            <a:avLst/>
          </a:prstGeom>
          <a:noFill/>
        </p:spPr>
        <p:txBody>
          <a:bodyPr wrap="square" rtlCol="0" anchor="ctr">
            <a:spAutoFit/>
          </a:bodyPr>
          <a:lstStyle>
            <a:defPPr>
              <a:defRPr lang="en-US"/>
            </a:defPPr>
            <a:lvl1pPr>
              <a:defRPr sz="4800" b="1">
                <a:gradFill flip="none" rotWithShape="1">
                  <a:gsLst>
                    <a:gs pos="0">
                      <a:schemeClr val="accent1"/>
                    </a:gs>
                    <a:gs pos="70000">
                      <a:schemeClr val="accent3"/>
                    </a:gs>
                    <a:gs pos="35000">
                      <a:schemeClr val="accent2"/>
                    </a:gs>
                    <a:gs pos="100000">
                      <a:schemeClr val="accent4"/>
                    </a:gs>
                  </a:gsLst>
                  <a:lin ang="0" scaled="1"/>
                  <a:tileRect/>
                </a:gradFill>
                <a:latin typeface="+mj-lt"/>
                <a:cs typeface="Arial" pitchFamily="34" charset="0"/>
              </a:defRPr>
            </a:lvl1pPr>
          </a:lstStyle>
          <a:p>
            <a:pPr algn="r"/>
            <a:r>
              <a:rPr lang="en-US" altLang="ko-KR" dirty="0">
                <a:gradFill flip="none" rotWithShape="1">
                  <a:gsLst>
                    <a:gs pos="0">
                      <a:schemeClr val="accent1"/>
                    </a:gs>
                    <a:gs pos="70000">
                      <a:schemeClr val="accent3"/>
                    </a:gs>
                    <a:gs pos="35000">
                      <a:schemeClr val="accent2"/>
                    </a:gs>
                    <a:gs pos="100000">
                      <a:schemeClr val="accent4"/>
                    </a:gs>
                  </a:gsLst>
                  <a:lin ang="10800000" scaled="1"/>
                  <a:tileRect/>
                </a:gradFill>
              </a:rPr>
              <a:t>Algorithm Highlights</a:t>
            </a:r>
            <a:endParaRPr lang="ko-KR" altLang="en-US" dirty="0">
              <a:gradFill flip="none" rotWithShape="1">
                <a:gsLst>
                  <a:gs pos="0">
                    <a:schemeClr val="accent1"/>
                  </a:gs>
                  <a:gs pos="70000">
                    <a:schemeClr val="accent3"/>
                  </a:gs>
                  <a:gs pos="35000">
                    <a:schemeClr val="accent2"/>
                  </a:gs>
                  <a:gs pos="100000">
                    <a:schemeClr val="accent4"/>
                  </a:gs>
                </a:gsLst>
                <a:lin ang="10800000" scaled="1"/>
                <a:tileRect/>
              </a:gradFill>
            </a:endParaRPr>
          </a:p>
        </p:txBody>
      </p:sp>
      <p:grpSp>
        <p:nvGrpSpPr>
          <p:cNvPr id="10" name="Group 9">
            <a:extLst>
              <a:ext uri="{FF2B5EF4-FFF2-40B4-BE49-F238E27FC236}">
                <a16:creationId xmlns:a16="http://schemas.microsoft.com/office/drawing/2014/main" id="{3B49075D-0947-4AB5-83A0-EFFE0AAF6281}"/>
              </a:ext>
            </a:extLst>
          </p:cNvPr>
          <p:cNvGrpSpPr/>
          <p:nvPr/>
        </p:nvGrpSpPr>
        <p:grpSpPr>
          <a:xfrm>
            <a:off x="6778276" y="718621"/>
            <a:ext cx="4135290" cy="1527863"/>
            <a:chOff x="1797648" y="951079"/>
            <a:chExt cx="3488745" cy="1527863"/>
          </a:xfrm>
        </p:grpSpPr>
        <p:sp>
          <p:nvSpPr>
            <p:cNvPr id="11" name="TextBox 10">
              <a:extLst>
                <a:ext uri="{FF2B5EF4-FFF2-40B4-BE49-F238E27FC236}">
                  <a16:creationId xmlns:a16="http://schemas.microsoft.com/office/drawing/2014/main" id="{483F24E8-45A3-4924-A003-288F30497EBE}"/>
                </a:ext>
              </a:extLst>
            </p:cNvPr>
            <p:cNvSpPr txBox="1"/>
            <p:nvPr/>
          </p:nvSpPr>
          <p:spPr>
            <a:xfrm>
              <a:off x="1797648" y="951079"/>
              <a:ext cx="3488745" cy="369332"/>
            </a:xfrm>
            <a:prstGeom prst="rect">
              <a:avLst/>
            </a:prstGeom>
            <a:noFill/>
          </p:spPr>
          <p:txBody>
            <a:bodyPr wrap="square" lIns="108000" rIns="108000" rtlCol="0">
              <a:spAutoFit/>
            </a:bodyPr>
            <a:lstStyle/>
            <a:p>
              <a:r>
                <a:rPr lang="en-US" altLang="zh-CN" b="1" dirty="0"/>
                <a:t>Security</a:t>
              </a:r>
              <a:endParaRPr lang="ko-KR" altLang="en-US" sz="1600" b="1" dirty="0">
                <a:solidFill>
                  <a:schemeClr val="tx1">
                    <a:lumMod val="85000"/>
                    <a:lumOff val="15000"/>
                  </a:schemeClr>
                </a:solidFill>
                <a:cs typeface="Arial" pitchFamily="34" charset="0"/>
              </a:endParaRPr>
            </a:p>
          </p:txBody>
        </p:sp>
        <p:sp>
          <p:nvSpPr>
            <p:cNvPr id="12" name="TextBox 11">
              <a:extLst>
                <a:ext uri="{FF2B5EF4-FFF2-40B4-BE49-F238E27FC236}">
                  <a16:creationId xmlns:a16="http://schemas.microsoft.com/office/drawing/2014/main" id="{39ADEF56-3484-4EDD-BDC1-83ED7F31934C}"/>
                </a:ext>
              </a:extLst>
            </p:cNvPr>
            <p:cNvSpPr txBox="1"/>
            <p:nvPr/>
          </p:nvSpPr>
          <p:spPr>
            <a:xfrm>
              <a:off x="2147566" y="1463279"/>
              <a:ext cx="3119026" cy="1015663"/>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tx1">
                      <a:lumMod val="85000"/>
                      <a:lumOff val="15000"/>
                    </a:schemeClr>
                  </a:solidFill>
                  <a:cs typeface="Arial" pitchFamily="34" charset="0"/>
                </a:rPr>
                <a:t>a true Gaussian sampler is used internally, which guarantees negligible leakage of information on the secret key up to a practically infinite number of signatures (more than 264).</a:t>
              </a:r>
              <a:endParaRPr lang="ko-KR" altLang="en-US" sz="1200" dirty="0">
                <a:solidFill>
                  <a:schemeClr val="tx1">
                    <a:lumMod val="85000"/>
                    <a:lumOff val="15000"/>
                  </a:schemeClr>
                </a:solidFill>
                <a:cs typeface="Arial" pitchFamily="34" charset="0"/>
              </a:endParaRPr>
            </a:p>
          </p:txBody>
        </p:sp>
      </p:grpSp>
      <p:cxnSp>
        <p:nvCxnSpPr>
          <p:cNvPr id="14" name="Straight Connector 13">
            <a:extLst>
              <a:ext uri="{FF2B5EF4-FFF2-40B4-BE49-F238E27FC236}">
                <a16:creationId xmlns:a16="http://schemas.microsoft.com/office/drawing/2014/main" id="{7B03CDB2-CE3F-4010-AC14-F00B6E1FF049}"/>
              </a:ext>
            </a:extLst>
          </p:cNvPr>
          <p:cNvCxnSpPr>
            <a:cxnSpLocks/>
          </p:cNvCxnSpPr>
          <p:nvPr/>
        </p:nvCxnSpPr>
        <p:spPr>
          <a:xfrm flipV="1">
            <a:off x="6538490" y="1103341"/>
            <a:ext cx="4328802" cy="26860"/>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BFED855-6F48-41D9-B0D2-D691F56D852E}"/>
              </a:ext>
            </a:extLst>
          </p:cNvPr>
          <p:cNvSpPr/>
          <p:nvPr/>
        </p:nvSpPr>
        <p:spPr>
          <a:xfrm>
            <a:off x="5885724" y="797032"/>
            <a:ext cx="652766" cy="652766"/>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1069C16D-3D41-4840-A60D-52E7B1E94B78}"/>
              </a:ext>
            </a:extLst>
          </p:cNvPr>
          <p:cNvSpPr txBox="1"/>
          <p:nvPr/>
        </p:nvSpPr>
        <p:spPr>
          <a:xfrm>
            <a:off x="5925453" y="895350"/>
            <a:ext cx="566763" cy="461665"/>
          </a:xfrm>
          <a:prstGeom prst="rect">
            <a:avLst/>
          </a:prstGeom>
          <a:noFill/>
        </p:spPr>
        <p:txBody>
          <a:bodyPr wrap="square" lIns="108000" rIns="108000" rtlCol="0">
            <a:spAutoFit/>
          </a:bodyPr>
          <a:lstStyle/>
          <a:p>
            <a:pPr algn="ctr"/>
            <a:r>
              <a:rPr lang="en-US" altLang="ko-KR" sz="2400" b="1" dirty="0">
                <a:solidFill>
                  <a:schemeClr val="tx1">
                    <a:lumMod val="85000"/>
                    <a:lumOff val="15000"/>
                  </a:schemeClr>
                </a:solidFill>
                <a:cs typeface="Arial" pitchFamily="34" charset="0"/>
              </a:rPr>
              <a:t>01</a:t>
            </a:r>
            <a:endParaRPr lang="ko-KR" altLang="en-US" sz="2400" b="1" dirty="0">
              <a:solidFill>
                <a:schemeClr val="tx1">
                  <a:lumMod val="85000"/>
                  <a:lumOff val="15000"/>
                </a:schemeClr>
              </a:solidFill>
              <a:cs typeface="Arial" pitchFamily="34" charset="0"/>
            </a:endParaRPr>
          </a:p>
        </p:txBody>
      </p:sp>
      <p:grpSp>
        <p:nvGrpSpPr>
          <p:cNvPr id="21" name="Group 20">
            <a:extLst>
              <a:ext uri="{FF2B5EF4-FFF2-40B4-BE49-F238E27FC236}">
                <a16:creationId xmlns:a16="http://schemas.microsoft.com/office/drawing/2014/main" id="{17E22340-0EF6-44C8-BA21-56FA1854B2D2}"/>
              </a:ext>
            </a:extLst>
          </p:cNvPr>
          <p:cNvGrpSpPr/>
          <p:nvPr/>
        </p:nvGrpSpPr>
        <p:grpSpPr>
          <a:xfrm>
            <a:off x="6758475" y="2182314"/>
            <a:ext cx="4155091" cy="1712528"/>
            <a:chOff x="1797648" y="951079"/>
            <a:chExt cx="3488745" cy="1712528"/>
          </a:xfrm>
        </p:grpSpPr>
        <p:sp>
          <p:nvSpPr>
            <p:cNvPr id="25" name="TextBox 24">
              <a:extLst>
                <a:ext uri="{FF2B5EF4-FFF2-40B4-BE49-F238E27FC236}">
                  <a16:creationId xmlns:a16="http://schemas.microsoft.com/office/drawing/2014/main" id="{4E681D34-0E05-45D7-911D-3394E94171BE}"/>
                </a:ext>
              </a:extLst>
            </p:cNvPr>
            <p:cNvSpPr txBox="1"/>
            <p:nvPr/>
          </p:nvSpPr>
          <p:spPr>
            <a:xfrm>
              <a:off x="1797648" y="951079"/>
              <a:ext cx="3488745" cy="369332"/>
            </a:xfrm>
            <a:prstGeom prst="rect">
              <a:avLst/>
            </a:prstGeom>
            <a:noFill/>
          </p:spPr>
          <p:txBody>
            <a:bodyPr wrap="square" lIns="108000" rIns="108000" rtlCol="0">
              <a:spAutoFit/>
            </a:bodyPr>
            <a:lstStyle/>
            <a:p>
              <a:r>
                <a:rPr lang="en-US" altLang="zh-CN" b="1" dirty="0"/>
                <a:t>Compactness</a:t>
              </a:r>
              <a:endParaRPr lang="ko-KR" altLang="en-US" sz="1600" b="1" dirty="0">
                <a:solidFill>
                  <a:schemeClr val="tx1">
                    <a:lumMod val="85000"/>
                    <a:lumOff val="15000"/>
                  </a:schemeClr>
                </a:solidFill>
                <a:cs typeface="Arial" pitchFamily="34" charset="0"/>
              </a:endParaRPr>
            </a:p>
          </p:txBody>
        </p:sp>
        <p:sp>
          <p:nvSpPr>
            <p:cNvPr id="26" name="TextBox 25">
              <a:extLst>
                <a:ext uri="{FF2B5EF4-FFF2-40B4-BE49-F238E27FC236}">
                  <a16:creationId xmlns:a16="http://schemas.microsoft.com/office/drawing/2014/main" id="{1DB1041F-41EC-4135-B183-BAFCB41843FC}"/>
                </a:ext>
              </a:extLst>
            </p:cNvPr>
            <p:cNvSpPr txBox="1"/>
            <p:nvPr/>
          </p:nvSpPr>
          <p:spPr>
            <a:xfrm>
              <a:off x="2147566" y="1463278"/>
              <a:ext cx="3119026" cy="120032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tx1">
                      <a:lumMod val="85000"/>
                      <a:lumOff val="15000"/>
                    </a:schemeClr>
                  </a:solidFill>
                  <a:cs typeface="Arial" pitchFamily="34" charset="0"/>
                </a:rPr>
                <a:t>thanks to the use of NTRU lattices, signatures are substantially shorter than in any lattice-based signature scheme with the same security guarantees, while the public keys are around the same size.</a:t>
              </a:r>
              <a:endParaRPr lang="ko-KR" altLang="en-US" sz="1200" dirty="0">
                <a:solidFill>
                  <a:schemeClr val="tx1">
                    <a:lumMod val="85000"/>
                    <a:lumOff val="15000"/>
                  </a:schemeClr>
                </a:solidFill>
                <a:cs typeface="Arial" pitchFamily="34" charset="0"/>
              </a:endParaRPr>
            </a:p>
          </p:txBody>
        </p:sp>
      </p:grpSp>
      <p:cxnSp>
        <p:nvCxnSpPr>
          <p:cNvPr id="22" name="Straight Connector 21">
            <a:extLst>
              <a:ext uri="{FF2B5EF4-FFF2-40B4-BE49-F238E27FC236}">
                <a16:creationId xmlns:a16="http://schemas.microsoft.com/office/drawing/2014/main" id="{8B8215D2-BAF6-4493-ABCA-4F0EBAF0E035}"/>
              </a:ext>
            </a:extLst>
          </p:cNvPr>
          <p:cNvCxnSpPr>
            <a:cxnSpLocks/>
          </p:cNvCxnSpPr>
          <p:nvPr/>
        </p:nvCxnSpPr>
        <p:spPr>
          <a:xfrm flipV="1">
            <a:off x="6538490" y="2539473"/>
            <a:ext cx="4328802" cy="26860"/>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0E17FBE-7D1C-48B3-B0D9-6B0DA2A91441}"/>
              </a:ext>
            </a:extLst>
          </p:cNvPr>
          <p:cNvSpPr/>
          <p:nvPr/>
        </p:nvSpPr>
        <p:spPr>
          <a:xfrm>
            <a:off x="5885724" y="2233164"/>
            <a:ext cx="652766" cy="652766"/>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TextBox 23">
            <a:extLst>
              <a:ext uri="{FF2B5EF4-FFF2-40B4-BE49-F238E27FC236}">
                <a16:creationId xmlns:a16="http://schemas.microsoft.com/office/drawing/2014/main" id="{D28D30A2-DC8D-4076-AD6B-50356C9CC4BB}"/>
              </a:ext>
            </a:extLst>
          </p:cNvPr>
          <p:cNvSpPr txBox="1"/>
          <p:nvPr/>
        </p:nvSpPr>
        <p:spPr>
          <a:xfrm>
            <a:off x="5925453" y="2331482"/>
            <a:ext cx="566763" cy="461665"/>
          </a:xfrm>
          <a:prstGeom prst="rect">
            <a:avLst/>
          </a:prstGeom>
          <a:noFill/>
        </p:spPr>
        <p:txBody>
          <a:bodyPr wrap="square" lIns="108000" rIns="108000" rtlCol="0">
            <a:spAutoFit/>
          </a:bodyPr>
          <a:lstStyle/>
          <a:p>
            <a:pPr algn="ctr"/>
            <a:r>
              <a:rPr lang="en-US" altLang="ko-KR" sz="2400" b="1" dirty="0">
                <a:solidFill>
                  <a:schemeClr val="tx1">
                    <a:lumMod val="85000"/>
                    <a:lumOff val="15000"/>
                  </a:schemeClr>
                </a:solidFill>
                <a:cs typeface="Arial" pitchFamily="34" charset="0"/>
              </a:rPr>
              <a:t>02</a:t>
            </a:r>
            <a:endParaRPr lang="ko-KR" altLang="en-US" sz="2400" b="1" dirty="0">
              <a:solidFill>
                <a:schemeClr val="tx1">
                  <a:lumMod val="85000"/>
                  <a:lumOff val="15000"/>
                </a:schemeClr>
              </a:solidFill>
              <a:cs typeface="Arial" pitchFamily="34" charset="0"/>
            </a:endParaRPr>
          </a:p>
        </p:txBody>
      </p:sp>
      <p:grpSp>
        <p:nvGrpSpPr>
          <p:cNvPr id="29" name="Group 28">
            <a:extLst>
              <a:ext uri="{FF2B5EF4-FFF2-40B4-BE49-F238E27FC236}">
                <a16:creationId xmlns:a16="http://schemas.microsoft.com/office/drawing/2014/main" id="{29EB557C-8034-4B67-AB80-97D1106E44AE}"/>
              </a:ext>
            </a:extLst>
          </p:cNvPr>
          <p:cNvGrpSpPr/>
          <p:nvPr/>
        </p:nvGrpSpPr>
        <p:grpSpPr>
          <a:xfrm>
            <a:off x="6778276" y="3590885"/>
            <a:ext cx="4135290" cy="1527862"/>
            <a:chOff x="1797648" y="951079"/>
            <a:chExt cx="3488745" cy="1527862"/>
          </a:xfrm>
        </p:grpSpPr>
        <p:sp>
          <p:nvSpPr>
            <p:cNvPr id="33" name="TextBox 32">
              <a:extLst>
                <a:ext uri="{FF2B5EF4-FFF2-40B4-BE49-F238E27FC236}">
                  <a16:creationId xmlns:a16="http://schemas.microsoft.com/office/drawing/2014/main" id="{F373EA6B-DC86-4383-B7AA-A8A1324174E9}"/>
                </a:ext>
              </a:extLst>
            </p:cNvPr>
            <p:cNvSpPr txBox="1"/>
            <p:nvPr/>
          </p:nvSpPr>
          <p:spPr>
            <a:xfrm>
              <a:off x="1797648" y="951079"/>
              <a:ext cx="3488745" cy="369332"/>
            </a:xfrm>
            <a:prstGeom prst="rect">
              <a:avLst/>
            </a:prstGeom>
            <a:noFill/>
          </p:spPr>
          <p:txBody>
            <a:bodyPr wrap="square" lIns="108000" rIns="108000" rtlCol="0">
              <a:spAutoFit/>
            </a:bodyPr>
            <a:lstStyle/>
            <a:p>
              <a:r>
                <a:rPr lang="en-US" altLang="zh-CN" b="1" dirty="0"/>
                <a:t>Speed</a:t>
              </a:r>
              <a:endParaRPr lang="ko-KR" altLang="en-US" sz="1600" b="1" dirty="0">
                <a:solidFill>
                  <a:schemeClr val="tx1">
                    <a:lumMod val="85000"/>
                    <a:lumOff val="15000"/>
                  </a:schemeClr>
                </a:solidFill>
                <a:cs typeface="Arial" pitchFamily="34" charset="0"/>
              </a:endParaRPr>
            </a:p>
          </p:txBody>
        </p:sp>
        <p:sp>
          <p:nvSpPr>
            <p:cNvPr id="34" name="TextBox 33">
              <a:extLst>
                <a:ext uri="{FF2B5EF4-FFF2-40B4-BE49-F238E27FC236}">
                  <a16:creationId xmlns:a16="http://schemas.microsoft.com/office/drawing/2014/main" id="{BB6C7770-AC88-4226-99FD-A27865909D5B}"/>
                </a:ext>
              </a:extLst>
            </p:cNvPr>
            <p:cNvSpPr txBox="1"/>
            <p:nvPr/>
          </p:nvSpPr>
          <p:spPr>
            <a:xfrm>
              <a:off x="2147566" y="1463278"/>
              <a:ext cx="3119026" cy="1015663"/>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tx1">
                      <a:lumMod val="85000"/>
                      <a:lumOff val="15000"/>
                    </a:schemeClr>
                  </a:solidFill>
                  <a:cs typeface="Arial" pitchFamily="34" charset="0"/>
                </a:rPr>
                <a:t>use of fast Fourier sampling allows for very fast implementations, in the thousands of signatures per second on a common computer; verification is five to ten times faster.</a:t>
              </a:r>
              <a:endParaRPr lang="ko-KR" altLang="en-US" sz="1200" dirty="0">
                <a:solidFill>
                  <a:schemeClr val="tx1">
                    <a:lumMod val="85000"/>
                    <a:lumOff val="15000"/>
                  </a:schemeClr>
                </a:solidFill>
                <a:cs typeface="Arial" pitchFamily="34" charset="0"/>
              </a:endParaRPr>
            </a:p>
          </p:txBody>
        </p:sp>
      </p:grpSp>
      <p:cxnSp>
        <p:nvCxnSpPr>
          <p:cNvPr id="30" name="Straight Connector 29">
            <a:extLst>
              <a:ext uri="{FF2B5EF4-FFF2-40B4-BE49-F238E27FC236}">
                <a16:creationId xmlns:a16="http://schemas.microsoft.com/office/drawing/2014/main" id="{4AF5D44E-6C4E-4F0D-8635-04D8B9510A61}"/>
              </a:ext>
            </a:extLst>
          </p:cNvPr>
          <p:cNvCxnSpPr>
            <a:cxnSpLocks/>
          </p:cNvCxnSpPr>
          <p:nvPr/>
        </p:nvCxnSpPr>
        <p:spPr>
          <a:xfrm flipV="1">
            <a:off x="6538490" y="3975605"/>
            <a:ext cx="4328802" cy="26860"/>
          </a:xfrm>
          <a:prstGeom prst="line">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6FBECFC-D70E-40B6-BBE9-64B1EFF72164}"/>
              </a:ext>
            </a:extLst>
          </p:cNvPr>
          <p:cNvSpPr/>
          <p:nvPr/>
        </p:nvSpPr>
        <p:spPr>
          <a:xfrm>
            <a:off x="5885724" y="3669296"/>
            <a:ext cx="652766" cy="652766"/>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TextBox 31">
            <a:extLst>
              <a:ext uri="{FF2B5EF4-FFF2-40B4-BE49-F238E27FC236}">
                <a16:creationId xmlns:a16="http://schemas.microsoft.com/office/drawing/2014/main" id="{384DA8BF-A5B1-4A36-833F-3165BB8570C7}"/>
              </a:ext>
            </a:extLst>
          </p:cNvPr>
          <p:cNvSpPr txBox="1"/>
          <p:nvPr/>
        </p:nvSpPr>
        <p:spPr>
          <a:xfrm>
            <a:off x="5925453" y="3767614"/>
            <a:ext cx="566763" cy="461665"/>
          </a:xfrm>
          <a:prstGeom prst="rect">
            <a:avLst/>
          </a:prstGeom>
          <a:noFill/>
        </p:spPr>
        <p:txBody>
          <a:bodyPr wrap="square" lIns="108000" rIns="108000" rtlCol="0">
            <a:spAutoFit/>
          </a:bodyPr>
          <a:lstStyle/>
          <a:p>
            <a:pPr algn="ctr"/>
            <a:r>
              <a:rPr lang="en-US" altLang="ko-KR" sz="2400" b="1" dirty="0">
                <a:solidFill>
                  <a:schemeClr val="tx1">
                    <a:lumMod val="85000"/>
                    <a:lumOff val="15000"/>
                  </a:schemeClr>
                </a:solidFill>
                <a:cs typeface="Arial" pitchFamily="34" charset="0"/>
              </a:rPr>
              <a:t>03</a:t>
            </a:r>
            <a:endParaRPr lang="ko-KR" altLang="en-US" sz="2400" b="1" dirty="0">
              <a:solidFill>
                <a:schemeClr val="tx1">
                  <a:lumMod val="85000"/>
                  <a:lumOff val="15000"/>
                </a:schemeClr>
              </a:solidFill>
              <a:cs typeface="Arial" pitchFamily="34" charset="0"/>
            </a:endParaRPr>
          </a:p>
        </p:txBody>
      </p:sp>
      <p:grpSp>
        <p:nvGrpSpPr>
          <p:cNvPr id="37" name="Group 36">
            <a:extLst>
              <a:ext uri="{FF2B5EF4-FFF2-40B4-BE49-F238E27FC236}">
                <a16:creationId xmlns:a16="http://schemas.microsoft.com/office/drawing/2014/main" id="{CCC878EC-25BD-4655-9CC8-F05242106B18}"/>
              </a:ext>
            </a:extLst>
          </p:cNvPr>
          <p:cNvGrpSpPr/>
          <p:nvPr/>
        </p:nvGrpSpPr>
        <p:grpSpPr>
          <a:xfrm>
            <a:off x="6778276" y="5027016"/>
            <a:ext cx="4135290" cy="1712528"/>
            <a:chOff x="1797648" y="951079"/>
            <a:chExt cx="3488745" cy="1712528"/>
          </a:xfrm>
        </p:grpSpPr>
        <p:sp>
          <p:nvSpPr>
            <p:cNvPr id="41" name="TextBox 40">
              <a:extLst>
                <a:ext uri="{FF2B5EF4-FFF2-40B4-BE49-F238E27FC236}">
                  <a16:creationId xmlns:a16="http://schemas.microsoft.com/office/drawing/2014/main" id="{B6D3EDCC-FE4E-470F-B499-59956048BEAF}"/>
                </a:ext>
              </a:extLst>
            </p:cNvPr>
            <p:cNvSpPr txBox="1"/>
            <p:nvPr/>
          </p:nvSpPr>
          <p:spPr>
            <a:xfrm>
              <a:off x="1797648" y="951079"/>
              <a:ext cx="3488745" cy="338554"/>
            </a:xfrm>
            <a:prstGeom prst="rect">
              <a:avLst/>
            </a:prstGeom>
            <a:noFill/>
          </p:spPr>
          <p:txBody>
            <a:bodyPr wrap="square" lIns="108000" rIns="108000" rtlCol="0">
              <a:spAutoFit/>
            </a:bodyPr>
            <a:lstStyle/>
            <a:p>
              <a:r>
                <a:rPr lang="en-GB" altLang="ko-KR" sz="1600" b="1" dirty="0">
                  <a:solidFill>
                    <a:schemeClr val="tx1">
                      <a:lumMod val="85000"/>
                      <a:lumOff val="15000"/>
                    </a:schemeClr>
                  </a:solidFill>
                  <a:cs typeface="Arial" pitchFamily="34" charset="0"/>
                </a:rPr>
                <a:t>RAM Economy</a:t>
              </a:r>
              <a:endParaRPr lang="ko-KR" altLang="en-US" sz="1600" b="1" dirty="0">
                <a:solidFill>
                  <a:schemeClr val="tx1">
                    <a:lumMod val="85000"/>
                    <a:lumOff val="15000"/>
                  </a:schemeClr>
                </a:solidFill>
                <a:cs typeface="Arial" pitchFamily="34" charset="0"/>
              </a:endParaRPr>
            </a:p>
          </p:txBody>
        </p:sp>
        <p:sp>
          <p:nvSpPr>
            <p:cNvPr id="42" name="TextBox 41">
              <a:extLst>
                <a:ext uri="{FF2B5EF4-FFF2-40B4-BE49-F238E27FC236}">
                  <a16:creationId xmlns:a16="http://schemas.microsoft.com/office/drawing/2014/main" id="{9D7D7B99-90F2-4ED1-9A91-6B7DD677798A}"/>
                </a:ext>
              </a:extLst>
            </p:cNvPr>
            <p:cNvSpPr txBox="1"/>
            <p:nvPr/>
          </p:nvSpPr>
          <p:spPr>
            <a:xfrm>
              <a:off x="2147566" y="1463278"/>
              <a:ext cx="3119026" cy="120032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tx1">
                      <a:lumMod val="85000"/>
                      <a:lumOff val="15000"/>
                    </a:schemeClr>
                  </a:solidFill>
                  <a:cs typeface="Arial" pitchFamily="34" charset="0"/>
                </a:rPr>
                <a:t>the enhanced key generation algorithm of Falcon uses less than 30 kilobytes of RAM, a hundredfold improvement over previous designs such as </a:t>
              </a:r>
              <a:r>
                <a:rPr lang="en-US" altLang="ko-KR" sz="1200" dirty="0" err="1">
                  <a:solidFill>
                    <a:schemeClr val="tx1">
                      <a:lumMod val="85000"/>
                      <a:lumOff val="15000"/>
                    </a:schemeClr>
                  </a:solidFill>
                  <a:cs typeface="Arial" pitchFamily="34" charset="0"/>
                </a:rPr>
                <a:t>NTRUSign</a:t>
              </a:r>
              <a:r>
                <a:rPr lang="en-US" altLang="ko-KR" sz="1200" dirty="0">
                  <a:solidFill>
                    <a:schemeClr val="tx1">
                      <a:lumMod val="85000"/>
                      <a:lumOff val="15000"/>
                    </a:schemeClr>
                  </a:solidFill>
                  <a:cs typeface="Arial" pitchFamily="34" charset="0"/>
                </a:rPr>
                <a:t>. Falcon is compatible with small, memory-constrained embedded devices.</a:t>
              </a:r>
              <a:endParaRPr lang="ko-KR" altLang="en-US" sz="1200" dirty="0">
                <a:solidFill>
                  <a:schemeClr val="tx1">
                    <a:lumMod val="85000"/>
                    <a:lumOff val="15000"/>
                  </a:schemeClr>
                </a:solidFill>
                <a:cs typeface="Arial" pitchFamily="34" charset="0"/>
              </a:endParaRPr>
            </a:p>
          </p:txBody>
        </p:sp>
      </p:grpSp>
      <p:cxnSp>
        <p:nvCxnSpPr>
          <p:cNvPr id="38" name="Straight Connector 37">
            <a:extLst>
              <a:ext uri="{FF2B5EF4-FFF2-40B4-BE49-F238E27FC236}">
                <a16:creationId xmlns:a16="http://schemas.microsoft.com/office/drawing/2014/main" id="{81AA5AAD-9B43-46C8-AB76-BEEE714273CC}"/>
              </a:ext>
            </a:extLst>
          </p:cNvPr>
          <p:cNvCxnSpPr>
            <a:cxnSpLocks/>
          </p:cNvCxnSpPr>
          <p:nvPr/>
        </p:nvCxnSpPr>
        <p:spPr>
          <a:xfrm flipV="1">
            <a:off x="6538490" y="5411736"/>
            <a:ext cx="4328802" cy="26860"/>
          </a:xfrm>
          <a:prstGeom prst="line">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D728B6D-EA65-4A37-B4CA-FF4E86FBF028}"/>
              </a:ext>
            </a:extLst>
          </p:cNvPr>
          <p:cNvSpPr/>
          <p:nvPr/>
        </p:nvSpPr>
        <p:spPr>
          <a:xfrm>
            <a:off x="5885724" y="5105427"/>
            <a:ext cx="652766" cy="652766"/>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0" name="TextBox 39">
            <a:extLst>
              <a:ext uri="{FF2B5EF4-FFF2-40B4-BE49-F238E27FC236}">
                <a16:creationId xmlns:a16="http://schemas.microsoft.com/office/drawing/2014/main" id="{A371B31A-021B-496F-A7D6-AB46E97A51F7}"/>
              </a:ext>
            </a:extLst>
          </p:cNvPr>
          <p:cNvSpPr txBox="1"/>
          <p:nvPr/>
        </p:nvSpPr>
        <p:spPr>
          <a:xfrm>
            <a:off x="5925453" y="5203745"/>
            <a:ext cx="566763" cy="461665"/>
          </a:xfrm>
          <a:prstGeom prst="rect">
            <a:avLst/>
          </a:prstGeom>
          <a:noFill/>
        </p:spPr>
        <p:txBody>
          <a:bodyPr wrap="square" lIns="108000" rIns="108000" rtlCol="0">
            <a:spAutoFit/>
          </a:bodyPr>
          <a:lstStyle/>
          <a:p>
            <a:pPr algn="ctr"/>
            <a:r>
              <a:rPr lang="en-US" altLang="ko-KR" sz="2400" b="1" dirty="0">
                <a:solidFill>
                  <a:schemeClr val="tx1">
                    <a:lumMod val="85000"/>
                    <a:lumOff val="15000"/>
                  </a:schemeClr>
                </a:solidFill>
                <a:cs typeface="Arial" pitchFamily="34" charset="0"/>
              </a:rPr>
              <a:t>04</a:t>
            </a:r>
            <a:endParaRPr lang="ko-KR" altLang="en-US" sz="2400" b="1" dirty="0">
              <a:solidFill>
                <a:schemeClr val="tx1">
                  <a:lumMod val="85000"/>
                  <a:lumOff val="15000"/>
                </a:schemeClr>
              </a:solidFill>
              <a:cs typeface="Arial" pitchFamily="34" charset="0"/>
            </a:endParaRPr>
          </a:p>
        </p:txBody>
      </p:sp>
      <p:sp>
        <p:nvSpPr>
          <p:cNvPr id="2" name="矩形 1"/>
          <p:cNvSpPr/>
          <p:nvPr/>
        </p:nvSpPr>
        <p:spPr>
          <a:xfrm>
            <a:off x="4572787" y="6223426"/>
            <a:ext cx="2492990" cy="369332"/>
          </a:xfrm>
          <a:prstGeom prst="rect">
            <a:avLst/>
          </a:prstGeom>
        </p:spPr>
        <p:txBody>
          <a:bodyPr wrap="none">
            <a:spAutoFit/>
          </a:bodyPr>
          <a:lstStyle/>
          <a:p>
            <a:r>
              <a:rPr lang="en-US" altLang="zh-CN" dirty="0"/>
              <a:t>https://falcon-sign.info/</a:t>
            </a:r>
            <a:endParaRPr lang="zh-CN" altLang="en-US" dirty="0"/>
          </a:p>
        </p:txBody>
      </p:sp>
    </p:spTree>
    <p:extLst>
      <p:ext uri="{BB962C8B-B14F-4D97-AF65-F5344CB8AC3E}">
        <p14:creationId xmlns:p14="http://schemas.microsoft.com/office/powerpoint/2010/main" val="1874815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Falcon </a:t>
            </a:r>
            <a:r>
              <a:rPr lang="en-US" altLang="zh-CN" dirty="0"/>
              <a:t>in a Nutshell</a:t>
            </a:r>
            <a:endParaRPr lang="en-US" dirty="0"/>
          </a:p>
        </p:txBody>
      </p:sp>
      <p:pic>
        <p:nvPicPr>
          <p:cNvPr id="34" name="图片 33"/>
          <p:cNvPicPr>
            <a:picLocks noChangeAspect="1"/>
          </p:cNvPicPr>
          <p:nvPr/>
        </p:nvPicPr>
        <p:blipFill>
          <a:blip r:embed="rId2"/>
          <a:stretch>
            <a:fillRect/>
          </a:stretch>
        </p:blipFill>
        <p:spPr>
          <a:xfrm>
            <a:off x="1309527" y="1515971"/>
            <a:ext cx="9601200" cy="4505325"/>
          </a:xfrm>
          <a:prstGeom prst="rect">
            <a:avLst/>
          </a:prstGeom>
        </p:spPr>
      </p:pic>
    </p:spTree>
    <p:extLst>
      <p:ext uri="{BB962C8B-B14F-4D97-AF65-F5344CB8AC3E}">
        <p14:creationId xmlns:p14="http://schemas.microsoft.com/office/powerpoint/2010/main" val="795113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7548449" y="595724"/>
            <a:ext cx="3568440" cy="1569660"/>
          </a:xfrm>
          <a:prstGeom prst="rect">
            <a:avLst/>
          </a:prstGeom>
          <a:noFill/>
        </p:spPr>
        <p:txBody>
          <a:bodyPr wrap="square" rtlCol="0" anchor="ctr">
            <a:spAutoFit/>
          </a:bodyPr>
          <a:lstStyle/>
          <a:p>
            <a:pPr algn="r"/>
            <a:r>
              <a:rPr lang="en-US" altLang="ko-KR" sz="4800" b="1" dirty="0" smtClean="0">
                <a:cs typeface="Arial" pitchFamily="34" charset="0"/>
              </a:rPr>
              <a:t>About</a:t>
            </a:r>
            <a:endParaRPr lang="en-US" altLang="ko-KR" sz="4800" b="1" dirty="0">
              <a:cs typeface="Arial" pitchFamily="34" charset="0"/>
            </a:endParaRPr>
          </a:p>
          <a:p>
            <a:pPr algn="r"/>
            <a:r>
              <a:rPr lang="en-GB" altLang="ko-KR" sz="4800" b="1" dirty="0" err="1">
                <a:cs typeface="Arial" pitchFamily="34" charset="0"/>
              </a:rPr>
              <a:t>Arowana</a:t>
            </a:r>
            <a:endParaRPr lang="ko-KR" altLang="en-US" sz="4800" b="1" dirty="0">
              <a:cs typeface="Arial" pitchFamily="34" charset="0"/>
            </a:endParaRPr>
          </a:p>
        </p:txBody>
      </p:sp>
      <p:sp>
        <p:nvSpPr>
          <p:cNvPr id="14" name="TextBox 13">
            <a:extLst>
              <a:ext uri="{FF2B5EF4-FFF2-40B4-BE49-F238E27FC236}">
                <a16:creationId xmlns:a16="http://schemas.microsoft.com/office/drawing/2014/main" id="{2094310E-FF96-4BC3-9BD0-C856081FB5E4}"/>
              </a:ext>
            </a:extLst>
          </p:cNvPr>
          <p:cNvSpPr txBox="1"/>
          <p:nvPr/>
        </p:nvSpPr>
        <p:spPr>
          <a:xfrm>
            <a:off x="6923314" y="2688885"/>
            <a:ext cx="4446124" cy="2308324"/>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Arowanas</a:t>
            </a:r>
            <a:r>
              <a:rPr lang="en-US" altLang="ko-KR" sz="1200" dirty="0">
                <a:solidFill>
                  <a:schemeClr val="tx1">
                    <a:lumMod val="75000"/>
                    <a:lumOff val="25000"/>
                  </a:schemeClr>
                </a:solidFill>
                <a:cs typeface="Arial" pitchFamily="34" charset="0"/>
              </a:rPr>
              <a:t> are freshwater bony fish of the family </a:t>
            </a:r>
            <a:r>
              <a:rPr lang="en-US" altLang="ko-KR" sz="1200" dirty="0" err="1">
                <a:solidFill>
                  <a:schemeClr val="tx1">
                    <a:lumMod val="75000"/>
                    <a:lumOff val="25000"/>
                  </a:schemeClr>
                </a:solidFill>
                <a:cs typeface="Arial" pitchFamily="34" charset="0"/>
              </a:rPr>
              <a:t>Osteoglossidae</a:t>
            </a:r>
            <a:r>
              <a:rPr lang="en-US" altLang="ko-KR" sz="1200" dirty="0">
                <a:solidFill>
                  <a:schemeClr val="tx1">
                    <a:lumMod val="75000"/>
                    <a:lumOff val="25000"/>
                  </a:schemeClr>
                </a:solidFill>
                <a:cs typeface="Arial" pitchFamily="34" charset="0"/>
              </a:rPr>
              <a:t>, also known as bony tongues (the latter name is now often reserved for </a:t>
            </a:r>
            <a:r>
              <a:rPr lang="en-US" altLang="ko-KR" sz="1200" dirty="0" err="1">
                <a:solidFill>
                  <a:schemeClr val="tx1">
                    <a:lumMod val="75000"/>
                    <a:lumOff val="25000"/>
                  </a:schemeClr>
                </a:solidFill>
                <a:cs typeface="Arial" pitchFamily="34" charset="0"/>
              </a:rPr>
              <a:t>Arapaimidae</a:t>
            </a:r>
            <a:r>
              <a:rPr lang="en-US" altLang="ko-KR" sz="1200" dirty="0">
                <a:solidFill>
                  <a:schemeClr val="tx1">
                    <a:lumMod val="75000"/>
                    <a:lumOff val="25000"/>
                  </a:schemeClr>
                </a:solidFill>
                <a:cs typeface="Arial" pitchFamily="34" charset="0"/>
              </a:rPr>
              <a:t>). In this family of fish, the head is bony and the elongated body is covered by large, heavy scales, with a mosaic pattern of canals. The dorsal and anal fins have soft rays and are long based, while the pectoral and ventral fins are small. The name "</a:t>
            </a:r>
            <a:r>
              <a:rPr lang="en-US" altLang="ko-KR" sz="1200" dirty="0" err="1">
                <a:solidFill>
                  <a:schemeClr val="tx1">
                    <a:lumMod val="75000"/>
                    <a:lumOff val="25000"/>
                  </a:schemeClr>
                </a:solidFill>
                <a:cs typeface="Arial" pitchFamily="34" charset="0"/>
              </a:rPr>
              <a:t>bonytongues</a:t>
            </a:r>
            <a:r>
              <a:rPr lang="en-US" altLang="ko-KR" sz="1200" dirty="0">
                <a:solidFill>
                  <a:schemeClr val="tx1">
                    <a:lumMod val="75000"/>
                    <a:lumOff val="25000"/>
                  </a:schemeClr>
                </a:solidFill>
                <a:cs typeface="Arial" pitchFamily="34" charset="0"/>
              </a:rPr>
              <a:t>" is derived from a toothed bone on the floor of the mouth, the "tongue", equipped with teeth that bite against teeth on the roof of the mouth. The </a:t>
            </a:r>
            <a:r>
              <a:rPr lang="en-US" altLang="ko-KR" sz="1200" dirty="0" err="1">
                <a:solidFill>
                  <a:schemeClr val="tx1">
                    <a:lumMod val="75000"/>
                    <a:lumOff val="25000"/>
                  </a:schemeClr>
                </a:solidFill>
                <a:cs typeface="Arial" pitchFamily="34" charset="0"/>
              </a:rPr>
              <a:t>arowana</a:t>
            </a:r>
            <a:r>
              <a:rPr lang="en-US" altLang="ko-KR" sz="1200" dirty="0">
                <a:solidFill>
                  <a:schemeClr val="tx1">
                    <a:lumMod val="75000"/>
                    <a:lumOff val="25000"/>
                  </a:schemeClr>
                </a:solidFill>
                <a:cs typeface="Arial" pitchFamily="34" charset="0"/>
              </a:rPr>
              <a:t> is a facultative air breather and can obtain oxygen from air by sucking it into its swim bladder, which is lined with capillaries like lung tissue.</a:t>
            </a:r>
          </a:p>
        </p:txBody>
      </p:sp>
      <p:sp>
        <p:nvSpPr>
          <p:cNvPr id="3" name="Picture Placeholder 2">
            <a:extLst>
              <a:ext uri="{FF2B5EF4-FFF2-40B4-BE49-F238E27FC236}">
                <a16:creationId xmlns:a16="http://schemas.microsoft.com/office/drawing/2014/main" id="{2AA31857-0C23-47F9-B24C-0B7D568BD738}"/>
              </a:ext>
            </a:extLst>
          </p:cNvPr>
          <p:cNvSpPr>
            <a:spLocks noGrp="1"/>
          </p:cNvSpPr>
          <p:nvPr>
            <p:ph type="pic" sz="quarter" idx="14"/>
          </p:nvPr>
        </p:nvSpPr>
        <p:spPr/>
      </p:sp>
      <p:sp>
        <p:nvSpPr>
          <p:cNvPr id="2" name="AutoShape 2" descr="https://upload.wikimedia.org/wikipedia/commons/thumb/9/9c/Red_Arowana034.JPG/1280px-Red_Arowana034.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2"/>
          <a:stretch>
            <a:fillRect/>
          </a:stretch>
        </p:blipFill>
        <p:spPr>
          <a:xfrm>
            <a:off x="890861" y="1739537"/>
            <a:ext cx="4656540" cy="2919549"/>
          </a:xfrm>
          <a:prstGeom prst="rect">
            <a:avLst/>
          </a:prstGeom>
        </p:spPr>
      </p:pic>
      <p:sp>
        <p:nvSpPr>
          <p:cNvPr id="5" name="矩形 4"/>
          <p:cNvSpPr/>
          <p:nvPr/>
        </p:nvSpPr>
        <p:spPr>
          <a:xfrm>
            <a:off x="7401685" y="5804654"/>
            <a:ext cx="3967753" cy="369332"/>
          </a:xfrm>
          <a:prstGeom prst="rect">
            <a:avLst/>
          </a:prstGeom>
        </p:spPr>
        <p:txBody>
          <a:bodyPr wrap="none">
            <a:spAutoFit/>
          </a:bodyPr>
          <a:lstStyle/>
          <a:p>
            <a:r>
              <a:rPr lang="en-US" altLang="zh-CN" dirty="0"/>
              <a:t>https://en.wikipedia.org/wiki/Arowana</a:t>
            </a:r>
            <a:endParaRPr lang="zh-CN" altLang="en-US" dirty="0"/>
          </a:p>
        </p:txBody>
      </p:sp>
    </p:spTree>
    <p:extLst>
      <p:ext uri="{BB962C8B-B14F-4D97-AF65-F5344CB8AC3E}">
        <p14:creationId xmlns:p14="http://schemas.microsoft.com/office/powerpoint/2010/main" val="2410987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169B62C-8D49-41D2-8013-67079B65D4CD}"/>
              </a:ext>
            </a:extLst>
          </p:cNvPr>
          <p:cNvSpPr txBox="1"/>
          <p:nvPr/>
        </p:nvSpPr>
        <p:spPr>
          <a:xfrm>
            <a:off x="4816795" y="2672226"/>
            <a:ext cx="4997766" cy="1015663"/>
          </a:xfrm>
          <a:prstGeom prst="rect">
            <a:avLst/>
          </a:prstGeom>
          <a:noFill/>
        </p:spPr>
        <p:txBody>
          <a:bodyPr wrap="square" rtlCol="0" anchor="ctr">
            <a:spAutoFit/>
          </a:bodyPr>
          <a:lstStyle/>
          <a:p>
            <a:r>
              <a:rPr lang="en-US" altLang="ko-KR" sz="6000" dirty="0" err="1">
                <a:solidFill>
                  <a:schemeClr val="bg1"/>
                </a:solidFill>
                <a:latin typeface="+mj-lt"/>
                <a:cs typeface="Arial" pitchFamily="34" charset="0"/>
              </a:rPr>
              <a:t>Arowanacoin</a:t>
            </a:r>
            <a:endParaRPr lang="en-US" altLang="ko-KR" sz="6000" dirty="0">
              <a:solidFill>
                <a:schemeClr val="bg1"/>
              </a:solidFill>
              <a:latin typeface="+mj-lt"/>
              <a:cs typeface="Arial" pitchFamily="34"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174" y="1548057"/>
            <a:ext cx="3041359" cy="3041359"/>
          </a:xfrm>
          <a:prstGeom prst="rect">
            <a:avLst/>
          </a:prstGeom>
        </p:spPr>
      </p:pic>
      <p:sp>
        <p:nvSpPr>
          <p:cNvPr id="10" name="TextBox 12">
            <a:extLst>
              <a:ext uri="{FF2B5EF4-FFF2-40B4-BE49-F238E27FC236}">
                <a16:creationId xmlns:a16="http://schemas.microsoft.com/office/drawing/2014/main" id="{A169B62C-8D49-41D2-8013-67079B65D4CD}"/>
              </a:ext>
            </a:extLst>
          </p:cNvPr>
          <p:cNvSpPr txBox="1"/>
          <p:nvPr/>
        </p:nvSpPr>
        <p:spPr>
          <a:xfrm>
            <a:off x="6327732" y="3820301"/>
            <a:ext cx="1623193" cy="646331"/>
          </a:xfrm>
          <a:prstGeom prst="rect">
            <a:avLst/>
          </a:prstGeom>
          <a:noFill/>
        </p:spPr>
        <p:txBody>
          <a:bodyPr wrap="square" rtlCol="0" anchor="ctr">
            <a:spAutoFit/>
          </a:bodyPr>
          <a:lstStyle/>
          <a:p>
            <a:r>
              <a:rPr lang="en-US" altLang="zh-CN" sz="3600" dirty="0" smtClean="0">
                <a:solidFill>
                  <a:schemeClr val="bg1"/>
                </a:solidFill>
                <a:latin typeface="+mj-lt"/>
                <a:cs typeface="Arial" pitchFamily="34" charset="0"/>
              </a:rPr>
              <a:t>ARWN</a:t>
            </a:r>
            <a:endParaRPr lang="en-US" altLang="ko-KR" sz="3600" dirty="0">
              <a:solidFill>
                <a:schemeClr val="bg1"/>
              </a:solidFill>
              <a:latin typeface="+mj-lt"/>
              <a:cs typeface="Arial" pitchFamily="34" charset="0"/>
            </a:endParaRPr>
          </a:p>
        </p:txBody>
      </p:sp>
    </p:spTree>
    <p:extLst>
      <p:ext uri="{BB962C8B-B14F-4D97-AF65-F5344CB8AC3E}">
        <p14:creationId xmlns:p14="http://schemas.microsoft.com/office/powerpoint/2010/main" val="3285163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3586</TotalTime>
  <Words>652</Words>
  <PresentationFormat>宽屏</PresentationFormat>
  <Paragraphs>77</Paragraphs>
  <Slides>14</Slides>
  <Notes>1</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14</vt:i4>
      </vt:variant>
    </vt:vector>
  </HeadingPairs>
  <TitlesOfParts>
    <vt:vector size="24" baseType="lpstr">
      <vt:lpstr>Arial Unicode MS</vt:lpstr>
      <vt:lpstr>맑은 고딕</vt:lpstr>
      <vt:lpstr>等线</vt:lpstr>
      <vt:lpstr>Arial</vt:lpstr>
      <vt:lpstr>Calibri</vt:lpstr>
      <vt:lpstr>Calibri Light</vt:lpstr>
      <vt:lpstr>Wingdings</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2020-01-20T05:08:25Z</dcterms:created>
  <dcterms:modified xsi:type="dcterms:W3CDTF">2021-06-29T01:54:35Z</dcterms:modified>
</cp:coreProperties>
</file>