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A3C9B-14B1-47B6-A5CD-17380A71A6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C87F080-3E7D-4F31-A5E7-B2F4102A98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Joined datasets on scientific_name</a:t>
          </a:r>
        </a:p>
      </dgm:t>
    </dgm:pt>
    <dgm:pt modelId="{9A32B834-B1EE-466C-B238-1B1479F331CE}" type="parTrans" cxnId="{6AF52C91-26CF-4128-86FF-140DB73A059D}">
      <dgm:prSet/>
      <dgm:spPr/>
      <dgm:t>
        <a:bodyPr/>
        <a:lstStyle/>
        <a:p>
          <a:endParaRPr lang="en-US"/>
        </a:p>
      </dgm:t>
    </dgm:pt>
    <dgm:pt modelId="{B3FCBDA7-42CB-4D91-8445-40B77216DB68}" type="sibTrans" cxnId="{6AF52C91-26CF-4128-86FF-140DB73A059D}">
      <dgm:prSet/>
      <dgm:spPr/>
      <dgm:t>
        <a:bodyPr/>
        <a:lstStyle/>
        <a:p>
          <a:endParaRPr lang="en-US"/>
        </a:p>
      </dgm:t>
    </dgm:pt>
    <dgm:pt modelId="{2664A3F5-DA07-445F-8CC2-FD15F2FF5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Tidied dataset by filling in null conservation status values with “not specified”</a:t>
          </a:r>
        </a:p>
      </dgm:t>
    </dgm:pt>
    <dgm:pt modelId="{5612F65E-8F44-4631-9F5E-A4ABB31C22D4}" type="parTrans" cxnId="{859A8F2D-D23D-4FD8-9BC3-02D5A7C36B9D}">
      <dgm:prSet/>
      <dgm:spPr/>
      <dgm:t>
        <a:bodyPr/>
        <a:lstStyle/>
        <a:p>
          <a:endParaRPr lang="en-US"/>
        </a:p>
      </dgm:t>
    </dgm:pt>
    <dgm:pt modelId="{FB0CF93A-8E87-4D05-BD5C-2B27769E3A81}" type="sibTrans" cxnId="{859A8F2D-D23D-4FD8-9BC3-02D5A7C36B9D}">
      <dgm:prSet/>
      <dgm:spPr/>
      <dgm:t>
        <a:bodyPr/>
        <a:lstStyle/>
        <a:p>
          <a:endParaRPr lang="en-US"/>
        </a:p>
      </dgm:t>
    </dgm:pt>
    <dgm:pt modelId="{539DB2ED-FC95-4B5D-B518-D06AEE326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Filtered the data to only include endangered and threatened species</a:t>
          </a:r>
        </a:p>
      </dgm:t>
    </dgm:pt>
    <dgm:pt modelId="{6495B620-ADE8-4988-8E0D-4A82E317F959}" type="parTrans" cxnId="{F110CC72-29C2-4029-B6DF-D7130B9D9BD6}">
      <dgm:prSet/>
      <dgm:spPr/>
      <dgm:t>
        <a:bodyPr/>
        <a:lstStyle/>
        <a:p>
          <a:endParaRPr lang="en-US"/>
        </a:p>
      </dgm:t>
    </dgm:pt>
    <dgm:pt modelId="{D38048F8-8C9E-4F68-A5C7-FF8406109381}" type="sibTrans" cxnId="{F110CC72-29C2-4029-B6DF-D7130B9D9BD6}">
      <dgm:prSet/>
      <dgm:spPr/>
      <dgm:t>
        <a:bodyPr/>
        <a:lstStyle/>
        <a:p>
          <a:endParaRPr lang="en-US"/>
        </a:p>
      </dgm:t>
    </dgm:pt>
    <dgm:pt modelId="{AC14841D-8BBE-47EF-B293-92A273A34E04}" type="pres">
      <dgm:prSet presAssocID="{67BA3C9B-14B1-47B6-A5CD-17380A71A659}" presName="root" presStyleCnt="0">
        <dgm:presLayoutVars>
          <dgm:dir/>
          <dgm:resizeHandles val="exact"/>
        </dgm:presLayoutVars>
      </dgm:prSet>
      <dgm:spPr/>
    </dgm:pt>
    <dgm:pt modelId="{21269776-E9EF-453C-A94F-01FB0629F01E}" type="pres">
      <dgm:prSet presAssocID="{AC87F080-3E7D-4F31-A5E7-B2F4102A981C}" presName="compNode" presStyleCnt="0"/>
      <dgm:spPr/>
    </dgm:pt>
    <dgm:pt modelId="{4583EBA6-BE4F-4488-B88B-23E6FF1CFC93}" type="pres">
      <dgm:prSet presAssocID="{AC87F080-3E7D-4F31-A5E7-B2F4102A98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A931140-1799-4252-8A84-554FA0501A79}" type="pres">
      <dgm:prSet presAssocID="{AC87F080-3E7D-4F31-A5E7-B2F4102A981C}" presName="spaceRect" presStyleCnt="0"/>
      <dgm:spPr/>
    </dgm:pt>
    <dgm:pt modelId="{6004E331-758E-4146-9BFF-E90EC3C2E655}" type="pres">
      <dgm:prSet presAssocID="{AC87F080-3E7D-4F31-A5E7-B2F4102A981C}" presName="textRect" presStyleLbl="revTx" presStyleIdx="0" presStyleCnt="3">
        <dgm:presLayoutVars>
          <dgm:chMax val="1"/>
          <dgm:chPref val="1"/>
        </dgm:presLayoutVars>
      </dgm:prSet>
      <dgm:spPr/>
    </dgm:pt>
    <dgm:pt modelId="{A4A94FD2-0165-4DF6-8A94-F7DD39C8CD3B}" type="pres">
      <dgm:prSet presAssocID="{B3FCBDA7-42CB-4D91-8445-40B77216DB68}" presName="sibTrans" presStyleCnt="0"/>
      <dgm:spPr/>
    </dgm:pt>
    <dgm:pt modelId="{CD7D8C4B-34DA-4904-94BD-98693845EC2E}" type="pres">
      <dgm:prSet presAssocID="{2664A3F5-DA07-445F-8CC2-FD15F2FF5B90}" presName="compNode" presStyleCnt="0"/>
      <dgm:spPr/>
    </dgm:pt>
    <dgm:pt modelId="{C1EA5B6A-B2DD-4493-934E-29166D5F9105}" type="pres">
      <dgm:prSet presAssocID="{2664A3F5-DA07-445F-8CC2-FD15F2FF5B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51BF2EF-3A4B-422D-BF5B-CDA200E0349C}" type="pres">
      <dgm:prSet presAssocID="{2664A3F5-DA07-445F-8CC2-FD15F2FF5B90}" presName="spaceRect" presStyleCnt="0"/>
      <dgm:spPr/>
    </dgm:pt>
    <dgm:pt modelId="{0513C393-D4FD-495E-B7E1-0141BE93895A}" type="pres">
      <dgm:prSet presAssocID="{2664A3F5-DA07-445F-8CC2-FD15F2FF5B90}" presName="textRect" presStyleLbl="revTx" presStyleIdx="1" presStyleCnt="3">
        <dgm:presLayoutVars>
          <dgm:chMax val="1"/>
          <dgm:chPref val="1"/>
        </dgm:presLayoutVars>
      </dgm:prSet>
      <dgm:spPr/>
    </dgm:pt>
    <dgm:pt modelId="{4C5D7229-07A1-4191-BB73-493E925C22CB}" type="pres">
      <dgm:prSet presAssocID="{FB0CF93A-8E87-4D05-BD5C-2B27769E3A81}" presName="sibTrans" presStyleCnt="0"/>
      <dgm:spPr/>
    </dgm:pt>
    <dgm:pt modelId="{77CEC17C-3D50-46DC-81A7-3A761BC14EC8}" type="pres">
      <dgm:prSet presAssocID="{539DB2ED-FC95-4B5D-B518-D06AEE32668D}" presName="compNode" presStyleCnt="0"/>
      <dgm:spPr/>
    </dgm:pt>
    <dgm:pt modelId="{42205947-F979-4534-AFD9-879078191612}" type="pres">
      <dgm:prSet presAssocID="{539DB2ED-FC95-4B5D-B518-D06AEE3266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75CA21E4-FCE3-45AB-AEAB-4D5BF2E0BBCC}" type="pres">
      <dgm:prSet presAssocID="{539DB2ED-FC95-4B5D-B518-D06AEE32668D}" presName="spaceRect" presStyleCnt="0"/>
      <dgm:spPr/>
    </dgm:pt>
    <dgm:pt modelId="{ADDA3F3B-69FD-4708-A80E-6FA544B76F2E}" type="pres">
      <dgm:prSet presAssocID="{539DB2ED-FC95-4B5D-B518-D06AEE3266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9A8F2D-D23D-4FD8-9BC3-02D5A7C36B9D}" srcId="{67BA3C9B-14B1-47B6-A5CD-17380A71A659}" destId="{2664A3F5-DA07-445F-8CC2-FD15F2FF5B90}" srcOrd="1" destOrd="0" parTransId="{5612F65E-8F44-4631-9F5E-A4ABB31C22D4}" sibTransId="{FB0CF93A-8E87-4D05-BD5C-2B27769E3A81}"/>
    <dgm:cxn modelId="{F110CC72-29C2-4029-B6DF-D7130B9D9BD6}" srcId="{67BA3C9B-14B1-47B6-A5CD-17380A71A659}" destId="{539DB2ED-FC95-4B5D-B518-D06AEE32668D}" srcOrd="2" destOrd="0" parTransId="{6495B620-ADE8-4988-8E0D-4A82E317F959}" sibTransId="{D38048F8-8C9E-4F68-A5C7-FF8406109381}"/>
    <dgm:cxn modelId="{98DB7C58-94BA-436D-8B3D-7DBEDA93E322}" type="presOf" srcId="{2664A3F5-DA07-445F-8CC2-FD15F2FF5B90}" destId="{0513C393-D4FD-495E-B7E1-0141BE93895A}" srcOrd="0" destOrd="0" presId="urn:microsoft.com/office/officeart/2018/2/layout/IconLabelList"/>
    <dgm:cxn modelId="{6AF52C91-26CF-4128-86FF-140DB73A059D}" srcId="{67BA3C9B-14B1-47B6-A5CD-17380A71A659}" destId="{AC87F080-3E7D-4F31-A5E7-B2F4102A981C}" srcOrd="0" destOrd="0" parTransId="{9A32B834-B1EE-466C-B238-1B1479F331CE}" sibTransId="{B3FCBDA7-42CB-4D91-8445-40B77216DB68}"/>
    <dgm:cxn modelId="{A8E3C7D1-B8C9-4CDB-92CE-D973F2DC8ACC}" type="presOf" srcId="{AC87F080-3E7D-4F31-A5E7-B2F4102A981C}" destId="{6004E331-758E-4146-9BFF-E90EC3C2E655}" srcOrd="0" destOrd="0" presId="urn:microsoft.com/office/officeart/2018/2/layout/IconLabelList"/>
    <dgm:cxn modelId="{252854E8-B883-441A-893B-B1342F08584C}" type="presOf" srcId="{539DB2ED-FC95-4B5D-B518-D06AEE32668D}" destId="{ADDA3F3B-69FD-4708-A80E-6FA544B76F2E}" srcOrd="0" destOrd="0" presId="urn:microsoft.com/office/officeart/2018/2/layout/IconLabelList"/>
    <dgm:cxn modelId="{324863F3-E00F-4BFC-8935-50FEA3AB696C}" type="presOf" srcId="{67BA3C9B-14B1-47B6-A5CD-17380A71A659}" destId="{AC14841D-8BBE-47EF-B293-92A273A34E04}" srcOrd="0" destOrd="0" presId="urn:microsoft.com/office/officeart/2018/2/layout/IconLabelList"/>
    <dgm:cxn modelId="{357D2AA4-5F54-4B7B-8A4C-C6570FE6E8B8}" type="presParOf" srcId="{AC14841D-8BBE-47EF-B293-92A273A34E04}" destId="{21269776-E9EF-453C-A94F-01FB0629F01E}" srcOrd="0" destOrd="0" presId="urn:microsoft.com/office/officeart/2018/2/layout/IconLabelList"/>
    <dgm:cxn modelId="{9A2DF1AD-FAB7-422C-9B09-478A49652D71}" type="presParOf" srcId="{21269776-E9EF-453C-A94F-01FB0629F01E}" destId="{4583EBA6-BE4F-4488-B88B-23E6FF1CFC93}" srcOrd="0" destOrd="0" presId="urn:microsoft.com/office/officeart/2018/2/layout/IconLabelList"/>
    <dgm:cxn modelId="{1FE3F30A-119B-4DCC-9897-596CDC403FE5}" type="presParOf" srcId="{21269776-E9EF-453C-A94F-01FB0629F01E}" destId="{4A931140-1799-4252-8A84-554FA0501A79}" srcOrd="1" destOrd="0" presId="urn:microsoft.com/office/officeart/2018/2/layout/IconLabelList"/>
    <dgm:cxn modelId="{A01C4AE5-E2A5-4F7B-AD4C-CDDC535C20E6}" type="presParOf" srcId="{21269776-E9EF-453C-A94F-01FB0629F01E}" destId="{6004E331-758E-4146-9BFF-E90EC3C2E655}" srcOrd="2" destOrd="0" presId="urn:microsoft.com/office/officeart/2018/2/layout/IconLabelList"/>
    <dgm:cxn modelId="{201762AA-6757-4E93-AEE4-FFA495736C9E}" type="presParOf" srcId="{AC14841D-8BBE-47EF-B293-92A273A34E04}" destId="{A4A94FD2-0165-4DF6-8A94-F7DD39C8CD3B}" srcOrd="1" destOrd="0" presId="urn:microsoft.com/office/officeart/2018/2/layout/IconLabelList"/>
    <dgm:cxn modelId="{B9624377-18D6-4EA3-BE47-2235198B9187}" type="presParOf" srcId="{AC14841D-8BBE-47EF-B293-92A273A34E04}" destId="{CD7D8C4B-34DA-4904-94BD-98693845EC2E}" srcOrd="2" destOrd="0" presId="urn:microsoft.com/office/officeart/2018/2/layout/IconLabelList"/>
    <dgm:cxn modelId="{681278A8-C91F-4A39-AFA4-60A19057900D}" type="presParOf" srcId="{CD7D8C4B-34DA-4904-94BD-98693845EC2E}" destId="{C1EA5B6A-B2DD-4493-934E-29166D5F9105}" srcOrd="0" destOrd="0" presId="urn:microsoft.com/office/officeart/2018/2/layout/IconLabelList"/>
    <dgm:cxn modelId="{A1807C3B-E42C-4812-A347-023AA11E60D9}" type="presParOf" srcId="{CD7D8C4B-34DA-4904-94BD-98693845EC2E}" destId="{651BF2EF-3A4B-422D-BF5B-CDA200E0349C}" srcOrd="1" destOrd="0" presId="urn:microsoft.com/office/officeart/2018/2/layout/IconLabelList"/>
    <dgm:cxn modelId="{39EB920E-3236-436B-8AD6-37F6994AB7C8}" type="presParOf" srcId="{CD7D8C4B-34DA-4904-94BD-98693845EC2E}" destId="{0513C393-D4FD-495E-B7E1-0141BE93895A}" srcOrd="2" destOrd="0" presId="urn:microsoft.com/office/officeart/2018/2/layout/IconLabelList"/>
    <dgm:cxn modelId="{9175A2C5-FA0F-4062-B575-D90C6CEDB07D}" type="presParOf" srcId="{AC14841D-8BBE-47EF-B293-92A273A34E04}" destId="{4C5D7229-07A1-4191-BB73-493E925C22CB}" srcOrd="3" destOrd="0" presId="urn:microsoft.com/office/officeart/2018/2/layout/IconLabelList"/>
    <dgm:cxn modelId="{82F0610F-BA5F-4F56-B400-ACAC739B8297}" type="presParOf" srcId="{AC14841D-8BBE-47EF-B293-92A273A34E04}" destId="{77CEC17C-3D50-46DC-81A7-3A761BC14EC8}" srcOrd="4" destOrd="0" presId="urn:microsoft.com/office/officeart/2018/2/layout/IconLabelList"/>
    <dgm:cxn modelId="{44F4B30A-B6D9-4AFA-8468-B68C568170A2}" type="presParOf" srcId="{77CEC17C-3D50-46DC-81A7-3A761BC14EC8}" destId="{42205947-F979-4534-AFD9-879078191612}" srcOrd="0" destOrd="0" presId="urn:microsoft.com/office/officeart/2018/2/layout/IconLabelList"/>
    <dgm:cxn modelId="{FB537B31-8335-42D5-9A1A-4B06E8D936AB}" type="presParOf" srcId="{77CEC17C-3D50-46DC-81A7-3A761BC14EC8}" destId="{75CA21E4-FCE3-45AB-AEAB-4D5BF2E0BBCC}" srcOrd="1" destOrd="0" presId="urn:microsoft.com/office/officeart/2018/2/layout/IconLabelList"/>
    <dgm:cxn modelId="{5CD1161D-287E-4894-9610-E897CBD7D378}" type="presParOf" srcId="{77CEC17C-3D50-46DC-81A7-3A761BC14EC8}" destId="{ADDA3F3B-69FD-4708-A80E-6FA544B76F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F598C-EBB4-4CE3-8DDE-F94B4EC427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1A41A-06C8-4F93-AD1B-31F213C53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Endangered and Threatened Species</a:t>
          </a:r>
        </a:p>
      </dgm:t>
    </dgm:pt>
    <dgm:pt modelId="{1831DE44-98C6-4E4F-83BE-DC838FFBD6A1}" type="parTrans" cxnId="{4440A7A2-F646-4F61-A95A-10BCE34803B7}">
      <dgm:prSet/>
      <dgm:spPr/>
      <dgm:t>
        <a:bodyPr/>
        <a:lstStyle/>
        <a:p>
          <a:endParaRPr lang="en-US"/>
        </a:p>
      </dgm:t>
    </dgm:pt>
    <dgm:pt modelId="{A8C0F911-6C54-4F39-BE35-5A58898E71CD}" type="sibTrans" cxnId="{4440A7A2-F646-4F61-A95A-10BCE34803B7}">
      <dgm:prSet/>
      <dgm:spPr/>
      <dgm:t>
        <a:bodyPr/>
        <a:lstStyle/>
        <a:p>
          <a:endParaRPr lang="en-US"/>
        </a:p>
      </dgm:t>
    </dgm:pt>
    <dgm:pt modelId="{0B865722-6888-4C39-9C5F-E784A8A45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Chi-square tests of independence </a:t>
          </a:r>
        </a:p>
      </dgm:t>
    </dgm:pt>
    <dgm:pt modelId="{BFD692A9-B941-4A07-8AC5-9270C9E0D8FD}" type="parTrans" cxnId="{0BBCAD05-AD6C-4A8B-9460-C17B2D1E31DD}">
      <dgm:prSet/>
      <dgm:spPr/>
      <dgm:t>
        <a:bodyPr/>
        <a:lstStyle/>
        <a:p>
          <a:endParaRPr lang="en-US"/>
        </a:p>
      </dgm:t>
    </dgm:pt>
    <dgm:pt modelId="{A27D0DC8-6C9B-4442-8615-4DCB8ECFDE24}" type="sibTrans" cxnId="{0BBCAD05-AD6C-4A8B-9460-C17B2D1E31DD}">
      <dgm:prSet/>
      <dgm:spPr/>
      <dgm:t>
        <a:bodyPr/>
        <a:lstStyle/>
        <a:p>
          <a:endParaRPr lang="en-US"/>
        </a:p>
      </dgm:t>
    </dgm:pt>
    <dgm:pt modelId="{CB35DAA1-F103-480C-9918-550BA4682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See whether the difference between observations of different species is due to chance</a:t>
          </a:r>
        </a:p>
      </dgm:t>
    </dgm:pt>
    <dgm:pt modelId="{FA8C7CCE-2190-4667-8FB7-2C231E070376}" type="parTrans" cxnId="{CC1771E8-113E-4F43-87E3-164FE22A60EE}">
      <dgm:prSet/>
      <dgm:spPr/>
      <dgm:t>
        <a:bodyPr/>
        <a:lstStyle/>
        <a:p>
          <a:endParaRPr lang="en-US"/>
        </a:p>
      </dgm:t>
    </dgm:pt>
    <dgm:pt modelId="{F819E858-8D2C-4984-ABF7-C1355A11DA1E}" type="sibTrans" cxnId="{CC1771E8-113E-4F43-87E3-164FE22A60EE}">
      <dgm:prSet/>
      <dgm:spPr/>
      <dgm:t>
        <a:bodyPr/>
        <a:lstStyle/>
        <a:p>
          <a:endParaRPr lang="en-US"/>
        </a:p>
      </dgm:t>
    </dgm:pt>
    <dgm:pt modelId="{A7CE7525-F2D5-4221-9BD1-8E6635EC2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Includes measure of effect size (Phi, </a:t>
          </a:r>
          <a:r>
            <a:rPr lang="el-GR" b="0"/>
            <a:t>φ</a:t>
          </a:r>
          <a:r>
            <a:rPr lang="en-US"/>
            <a:t>)</a:t>
          </a:r>
        </a:p>
      </dgm:t>
    </dgm:pt>
    <dgm:pt modelId="{771D6070-B0F3-4C4D-852B-FF72897B4403}" type="parTrans" cxnId="{55974643-8DE7-4DA8-9D3A-73E8218B0D47}">
      <dgm:prSet/>
      <dgm:spPr/>
      <dgm:t>
        <a:bodyPr/>
        <a:lstStyle/>
        <a:p>
          <a:endParaRPr lang="en-US"/>
        </a:p>
      </dgm:t>
    </dgm:pt>
    <dgm:pt modelId="{E6A63E88-9957-4836-86F6-58BF74FA54DE}" type="sibTrans" cxnId="{55974643-8DE7-4DA8-9D3A-73E8218B0D47}">
      <dgm:prSet/>
      <dgm:spPr/>
      <dgm:t>
        <a:bodyPr/>
        <a:lstStyle/>
        <a:p>
          <a:endParaRPr lang="en-US"/>
        </a:p>
      </dgm:t>
    </dgm:pt>
    <dgm:pt modelId="{DDAD4C72-2613-4493-91F8-587CFDBE60D7}" type="pres">
      <dgm:prSet presAssocID="{963F598C-EBB4-4CE3-8DDE-F94B4EC427FB}" presName="root" presStyleCnt="0">
        <dgm:presLayoutVars>
          <dgm:dir/>
          <dgm:resizeHandles val="exact"/>
        </dgm:presLayoutVars>
      </dgm:prSet>
      <dgm:spPr/>
    </dgm:pt>
    <dgm:pt modelId="{42AC18C2-9734-4A34-8203-A53363D88C92}" type="pres">
      <dgm:prSet presAssocID="{5A91A41A-06C8-4F93-AD1B-31F213C53CF6}" presName="compNode" presStyleCnt="0"/>
      <dgm:spPr/>
    </dgm:pt>
    <dgm:pt modelId="{C9DD6BD3-4FF9-4FFA-A554-A5B4506A68E8}" type="pres">
      <dgm:prSet presAssocID="{5A91A41A-06C8-4F93-AD1B-31F213C53CF6}" presName="bgRect" presStyleLbl="bgShp" presStyleIdx="0" presStyleCnt="3"/>
      <dgm:spPr/>
    </dgm:pt>
    <dgm:pt modelId="{E164FAB2-3712-4F62-AC8C-D58102310B6A}" type="pres">
      <dgm:prSet presAssocID="{5A91A41A-06C8-4F93-AD1B-31F213C53C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phant"/>
        </a:ext>
      </dgm:extLst>
    </dgm:pt>
    <dgm:pt modelId="{A40B0557-0575-4767-953C-F1517FBC29B7}" type="pres">
      <dgm:prSet presAssocID="{5A91A41A-06C8-4F93-AD1B-31F213C53CF6}" presName="spaceRect" presStyleCnt="0"/>
      <dgm:spPr/>
    </dgm:pt>
    <dgm:pt modelId="{13F86F88-0B04-4261-87EB-6E68875139BF}" type="pres">
      <dgm:prSet presAssocID="{5A91A41A-06C8-4F93-AD1B-31F213C53CF6}" presName="parTx" presStyleLbl="revTx" presStyleIdx="0" presStyleCnt="4">
        <dgm:presLayoutVars>
          <dgm:chMax val="0"/>
          <dgm:chPref val="0"/>
        </dgm:presLayoutVars>
      </dgm:prSet>
      <dgm:spPr/>
    </dgm:pt>
    <dgm:pt modelId="{8840919C-B783-444D-AF14-1161E5A0D33C}" type="pres">
      <dgm:prSet presAssocID="{A8C0F911-6C54-4F39-BE35-5A58898E71CD}" presName="sibTrans" presStyleCnt="0"/>
      <dgm:spPr/>
    </dgm:pt>
    <dgm:pt modelId="{CDCD5ADB-2016-465A-8E25-C5EB1B78C4AD}" type="pres">
      <dgm:prSet presAssocID="{0B865722-6888-4C39-9C5F-E784A8A453FC}" presName="compNode" presStyleCnt="0"/>
      <dgm:spPr/>
    </dgm:pt>
    <dgm:pt modelId="{E1E58943-9E4A-4A4C-8066-E925E359BB51}" type="pres">
      <dgm:prSet presAssocID="{0B865722-6888-4C39-9C5F-E784A8A453FC}" presName="bgRect" presStyleLbl="bgShp" presStyleIdx="1" presStyleCnt="3"/>
      <dgm:spPr/>
    </dgm:pt>
    <dgm:pt modelId="{BCBBC3AF-C209-4DB4-8038-F4414BA12504}" type="pres">
      <dgm:prSet presAssocID="{0B865722-6888-4C39-9C5F-E784A8A453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70947BD-D6C5-41D0-A07E-84749CF2EC9B}" type="pres">
      <dgm:prSet presAssocID="{0B865722-6888-4C39-9C5F-E784A8A453FC}" presName="spaceRect" presStyleCnt="0"/>
      <dgm:spPr/>
    </dgm:pt>
    <dgm:pt modelId="{FF257894-0E83-4888-B331-CA21D0897E89}" type="pres">
      <dgm:prSet presAssocID="{0B865722-6888-4C39-9C5F-E784A8A453FC}" presName="parTx" presStyleLbl="revTx" presStyleIdx="1" presStyleCnt="4">
        <dgm:presLayoutVars>
          <dgm:chMax val="0"/>
          <dgm:chPref val="0"/>
        </dgm:presLayoutVars>
      </dgm:prSet>
      <dgm:spPr/>
    </dgm:pt>
    <dgm:pt modelId="{EF151445-020B-458F-BC1B-8E43B3EDAE20}" type="pres">
      <dgm:prSet presAssocID="{0B865722-6888-4C39-9C5F-E784A8A453FC}" presName="desTx" presStyleLbl="revTx" presStyleIdx="2" presStyleCnt="4">
        <dgm:presLayoutVars/>
      </dgm:prSet>
      <dgm:spPr/>
    </dgm:pt>
    <dgm:pt modelId="{AFCA8A64-1EE6-4E1E-A01A-7A36F84ADB42}" type="pres">
      <dgm:prSet presAssocID="{A27D0DC8-6C9B-4442-8615-4DCB8ECFDE24}" presName="sibTrans" presStyleCnt="0"/>
      <dgm:spPr/>
    </dgm:pt>
    <dgm:pt modelId="{48765B28-95E9-4667-8ACE-C51A13675A2C}" type="pres">
      <dgm:prSet presAssocID="{A7CE7525-F2D5-4221-9BD1-8E6635EC262E}" presName="compNode" presStyleCnt="0"/>
      <dgm:spPr/>
    </dgm:pt>
    <dgm:pt modelId="{88A54344-CE00-48B0-BDC8-79B2EE5788B8}" type="pres">
      <dgm:prSet presAssocID="{A7CE7525-F2D5-4221-9BD1-8E6635EC262E}" presName="bgRect" presStyleLbl="bgShp" presStyleIdx="2" presStyleCnt="3"/>
      <dgm:spPr/>
    </dgm:pt>
    <dgm:pt modelId="{8B8C34CF-7864-4C94-9037-2E44C26627A8}" type="pres">
      <dgm:prSet presAssocID="{A7CE7525-F2D5-4221-9BD1-8E6635EC26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B1AA621A-5E4E-4204-BFEA-B1F8892F3B60}" type="pres">
      <dgm:prSet presAssocID="{A7CE7525-F2D5-4221-9BD1-8E6635EC262E}" presName="spaceRect" presStyleCnt="0"/>
      <dgm:spPr/>
    </dgm:pt>
    <dgm:pt modelId="{34BED6D8-1D92-4DDB-8EF6-F49E79C3B7A2}" type="pres">
      <dgm:prSet presAssocID="{A7CE7525-F2D5-4221-9BD1-8E6635EC26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BCAD05-AD6C-4A8B-9460-C17B2D1E31DD}" srcId="{963F598C-EBB4-4CE3-8DDE-F94B4EC427FB}" destId="{0B865722-6888-4C39-9C5F-E784A8A453FC}" srcOrd="1" destOrd="0" parTransId="{BFD692A9-B941-4A07-8AC5-9270C9E0D8FD}" sibTransId="{A27D0DC8-6C9B-4442-8615-4DCB8ECFDE24}"/>
    <dgm:cxn modelId="{3C79A625-4B35-460B-9484-26D5EB794CF0}" type="presOf" srcId="{963F598C-EBB4-4CE3-8DDE-F94B4EC427FB}" destId="{DDAD4C72-2613-4493-91F8-587CFDBE60D7}" srcOrd="0" destOrd="0" presId="urn:microsoft.com/office/officeart/2018/2/layout/IconVerticalSolidList"/>
    <dgm:cxn modelId="{55974643-8DE7-4DA8-9D3A-73E8218B0D47}" srcId="{963F598C-EBB4-4CE3-8DDE-F94B4EC427FB}" destId="{A7CE7525-F2D5-4221-9BD1-8E6635EC262E}" srcOrd="2" destOrd="0" parTransId="{771D6070-B0F3-4C4D-852B-FF72897B4403}" sibTransId="{E6A63E88-9957-4836-86F6-58BF74FA54DE}"/>
    <dgm:cxn modelId="{FBF7F966-406A-4C6F-B0D5-B45D26F25909}" type="presOf" srcId="{CB35DAA1-F103-480C-9918-550BA4682650}" destId="{EF151445-020B-458F-BC1B-8E43B3EDAE20}" srcOrd="0" destOrd="0" presId="urn:microsoft.com/office/officeart/2018/2/layout/IconVerticalSolidList"/>
    <dgm:cxn modelId="{E1BA4B67-AB7A-48AA-9BC4-459333713551}" type="presOf" srcId="{5A91A41A-06C8-4F93-AD1B-31F213C53CF6}" destId="{13F86F88-0B04-4261-87EB-6E68875139BF}" srcOrd="0" destOrd="0" presId="urn:microsoft.com/office/officeart/2018/2/layout/IconVerticalSolidList"/>
    <dgm:cxn modelId="{F2359C6D-CA1E-4D81-B673-3A7C4EFCE936}" type="presOf" srcId="{0B865722-6888-4C39-9C5F-E784A8A453FC}" destId="{FF257894-0E83-4888-B331-CA21D0897E89}" srcOrd="0" destOrd="0" presId="urn:microsoft.com/office/officeart/2018/2/layout/IconVerticalSolidList"/>
    <dgm:cxn modelId="{4440A7A2-F646-4F61-A95A-10BCE34803B7}" srcId="{963F598C-EBB4-4CE3-8DDE-F94B4EC427FB}" destId="{5A91A41A-06C8-4F93-AD1B-31F213C53CF6}" srcOrd="0" destOrd="0" parTransId="{1831DE44-98C6-4E4F-83BE-DC838FFBD6A1}" sibTransId="{A8C0F911-6C54-4F39-BE35-5A58898E71CD}"/>
    <dgm:cxn modelId="{6B5C92D6-5ED3-42BF-9F7D-5A67D81FB733}" type="presOf" srcId="{A7CE7525-F2D5-4221-9BD1-8E6635EC262E}" destId="{34BED6D8-1D92-4DDB-8EF6-F49E79C3B7A2}" srcOrd="0" destOrd="0" presId="urn:microsoft.com/office/officeart/2018/2/layout/IconVerticalSolidList"/>
    <dgm:cxn modelId="{CC1771E8-113E-4F43-87E3-164FE22A60EE}" srcId="{0B865722-6888-4C39-9C5F-E784A8A453FC}" destId="{CB35DAA1-F103-480C-9918-550BA4682650}" srcOrd="0" destOrd="0" parTransId="{FA8C7CCE-2190-4667-8FB7-2C231E070376}" sibTransId="{F819E858-8D2C-4984-ABF7-C1355A11DA1E}"/>
    <dgm:cxn modelId="{E3CEEC97-2259-41E0-AE31-12E1ACD5F305}" type="presParOf" srcId="{DDAD4C72-2613-4493-91F8-587CFDBE60D7}" destId="{42AC18C2-9734-4A34-8203-A53363D88C92}" srcOrd="0" destOrd="0" presId="urn:microsoft.com/office/officeart/2018/2/layout/IconVerticalSolidList"/>
    <dgm:cxn modelId="{39872BE2-BEE7-4D7E-B5C4-0629EBB90D6D}" type="presParOf" srcId="{42AC18C2-9734-4A34-8203-A53363D88C92}" destId="{C9DD6BD3-4FF9-4FFA-A554-A5B4506A68E8}" srcOrd="0" destOrd="0" presId="urn:microsoft.com/office/officeart/2018/2/layout/IconVerticalSolidList"/>
    <dgm:cxn modelId="{709EEF22-CD10-404F-B991-3D859C784760}" type="presParOf" srcId="{42AC18C2-9734-4A34-8203-A53363D88C92}" destId="{E164FAB2-3712-4F62-AC8C-D58102310B6A}" srcOrd="1" destOrd="0" presId="urn:microsoft.com/office/officeart/2018/2/layout/IconVerticalSolidList"/>
    <dgm:cxn modelId="{74D96BC8-8D73-48AD-80C4-DC519B83AB66}" type="presParOf" srcId="{42AC18C2-9734-4A34-8203-A53363D88C92}" destId="{A40B0557-0575-4767-953C-F1517FBC29B7}" srcOrd="2" destOrd="0" presId="urn:microsoft.com/office/officeart/2018/2/layout/IconVerticalSolidList"/>
    <dgm:cxn modelId="{C527A05C-BA85-4FB1-99A2-DD599200B0A6}" type="presParOf" srcId="{42AC18C2-9734-4A34-8203-A53363D88C92}" destId="{13F86F88-0B04-4261-87EB-6E68875139BF}" srcOrd="3" destOrd="0" presId="urn:microsoft.com/office/officeart/2018/2/layout/IconVerticalSolidList"/>
    <dgm:cxn modelId="{B7604573-C2B9-4DA9-9A3F-6F3DD344D50D}" type="presParOf" srcId="{DDAD4C72-2613-4493-91F8-587CFDBE60D7}" destId="{8840919C-B783-444D-AF14-1161E5A0D33C}" srcOrd="1" destOrd="0" presId="urn:microsoft.com/office/officeart/2018/2/layout/IconVerticalSolidList"/>
    <dgm:cxn modelId="{36CF1621-B4C0-451A-B69B-F9D6C92E2B05}" type="presParOf" srcId="{DDAD4C72-2613-4493-91F8-587CFDBE60D7}" destId="{CDCD5ADB-2016-465A-8E25-C5EB1B78C4AD}" srcOrd="2" destOrd="0" presId="urn:microsoft.com/office/officeart/2018/2/layout/IconVerticalSolidList"/>
    <dgm:cxn modelId="{C3C866DB-DA96-4956-AB2B-DA6455A2F5DE}" type="presParOf" srcId="{CDCD5ADB-2016-465A-8E25-C5EB1B78C4AD}" destId="{E1E58943-9E4A-4A4C-8066-E925E359BB51}" srcOrd="0" destOrd="0" presId="urn:microsoft.com/office/officeart/2018/2/layout/IconVerticalSolidList"/>
    <dgm:cxn modelId="{F5F43B3F-6074-419A-B613-681F72D92DD1}" type="presParOf" srcId="{CDCD5ADB-2016-465A-8E25-C5EB1B78C4AD}" destId="{BCBBC3AF-C209-4DB4-8038-F4414BA12504}" srcOrd="1" destOrd="0" presId="urn:microsoft.com/office/officeart/2018/2/layout/IconVerticalSolidList"/>
    <dgm:cxn modelId="{4432F483-0A54-4363-867A-01A6AF4C9A40}" type="presParOf" srcId="{CDCD5ADB-2016-465A-8E25-C5EB1B78C4AD}" destId="{870947BD-D6C5-41D0-A07E-84749CF2EC9B}" srcOrd="2" destOrd="0" presId="urn:microsoft.com/office/officeart/2018/2/layout/IconVerticalSolidList"/>
    <dgm:cxn modelId="{FDF5F827-17C7-4930-836E-3435018AB9D3}" type="presParOf" srcId="{CDCD5ADB-2016-465A-8E25-C5EB1B78C4AD}" destId="{FF257894-0E83-4888-B331-CA21D0897E89}" srcOrd="3" destOrd="0" presId="urn:microsoft.com/office/officeart/2018/2/layout/IconVerticalSolidList"/>
    <dgm:cxn modelId="{4497C768-8263-4BC2-BBE5-4DA582439130}" type="presParOf" srcId="{CDCD5ADB-2016-465A-8E25-C5EB1B78C4AD}" destId="{EF151445-020B-458F-BC1B-8E43B3EDAE20}" srcOrd="4" destOrd="0" presId="urn:microsoft.com/office/officeart/2018/2/layout/IconVerticalSolidList"/>
    <dgm:cxn modelId="{4A5094F9-E0FF-4795-9EFA-8F1B8F2BA2C0}" type="presParOf" srcId="{DDAD4C72-2613-4493-91F8-587CFDBE60D7}" destId="{AFCA8A64-1EE6-4E1E-A01A-7A36F84ADB42}" srcOrd="3" destOrd="0" presId="urn:microsoft.com/office/officeart/2018/2/layout/IconVerticalSolidList"/>
    <dgm:cxn modelId="{0D094829-F7FC-4846-8BE2-962E378CC5E6}" type="presParOf" srcId="{DDAD4C72-2613-4493-91F8-587CFDBE60D7}" destId="{48765B28-95E9-4667-8ACE-C51A13675A2C}" srcOrd="4" destOrd="0" presId="urn:microsoft.com/office/officeart/2018/2/layout/IconVerticalSolidList"/>
    <dgm:cxn modelId="{6DC95794-D481-4037-B202-B1C749ED5C0A}" type="presParOf" srcId="{48765B28-95E9-4667-8ACE-C51A13675A2C}" destId="{88A54344-CE00-48B0-BDC8-79B2EE5788B8}" srcOrd="0" destOrd="0" presId="urn:microsoft.com/office/officeart/2018/2/layout/IconVerticalSolidList"/>
    <dgm:cxn modelId="{50AFDB5A-733C-44AB-ACD8-00646FEEB567}" type="presParOf" srcId="{48765B28-95E9-4667-8ACE-C51A13675A2C}" destId="{8B8C34CF-7864-4C94-9037-2E44C26627A8}" srcOrd="1" destOrd="0" presId="urn:microsoft.com/office/officeart/2018/2/layout/IconVerticalSolidList"/>
    <dgm:cxn modelId="{C420308B-612A-4D3A-9395-7ECB46A0F622}" type="presParOf" srcId="{48765B28-95E9-4667-8ACE-C51A13675A2C}" destId="{B1AA621A-5E4E-4204-BFEA-B1F8892F3B60}" srcOrd="2" destOrd="0" presId="urn:microsoft.com/office/officeart/2018/2/layout/IconVerticalSolidList"/>
    <dgm:cxn modelId="{79CE5430-516D-4ED1-A58C-894ADF30355D}" type="presParOf" srcId="{48765B28-95E9-4667-8ACE-C51A13675A2C}" destId="{34BED6D8-1D92-4DDB-8EF6-F49E79C3B7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3EBA6-BE4F-4488-B88B-23E6FF1CFC93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4E331-758E-4146-9BFF-E90EC3C2E655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Joined datasets on scientific_name</a:t>
          </a:r>
        </a:p>
      </dsp:txBody>
      <dsp:txXfrm>
        <a:off x="34392" y="2420015"/>
        <a:ext cx="3209437" cy="720000"/>
      </dsp:txXfrm>
    </dsp:sp>
    <dsp:sp modelId="{C1EA5B6A-B2DD-4493-934E-29166D5F9105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3C393-D4FD-495E-B7E1-0141BE93895A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Tidied dataset by filling in null conservation status values with “not specified”</a:t>
          </a:r>
        </a:p>
      </dsp:txBody>
      <dsp:txXfrm>
        <a:off x="3805481" y="2420015"/>
        <a:ext cx="3209437" cy="720000"/>
      </dsp:txXfrm>
    </dsp:sp>
    <dsp:sp modelId="{42205947-F979-4534-AFD9-879078191612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A3F3B-69FD-4708-A80E-6FA544B76F2E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Filtered the data to only include endangered and threatened species</a:t>
          </a:r>
        </a:p>
      </dsp:txBody>
      <dsp:txXfrm>
        <a:off x="7576570" y="2420015"/>
        <a:ext cx="32094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D6BD3-4FF9-4FFA-A554-A5B4506A68E8}">
      <dsp:nvSpPr>
        <dsp:cNvPr id="0" name=""/>
        <dsp:cNvSpPr/>
      </dsp:nvSpPr>
      <dsp:spPr>
        <a:xfrm>
          <a:off x="0" y="2655"/>
          <a:ext cx="4787347" cy="12417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4FAB2-3712-4F62-AC8C-D58102310B6A}">
      <dsp:nvSpPr>
        <dsp:cNvPr id="0" name=""/>
        <dsp:cNvSpPr/>
      </dsp:nvSpPr>
      <dsp:spPr>
        <a:xfrm>
          <a:off x="375620" y="282042"/>
          <a:ext cx="682947" cy="68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F88-0B04-4261-87EB-6E68875139BF}">
      <dsp:nvSpPr>
        <dsp:cNvPr id="0" name=""/>
        <dsp:cNvSpPr/>
      </dsp:nvSpPr>
      <dsp:spPr>
        <a:xfrm>
          <a:off x="1434189" y="2655"/>
          <a:ext cx="3351757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Endangered and Threatened Species</a:t>
          </a:r>
        </a:p>
      </dsp:txBody>
      <dsp:txXfrm>
        <a:off x="1434189" y="2655"/>
        <a:ext cx="3351757" cy="1241722"/>
      </dsp:txXfrm>
    </dsp:sp>
    <dsp:sp modelId="{E1E58943-9E4A-4A4C-8066-E925E359BB51}">
      <dsp:nvSpPr>
        <dsp:cNvPr id="0" name=""/>
        <dsp:cNvSpPr/>
      </dsp:nvSpPr>
      <dsp:spPr>
        <a:xfrm>
          <a:off x="0" y="1554807"/>
          <a:ext cx="4787347" cy="12417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BC3AF-C209-4DB4-8038-F4414BA12504}">
      <dsp:nvSpPr>
        <dsp:cNvPr id="0" name=""/>
        <dsp:cNvSpPr/>
      </dsp:nvSpPr>
      <dsp:spPr>
        <a:xfrm>
          <a:off x="375620" y="1834195"/>
          <a:ext cx="682947" cy="68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57894-0E83-4888-B331-CA21D0897E89}">
      <dsp:nvSpPr>
        <dsp:cNvPr id="0" name=""/>
        <dsp:cNvSpPr/>
      </dsp:nvSpPr>
      <dsp:spPr>
        <a:xfrm>
          <a:off x="1434189" y="1554807"/>
          <a:ext cx="2154306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Chi-square tests of independence </a:t>
          </a:r>
        </a:p>
      </dsp:txBody>
      <dsp:txXfrm>
        <a:off x="1434189" y="1554807"/>
        <a:ext cx="2154306" cy="1241722"/>
      </dsp:txXfrm>
    </dsp:sp>
    <dsp:sp modelId="{EF151445-020B-458F-BC1B-8E43B3EDAE20}">
      <dsp:nvSpPr>
        <dsp:cNvPr id="0" name=""/>
        <dsp:cNvSpPr/>
      </dsp:nvSpPr>
      <dsp:spPr>
        <a:xfrm>
          <a:off x="3588495" y="1554807"/>
          <a:ext cx="1197450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See whether the difference between observations of different species is due to chance</a:t>
          </a:r>
        </a:p>
      </dsp:txBody>
      <dsp:txXfrm>
        <a:off x="3588495" y="1554807"/>
        <a:ext cx="1197450" cy="1241722"/>
      </dsp:txXfrm>
    </dsp:sp>
    <dsp:sp modelId="{88A54344-CE00-48B0-BDC8-79B2EE5788B8}">
      <dsp:nvSpPr>
        <dsp:cNvPr id="0" name=""/>
        <dsp:cNvSpPr/>
      </dsp:nvSpPr>
      <dsp:spPr>
        <a:xfrm>
          <a:off x="0" y="3106960"/>
          <a:ext cx="4787347" cy="12417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C34CF-7864-4C94-9037-2E44C26627A8}">
      <dsp:nvSpPr>
        <dsp:cNvPr id="0" name=""/>
        <dsp:cNvSpPr/>
      </dsp:nvSpPr>
      <dsp:spPr>
        <a:xfrm>
          <a:off x="375620" y="3386348"/>
          <a:ext cx="682947" cy="68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ED6D8-1D92-4DDB-8EF6-F49E79C3B7A2}">
      <dsp:nvSpPr>
        <dsp:cNvPr id="0" name=""/>
        <dsp:cNvSpPr/>
      </dsp:nvSpPr>
      <dsp:spPr>
        <a:xfrm>
          <a:off x="1434189" y="3106960"/>
          <a:ext cx="3351757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Includes measure of effect size (Phi, </a:t>
          </a:r>
          <a:r>
            <a:rPr lang="el-GR" sz="2100" b="0" kern="1200"/>
            <a:t>φ</a:t>
          </a:r>
          <a:r>
            <a:rPr lang="en-US" sz="2100" kern="1200"/>
            <a:t>)</a:t>
          </a:r>
        </a:p>
      </dsp:txBody>
      <dsp:txXfrm>
        <a:off x="1434189" y="3106960"/>
        <a:ext cx="3351757" cy="124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C50A-1910-F61A-E31F-9D4D52ED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EF917-023F-CEE6-3B3C-4408DF65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1B15-6470-4386-E8FA-FB82C961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B387F-8D84-E826-5DAE-8870DEBE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526E-3A53-CCE0-DC94-CE50481B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3416-A3BA-B629-0BA7-DF8771CE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E44E-8EF9-FA1A-8904-00A3A0C1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E9BD0-0B70-D137-6E1C-A24F3F4A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E7DD4-FC02-DDF1-F710-AC31A151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AF5C-F628-379D-BD6B-A152D87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D273B-3E3C-3FD8-D953-33E219911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97A9-93DE-7F0F-ECB2-559FD0E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24EB-D3AB-F36A-8291-9C058D98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46AF-A609-15AA-97A8-F80C7E9E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35A3-F9B0-7DAE-EFCD-40D8B32C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375-5643-096E-D26E-F5ACD7AD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E32E-725B-FB49-ECC9-853A85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19CE-408F-6986-EBA2-C69E5EC1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017A-5521-ACF0-2D2A-4FDE4D68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45D8-6965-B44F-45A5-483CC721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3269-9E70-5689-FC08-B2A3ACD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CD8C-C48F-DFBE-9FC6-BD3EDABF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147A-BC56-1C7A-B4A3-AE25E0A7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FD27-AAF6-2A70-66DF-A78D1C14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5DD4-927B-7291-D979-4C97FA65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6EED-0AF5-28BC-D43C-42D294CD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FA96-1C6A-DE06-8AFB-EA3953EC7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66B2-E169-6E44-B758-726F9785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EE72F-BCEE-5A00-2B97-94BCB505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25827-81C3-2A3F-382A-60A658C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75A8-5EF5-8D2D-0C8B-3CCBF8F9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F17C-3F4C-B4C6-76DA-E7B45D68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2E860-5B6A-359A-840A-716CCF4A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D82B-E1DE-6B2C-3751-CF166472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1B88E-6E6F-D9FB-430B-E0536C3A9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645B9-6C67-5A3F-3858-8A57C28BB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5539F-FAB8-9D69-652E-6FE0B3C2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05E45-AF9B-E06C-9B20-1867DE57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EB1F4-453E-2B48-1780-A347A6B5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7861-489A-79C0-3820-B781A61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9FC65-D118-14D5-EF81-EA0B9772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44DCE-D93D-D27F-9970-9C83EC4C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51123-3C7B-A103-6ACF-C551CCAB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E2045-AA8E-3FE9-A458-73EACF82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A01D9-58C8-34DC-0A0E-7A5112C7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A451-1FF1-95CD-12B2-AE60CE32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38DD-033B-E8D6-2A41-99BC528E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EBC7-C259-D3F2-01D5-E46BA5EA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ED69C-DC4D-D47D-DBBD-2022600E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512B-FA5A-B62D-DC9A-614BF2E8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3BFC8-C9C1-D3AE-347B-4B80DFE4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0A978-6178-1FDA-9E82-EB819EBE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F28-6CE9-3D9B-D18B-8BC7FF37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E9D2A-5CBD-FDEA-53D1-275C494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E698-6B72-6509-20C8-3259AF2D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A960-5F29-DEF0-67CF-4B4C6242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A9C3-9044-F143-F77B-57906F3F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612F-604E-8CDA-9B3C-54CE572E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D6EB8-734A-CB36-373A-873CA019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75B3-CC39-797D-3014-780D9DF4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E512-BAFA-3C99-D26F-7213E879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EDF9D-FFC0-4376-BCC3-1CFCF9199A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0587-198C-38FF-76CF-497BD40A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67B3-475B-5C39-7EC8-F2151C764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11576-5C7C-4918-B6AC-4BCACFB3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lligators in shallow water">
            <a:extLst>
              <a:ext uri="{FF2B5EF4-FFF2-40B4-BE49-F238E27FC236}">
                <a16:creationId xmlns:a16="http://schemas.microsoft.com/office/drawing/2014/main" id="{3339412B-5713-EA65-0A4D-4DF49E5F1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5" b="356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9914-6561-134E-4CBE-32C3E66B0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US National Park Biodiversity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FFFDF-2679-E470-F4D2-3FBA8642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Billy McCarthy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F98B-033D-721C-6F7B-E9D577DF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Looking ahead: US National Parks Biodiversity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9766-3700-7F76-BD06-7328D5C5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929744" cy="3447832"/>
          </a:xfrm>
        </p:spPr>
        <p:txBody>
          <a:bodyPr anchor="t">
            <a:norm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Identified least noticed species in the past week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Noteworthy increase in mammalian sightings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Impact of volume and size on species visibility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Highlights heightened vulnerability of commonly noticed species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erial photo of the river flowing through the forest">
            <a:extLst>
              <a:ext uri="{FF2B5EF4-FFF2-40B4-BE49-F238E27FC236}">
                <a16:creationId xmlns:a16="http://schemas.microsoft.com/office/drawing/2014/main" id="{25969ADF-948C-3319-7349-8E2D0180B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3" r="12309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86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82EB-B35A-0B30-C6C6-DB1B933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8" name="Picture 27" descr="Elevated view of marsh and tidelands at dusk">
            <a:extLst>
              <a:ext uri="{FF2B5EF4-FFF2-40B4-BE49-F238E27FC236}">
                <a16:creationId xmlns:a16="http://schemas.microsoft.com/office/drawing/2014/main" id="{D0D1C099-4A10-EBBC-D3DE-94F73AD4F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4" r="7114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3C1D-AE76-F79F-7493-6551CF3D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Biodiversity data imported into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 Repository fosters collaborative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Insights into various species and their conservation status, and recorded sightings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Bryce National Park,             Great Smoky Mountains National Park,              Yellowstone National Park, Yosemite National Park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Last 7 days</a:t>
            </a:r>
          </a:p>
        </p:txBody>
      </p:sp>
    </p:spTree>
    <p:extLst>
      <p:ext uri="{BB962C8B-B14F-4D97-AF65-F5344CB8AC3E}">
        <p14:creationId xmlns:p14="http://schemas.microsoft.com/office/powerpoint/2010/main" val="271564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19199-6046-CF82-DC0B-DC17EE4E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596D5-AE69-E9AF-1CED-E4503294D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8130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37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58B48-4CF8-7C5E-DA76-3B540A5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11" y="5532717"/>
            <a:ext cx="4247504" cy="73988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Summary of the endangered and threatened species observed in the past week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47ED-1A86-4667-CA7C-E6AB2E95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047" y="5683967"/>
            <a:ext cx="3542100" cy="58863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Pie chart shows the number of observations for each of these species</a:t>
            </a:r>
          </a:p>
        </p:txBody>
      </p:sp>
      <p:pic>
        <p:nvPicPr>
          <p:cNvPr id="9" name="Picture 8" descr="A graph of species type&#10;&#10;Description automatically generated">
            <a:extLst>
              <a:ext uri="{FF2B5EF4-FFF2-40B4-BE49-F238E27FC236}">
                <a16:creationId xmlns:a16="http://schemas.microsoft.com/office/drawing/2014/main" id="{8F2FAE62-5D45-0613-A8B4-07E1F999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" y="900753"/>
            <a:ext cx="5806261" cy="4151476"/>
          </a:xfrm>
          <a:prstGeom prst="rect">
            <a:avLst/>
          </a:prstGeom>
        </p:spPr>
      </p:pic>
      <p:pic>
        <p:nvPicPr>
          <p:cNvPr id="15" name="Picture 1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31DC4B2-A447-5296-0507-9338388F3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9" y="1139591"/>
            <a:ext cx="6541511" cy="37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9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DC3A5-A4EA-9E75-09A8-90C6C219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observed animals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06F4A1-C400-893E-5C97-56A2D765F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01250"/>
              </p:ext>
            </p:extLst>
          </p:nvPr>
        </p:nvGraphicFramePr>
        <p:xfrm>
          <a:off x="403658" y="2633472"/>
          <a:ext cx="11381637" cy="3586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1891">
                  <a:extLst>
                    <a:ext uri="{9D8B030D-6E8A-4147-A177-3AD203B41FA5}">
                      <a16:colId xmlns:a16="http://schemas.microsoft.com/office/drawing/2014/main" val="3050451464"/>
                    </a:ext>
                  </a:extLst>
                </a:gridCol>
                <a:gridCol w="2114088">
                  <a:extLst>
                    <a:ext uri="{9D8B030D-6E8A-4147-A177-3AD203B41FA5}">
                      <a16:colId xmlns:a16="http://schemas.microsoft.com/office/drawing/2014/main" val="3983654272"/>
                    </a:ext>
                  </a:extLst>
                </a:gridCol>
                <a:gridCol w="2802549">
                  <a:extLst>
                    <a:ext uri="{9D8B030D-6E8A-4147-A177-3AD203B41FA5}">
                      <a16:colId xmlns:a16="http://schemas.microsoft.com/office/drawing/2014/main" val="3305457623"/>
                    </a:ext>
                  </a:extLst>
                </a:gridCol>
                <a:gridCol w="2761891">
                  <a:extLst>
                    <a:ext uri="{9D8B030D-6E8A-4147-A177-3AD203B41FA5}">
                      <a16:colId xmlns:a16="http://schemas.microsoft.com/office/drawing/2014/main" val="3289128142"/>
                    </a:ext>
                  </a:extLst>
                </a:gridCol>
                <a:gridCol w="941218">
                  <a:extLst>
                    <a:ext uri="{9D8B030D-6E8A-4147-A177-3AD203B41FA5}">
                      <a16:colId xmlns:a16="http://schemas.microsoft.com/office/drawing/2014/main" val="175041960"/>
                    </a:ext>
                  </a:extLst>
                </a:gridCol>
              </a:tblGrid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Conservation Status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Scientific 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Common Names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Observations</a:t>
                      </a: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3198802858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Amphibian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Rana sierrae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 Legged Frog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1794531471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Bird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Grus americana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Whooping Crane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2316122757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Bird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Gymnogyps californianus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California Condor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1734223922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Bird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Picoides borealis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Red-Cockaded Woodpecker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3848457892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Bird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Vermivora bachmanii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Bachman's Warbler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3007964562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fish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Chasmistes liorus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June Sucker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1118761391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Fish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Etheostoma percnurum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Duskytail Darter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3095870501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Fish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Noturus baileyi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Smoky Madtom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2669688034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Mammal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Canis lupus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Gray Wolf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1379217320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Mammal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Canis rufus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Red Wolf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2147360955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Mammal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Glaucomys sabrinus coloratus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Carolina Northern Flying Squirrel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1865277316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Mammal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Myotis septenrionalis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Northern Long-Eared Bat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3280270035"/>
                  </a:ext>
                </a:extLst>
              </a:tr>
              <a:tr h="256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Endangered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Mammal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Ursus arctos horribilis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Grizzly bear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416" marR="11416" marT="11416" marB="0" anchor="b"/>
                </a:tc>
                <a:extLst>
                  <a:ext uri="{0D108BD9-81ED-4DB2-BD59-A6C34878D82A}">
                    <a16:rowId xmlns:a16="http://schemas.microsoft.com/office/drawing/2014/main" val="50774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24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D8F-5A36-6340-6F2C-E557869F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64CC7A-A917-19D0-F9D8-CB6C15D7A4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78734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A9C169-3DD5-9C34-84AC-90D71077EB8D}"/>
              </a:ext>
            </a:extLst>
          </p:cNvPr>
          <p:cNvSpPr txBox="1"/>
          <p:nvPr/>
        </p:nvSpPr>
        <p:spPr>
          <a:xfrm>
            <a:off x="6946808" y="1825625"/>
            <a:ext cx="4270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Mammals vs. Birds</a:t>
            </a:r>
          </a:p>
          <a:p>
            <a:r>
              <a:rPr lang="el-GR" dirty="0"/>
              <a:t>χ²</a:t>
            </a:r>
            <a:r>
              <a:rPr lang="en-US" dirty="0"/>
              <a:t> = 1.50</a:t>
            </a:r>
          </a:p>
          <a:p>
            <a:r>
              <a:rPr lang="en-US" dirty="0"/>
              <a:t>p = 0.21</a:t>
            </a:r>
          </a:p>
          <a:p>
            <a:r>
              <a:rPr lang="el-GR" b="0" dirty="0">
                <a:effectLst/>
                <a:latin typeface="Consolas" panose="020B0609020204030204" pitchFamily="49" charset="0"/>
              </a:rPr>
              <a:t>φ</a:t>
            </a:r>
            <a:r>
              <a:rPr lang="en-US" b="0" dirty="0">
                <a:effectLst/>
                <a:latin typeface="Consolas" panose="020B0609020204030204" pitchFamily="49" charset="0"/>
              </a:rPr>
              <a:t> =</a:t>
            </a:r>
            <a:r>
              <a:rPr lang="en-US" dirty="0"/>
              <a:t> 0.90</a:t>
            </a:r>
          </a:p>
          <a:p>
            <a:endParaRPr lang="en-US" dirty="0"/>
          </a:p>
          <a:p>
            <a:r>
              <a:rPr lang="en-US" dirty="0"/>
              <a:t>Mammals vs. Fish</a:t>
            </a:r>
          </a:p>
          <a:p>
            <a:r>
              <a:rPr lang="el-GR" dirty="0"/>
              <a:t>χ²</a:t>
            </a:r>
            <a:r>
              <a:rPr lang="en-US" dirty="0"/>
              <a:t> = 17.72</a:t>
            </a:r>
          </a:p>
          <a:p>
            <a:r>
              <a:rPr lang="en-US" dirty="0"/>
              <a:t>p &lt; .001</a:t>
            </a:r>
          </a:p>
          <a:p>
            <a:r>
              <a:rPr lang="el-GR" b="0" dirty="0">
                <a:effectLst/>
                <a:latin typeface="Consolas" panose="020B0609020204030204" pitchFamily="49" charset="0"/>
              </a:rPr>
              <a:t>φ 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dirty="0"/>
              <a:t> 0.89</a:t>
            </a:r>
          </a:p>
          <a:p>
            <a:endParaRPr lang="en-US" dirty="0"/>
          </a:p>
          <a:p>
            <a:r>
              <a:rPr lang="en-US" dirty="0"/>
              <a:t>Mammals vs. Amphibians</a:t>
            </a:r>
          </a:p>
          <a:p>
            <a:r>
              <a:rPr lang="el-GR" dirty="0"/>
              <a:t>χ²</a:t>
            </a:r>
            <a:r>
              <a:rPr lang="en-US" dirty="0"/>
              <a:t> = 11.07</a:t>
            </a:r>
          </a:p>
          <a:p>
            <a:r>
              <a:rPr lang="en-US" dirty="0"/>
              <a:t>p &lt; .001</a:t>
            </a:r>
          </a:p>
          <a:p>
            <a:r>
              <a:rPr lang="el-GR" b="0" dirty="0">
                <a:effectLst/>
                <a:latin typeface="Consolas" panose="020B0609020204030204" pitchFamily="49" charset="0"/>
              </a:rPr>
              <a:t>φ 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dirty="0"/>
              <a:t> 0.91</a:t>
            </a:r>
          </a:p>
        </p:txBody>
      </p:sp>
    </p:spTree>
    <p:extLst>
      <p:ext uri="{BB962C8B-B14F-4D97-AF65-F5344CB8AC3E}">
        <p14:creationId xmlns:p14="http://schemas.microsoft.com/office/powerpoint/2010/main" val="415012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E275-66B7-E401-8EC2-5CAA0F73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Comparing Mammals and Birds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3AD9-F2D3-6E41-4DAC-D71D0FF5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6012254" cy="1766458"/>
          </a:xfrm>
        </p:spPr>
        <p:txBody>
          <a:bodyPr anchor="t">
            <a:norm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Endangered and Threatened Mammals vs. Birds (</a:t>
            </a:r>
            <a:r>
              <a:rPr lang="el-GR" sz="1700" dirty="0">
                <a:latin typeface="Arial" panose="020B0604020202020204" pitchFamily="34" charset="0"/>
                <a:cs typeface="Arial" panose="020B0604020202020204" pitchFamily="34" charset="0"/>
              </a:rPr>
              <a:t>χ²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= 1.50, p = 0.21, </a:t>
            </a:r>
            <a:r>
              <a:rPr lang="el-GR" sz="17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17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0.90)</a:t>
            </a:r>
          </a:p>
          <a:p>
            <a:endParaRPr lang="en-US" sz="1700" dirty="0"/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suggests that the proportion of observations of endangered or threatened species is significantly different between mammals and birds. </a:t>
            </a:r>
          </a:p>
          <a:p>
            <a:endParaRPr lang="en-US" sz="1700" dirty="0"/>
          </a:p>
        </p:txBody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AEDD696E-01EB-DF9A-323E-AFA47AB43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60" b="25692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96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DB24D-6FDA-0239-CD4B-744C0AFA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ED210-E280-9B47-5BE3-12C4FAE5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Comparing Mammals and 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BAF26-FBAE-F3B2-F7F8-5170E92C9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3" b="18538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3F75-B303-8AAB-523B-EEDA2518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Endangered and Threatened Mammals vs. Fish (</a:t>
            </a:r>
            <a:r>
              <a:rPr lang="el-GR" sz="1500" dirty="0">
                <a:latin typeface="Arial" panose="020B0604020202020204" pitchFamily="34" charset="0"/>
                <a:cs typeface="Arial" panose="020B0604020202020204" pitchFamily="34" charset="0"/>
              </a:rPr>
              <a:t>χ²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17.72, p &lt; .001, </a:t>
            </a:r>
            <a:r>
              <a:rPr lang="el-GR" sz="1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en-US" sz="1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0.89)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suggests that the proportion of endangered or threatened species is significantly different between mammals and fish. </a:t>
            </a:r>
          </a:p>
          <a:p>
            <a:pPr marL="0" indent="0"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3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7B794-DFBE-5A2A-9D27-6E314F53B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E36B-2336-D2E4-2B4A-6EC28294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Comparing Mammals and Amphibians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8F85-6939-55BC-8042-BD9E1DF3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Endangered and Threatened Mammals vs. Amphibians (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χ²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11.07, p &lt; .001, </a:t>
            </a:r>
            <a:r>
              <a:rPr lang="el-G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0.91)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suggests that the proportion of endangered or threatened species is significantly different between mammals and amphibians.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rog on floating log">
            <a:extLst>
              <a:ext uri="{FF2B5EF4-FFF2-40B4-BE49-F238E27FC236}">
                <a16:creationId xmlns:a16="http://schemas.microsoft.com/office/drawing/2014/main" id="{BC16658E-5D3B-76BE-61FC-C06325918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8" r="17878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453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Calibri</vt:lpstr>
      <vt:lpstr>Consolas</vt:lpstr>
      <vt:lpstr>Office Theme</vt:lpstr>
      <vt:lpstr>US National Park Biodiversity</vt:lpstr>
      <vt:lpstr>Introduction</vt:lpstr>
      <vt:lpstr>Method</vt:lpstr>
      <vt:lpstr>Summary of the endangered and threatened species observed in the past week </vt:lpstr>
      <vt:lpstr>Least observed animals</vt:lpstr>
      <vt:lpstr>Hypothesis Testing</vt:lpstr>
      <vt:lpstr>Comparing Mammals and Birds</vt:lpstr>
      <vt:lpstr>Comparing Mammals and Fish</vt:lpstr>
      <vt:lpstr>Comparing Mammals and Amphibians</vt:lpstr>
      <vt:lpstr>Looking ahead: US National Parks Biodiversity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 Biodiversity</dc:title>
  <dc:creator>Billy McCarthy</dc:creator>
  <cp:lastModifiedBy>Billy McCarthy</cp:lastModifiedBy>
  <cp:revision>9</cp:revision>
  <dcterms:created xsi:type="dcterms:W3CDTF">2024-03-04T16:18:30Z</dcterms:created>
  <dcterms:modified xsi:type="dcterms:W3CDTF">2024-03-04T18:41:00Z</dcterms:modified>
</cp:coreProperties>
</file>