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sldIdLst>
    <p:sldId id="256" r:id="rId2"/>
    <p:sldId id="257" r:id="rId3"/>
    <p:sldId id="258" r:id="rId4"/>
    <p:sldId id="261" r:id="rId5"/>
    <p:sldId id="259" r:id="rId6"/>
    <p:sldId id="262" r:id="rId7"/>
    <p:sldId id="263" r:id="rId8"/>
    <p:sldId id="264" r:id="rId9"/>
    <p:sldId id="266" r:id="rId10"/>
    <p:sldId id="268" r:id="rId11"/>
    <p:sldId id="267" r:id="rId12"/>
    <p:sldId id="271" r:id="rId13"/>
    <p:sldId id="269" r:id="rId14"/>
    <p:sldId id="270" r:id="rId15"/>
    <p:sldId id="272"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9" d="100"/>
          <a:sy n="79" d="100"/>
        </p:scale>
        <p:origin x="4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79007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6C52C72-DE31-F449-A4ED-4C594FD91407}" type="datetimeFigureOut">
              <a:rPr lang="en-US" smtClean="0"/>
              <a:pPr/>
              <a:t>2/17/2022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86965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D62726E-379B-B349-9EED-81ED093FA806}" type="datetimeFigureOut">
              <a:rPr lang="en-US" smtClean="0"/>
              <a:pPr/>
              <a:t>2/17/2022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17133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82582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smtClean="0"/>
              <a:pPr/>
              <a:t>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17858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8" name="Date Placeholder 7"/>
          <p:cNvSpPr>
            <a:spLocks noGrp="1"/>
          </p:cNvSpPr>
          <p:nvPr>
            <p:ph type="dt" sz="half" idx="10"/>
          </p:nvPr>
        </p:nvSpPr>
        <p:spPr/>
        <p:txBody>
          <a:bodyPr/>
          <a:lstStyle/>
          <a:p>
            <a:fld id="{57302355-E14B-8545-A8F8-0FE83CC9D524}" type="datetimeFigureOut">
              <a:rPr lang="en-US" smtClean="0"/>
              <a:pPr/>
              <a:t>2/17/2022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14172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Date Placeholder 1"/>
          <p:cNvSpPr>
            <a:spLocks noGrp="1"/>
          </p:cNvSpPr>
          <p:nvPr>
            <p:ph type="dt" sz="half" idx="10"/>
          </p:nvPr>
        </p:nvSpPr>
        <p:spPr/>
        <p:txBody>
          <a:bodyPr/>
          <a:lstStyle/>
          <a:p>
            <a:fld id="{02640F58-564D-2B4F-AE67-E407BA4FCF45}" type="datetimeFigureOut">
              <a:rPr lang="en-US" smtClean="0"/>
              <a:pPr/>
              <a:t>2/17/2022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5652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2" name="Date Placeholder 1"/>
          <p:cNvSpPr>
            <a:spLocks noGrp="1"/>
          </p:cNvSpPr>
          <p:nvPr>
            <p:ph type="dt" sz="half" idx="10"/>
          </p:nvPr>
        </p:nvSpPr>
        <p:spPr/>
        <p:txBody>
          <a:bodyPr/>
          <a:lstStyle/>
          <a:p>
            <a:fld id="{F13A34C8-038E-2045-AF43-DF7DBB8E0E9E}" type="datetimeFigureOut">
              <a:rPr lang="en-US" smtClean="0"/>
              <a:pPr/>
              <a:t>2/17/2022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83142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818C68F-D26B-8F47-958C-23B49CF8A634}" type="datetimeFigureOut">
              <a:rPr lang="en-US" smtClean="0"/>
              <a:pPr/>
              <a:t>2/17/2022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56788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8" name="Date Placeholder 7"/>
          <p:cNvSpPr>
            <a:spLocks noGrp="1"/>
          </p:cNvSpPr>
          <p:nvPr>
            <p:ph type="dt" sz="half" idx="10"/>
          </p:nvPr>
        </p:nvSpPr>
        <p:spPr/>
        <p:txBody>
          <a:bodyPr/>
          <a:lstStyle/>
          <a:p>
            <a:fld id="{D0DF5E60-9974-AC48-9591-99C2BB44B7CF}" type="datetimeFigureOut">
              <a:rPr lang="en-US" smtClean="0"/>
              <a:pPr/>
              <a:t>2/17/2022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09538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8" name="Date Placeholder 7"/>
          <p:cNvSpPr>
            <a:spLocks noGrp="1"/>
          </p:cNvSpPr>
          <p:nvPr>
            <p:ph type="dt" sz="half" idx="10"/>
          </p:nvPr>
        </p:nvSpPr>
        <p:spPr/>
        <p:txBody>
          <a:bodyPr/>
          <a:lstStyle/>
          <a:p>
            <a:fld id="{18C79C5D-2A6F-F04D-97DA-BEF2467B64E4}" type="datetimeFigureOut">
              <a:rPr lang="en-US" smtClean="0"/>
              <a:pPr/>
              <a:t>2/17/2022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77388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09B482E8-6E0E-1B4F-B1FD-C69DB9E858D9}" type="datetimeFigureOut">
              <a:rPr lang="en-US" smtClean="0"/>
              <a:pPr/>
              <a:t>2/17/2022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46577123"/>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C" dirty="0" smtClean="0"/>
              <a:t>Informe de resultados</a:t>
            </a:r>
            <a:endParaRPr lang="en-US" dirty="0"/>
          </a:p>
        </p:txBody>
      </p:sp>
      <p:sp>
        <p:nvSpPr>
          <p:cNvPr id="3" name="Subtítulo 2"/>
          <p:cNvSpPr>
            <a:spLocks noGrp="1"/>
          </p:cNvSpPr>
          <p:nvPr>
            <p:ph type="subTitle" idx="1"/>
          </p:nvPr>
        </p:nvSpPr>
        <p:spPr/>
        <p:txBody>
          <a:bodyPr/>
          <a:lstStyle/>
          <a:p>
            <a:r>
              <a:rPr lang="es-EC" dirty="0" smtClean="0"/>
              <a:t>Autor: William Mejía Galarza</a:t>
            </a:r>
            <a:endParaRPr lang="en-US" dirty="0"/>
          </a:p>
        </p:txBody>
      </p:sp>
    </p:spTree>
    <p:extLst>
      <p:ext uri="{BB962C8B-B14F-4D97-AF65-F5344CB8AC3E}">
        <p14:creationId xmlns:p14="http://schemas.microsoft.com/office/powerpoint/2010/main" val="3458694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Se nota que </a:t>
            </a:r>
            <a:r>
              <a:rPr lang="en-US" dirty="0" err="1" smtClean="0"/>
              <a:t>existe</a:t>
            </a:r>
            <a:r>
              <a:rPr lang="en-US" dirty="0" smtClean="0"/>
              <a:t> </a:t>
            </a:r>
            <a:r>
              <a:rPr lang="en-US" dirty="0" err="1" smtClean="0"/>
              <a:t>poca</a:t>
            </a:r>
            <a:r>
              <a:rPr lang="en-US" dirty="0" smtClean="0"/>
              <a:t> o </a:t>
            </a:r>
            <a:r>
              <a:rPr lang="en-US" dirty="0" err="1" smtClean="0"/>
              <a:t>ninguna</a:t>
            </a:r>
            <a:r>
              <a:rPr lang="en-US" dirty="0" smtClean="0"/>
              <a:t> </a:t>
            </a:r>
            <a:r>
              <a:rPr lang="en-US" dirty="0" err="1" smtClean="0"/>
              <a:t>correlaci</a:t>
            </a:r>
            <a:r>
              <a:rPr lang="es-EC" dirty="0" smtClean="0"/>
              <a:t>ón entre las variables. A destacar </a:t>
            </a:r>
            <a:r>
              <a:rPr lang="es-EC" dirty="0" err="1" smtClean="0"/>
              <a:t>Item</a:t>
            </a:r>
            <a:r>
              <a:rPr lang="es-EC" dirty="0" smtClean="0"/>
              <a:t> MRP.</a:t>
            </a:r>
            <a:endParaRPr lang="en-U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5008" y="152908"/>
            <a:ext cx="6705600" cy="6705600"/>
          </a:xfrm>
        </p:spPr>
      </p:pic>
      <p:cxnSp>
        <p:nvCxnSpPr>
          <p:cNvPr id="6" name="Conector recto de flecha 5"/>
          <p:cNvCxnSpPr/>
          <p:nvPr/>
        </p:nvCxnSpPr>
        <p:spPr>
          <a:xfrm>
            <a:off x="7437120" y="3791712"/>
            <a:ext cx="853440" cy="1170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Conector recto de flecha 6"/>
          <p:cNvCxnSpPr/>
          <p:nvPr/>
        </p:nvCxnSpPr>
        <p:spPr>
          <a:xfrm>
            <a:off x="8845296" y="2042160"/>
            <a:ext cx="853440" cy="1170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95171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C" dirty="0" smtClean="0"/>
              <a:t>La capacidad de predicción de los modelos fue calculada mediante </a:t>
            </a:r>
            <a:r>
              <a:rPr lang="es-EC" dirty="0" err="1" smtClean="0"/>
              <a:t>cross</a:t>
            </a:r>
            <a:r>
              <a:rPr lang="es-EC" dirty="0" smtClean="0"/>
              <a:t> </a:t>
            </a:r>
            <a:r>
              <a:rPr lang="es-EC" dirty="0" err="1" smtClean="0"/>
              <a:t>validation</a:t>
            </a:r>
            <a:r>
              <a:rPr lang="es-EC" dirty="0" smtClean="0"/>
              <a:t>, c v= 10. </a:t>
            </a:r>
            <a:endParaRPr lang="en-U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781350011"/>
              </p:ext>
            </p:extLst>
          </p:nvPr>
        </p:nvGraphicFramePr>
        <p:xfrm>
          <a:off x="4039426" y="2012188"/>
          <a:ext cx="7315200" cy="202184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448098724"/>
                    </a:ext>
                  </a:extLst>
                </a:gridCol>
                <a:gridCol w="2438400">
                  <a:extLst>
                    <a:ext uri="{9D8B030D-6E8A-4147-A177-3AD203B41FA5}">
                      <a16:colId xmlns:a16="http://schemas.microsoft.com/office/drawing/2014/main" val="3318958301"/>
                    </a:ext>
                  </a:extLst>
                </a:gridCol>
                <a:gridCol w="2438400">
                  <a:extLst>
                    <a:ext uri="{9D8B030D-6E8A-4147-A177-3AD203B41FA5}">
                      <a16:colId xmlns:a16="http://schemas.microsoft.com/office/drawing/2014/main" val="643407851"/>
                    </a:ext>
                  </a:extLst>
                </a:gridCol>
              </a:tblGrid>
              <a:tr h="370840">
                <a:tc>
                  <a:txBody>
                    <a:bodyPr/>
                    <a:lstStyle/>
                    <a:p>
                      <a:r>
                        <a:rPr lang="es-EC" dirty="0" smtClean="0"/>
                        <a:t>Modelo</a:t>
                      </a:r>
                      <a:endParaRPr lang="en-US" dirty="0"/>
                    </a:p>
                  </a:txBody>
                  <a:tcPr/>
                </a:tc>
                <a:tc>
                  <a:txBody>
                    <a:bodyPr/>
                    <a:lstStyle/>
                    <a:p>
                      <a:r>
                        <a:rPr lang="es-EC" dirty="0" smtClean="0"/>
                        <a:t>Scores mean</a:t>
                      </a:r>
                      <a:endParaRPr lang="en-US" dirty="0"/>
                    </a:p>
                  </a:txBody>
                  <a:tcPr/>
                </a:tc>
                <a:tc>
                  <a:txBody>
                    <a:bodyPr/>
                    <a:lstStyle/>
                    <a:p>
                      <a:r>
                        <a:rPr lang="en-US" dirty="0" smtClean="0"/>
                        <a:t>Scores standard deviation</a:t>
                      </a:r>
                      <a:endParaRPr lang="en-US" dirty="0"/>
                    </a:p>
                  </a:txBody>
                  <a:tcPr/>
                </a:tc>
                <a:extLst>
                  <a:ext uri="{0D108BD9-81ED-4DB2-BD59-A6C34878D82A}">
                    <a16:rowId xmlns:a16="http://schemas.microsoft.com/office/drawing/2014/main" val="3950517126"/>
                  </a:ext>
                </a:extLst>
              </a:tr>
              <a:tr h="370840">
                <a:tc>
                  <a:txBody>
                    <a:bodyPr/>
                    <a:lstStyle/>
                    <a:p>
                      <a:r>
                        <a:rPr lang="es-EC" dirty="0" smtClean="0"/>
                        <a:t>Regresión lineal</a:t>
                      </a:r>
                      <a:endParaRPr lang="en-US" dirty="0"/>
                    </a:p>
                  </a:txBody>
                  <a:tcPr/>
                </a:tc>
                <a:tc>
                  <a:txBody>
                    <a:bodyPr/>
                    <a:lstStyle/>
                    <a:p>
                      <a:r>
                        <a:rPr lang="en-US" dirty="0" smtClean="0"/>
                        <a:t>0.58</a:t>
                      </a:r>
                      <a:endParaRPr lang="en-US" dirty="0"/>
                    </a:p>
                  </a:txBody>
                  <a:tcPr/>
                </a:tc>
                <a:tc>
                  <a:txBody>
                    <a:bodyPr/>
                    <a:lstStyle/>
                    <a:p>
                      <a:r>
                        <a:rPr lang="en-US" dirty="0" smtClean="0"/>
                        <a:t>0.04</a:t>
                      </a:r>
                      <a:endParaRPr lang="en-US" dirty="0"/>
                    </a:p>
                  </a:txBody>
                  <a:tcPr/>
                </a:tc>
                <a:extLst>
                  <a:ext uri="{0D108BD9-81ED-4DB2-BD59-A6C34878D82A}">
                    <a16:rowId xmlns:a16="http://schemas.microsoft.com/office/drawing/2014/main" val="3143077622"/>
                  </a:ext>
                </a:extLst>
              </a:tr>
              <a:tr h="370840">
                <a:tc>
                  <a:txBody>
                    <a:bodyPr/>
                    <a:lstStyle/>
                    <a:p>
                      <a:r>
                        <a:rPr lang="es-EC" dirty="0" smtClean="0"/>
                        <a:t>Regresión k-NN</a:t>
                      </a:r>
                      <a:endParaRPr lang="en-US" dirty="0"/>
                    </a:p>
                  </a:txBody>
                  <a:tcPr/>
                </a:tc>
                <a:tc>
                  <a:txBody>
                    <a:bodyPr/>
                    <a:lstStyle/>
                    <a:p>
                      <a:r>
                        <a:rPr lang="en-US" dirty="0" smtClean="0"/>
                        <a:t>0.32</a:t>
                      </a:r>
                      <a:endParaRPr lang="en-US" dirty="0"/>
                    </a:p>
                  </a:txBody>
                  <a:tcPr/>
                </a:tc>
                <a:tc>
                  <a:txBody>
                    <a:bodyPr/>
                    <a:lstStyle/>
                    <a:p>
                      <a:r>
                        <a:rPr lang="en-US" dirty="0" smtClean="0"/>
                        <a:t>0.05</a:t>
                      </a:r>
                      <a:endParaRPr lang="en-US" dirty="0"/>
                    </a:p>
                  </a:txBody>
                  <a:tcPr/>
                </a:tc>
                <a:extLst>
                  <a:ext uri="{0D108BD9-81ED-4DB2-BD59-A6C34878D82A}">
                    <a16:rowId xmlns:a16="http://schemas.microsoft.com/office/drawing/2014/main" val="1375513852"/>
                  </a:ext>
                </a:extLst>
              </a:tr>
              <a:tr h="370840">
                <a:tc>
                  <a:txBody>
                    <a:bodyPr/>
                    <a:lstStyle/>
                    <a:p>
                      <a:r>
                        <a:rPr lang="es-EC" dirty="0" smtClean="0"/>
                        <a:t>Regresión </a:t>
                      </a:r>
                      <a:r>
                        <a:rPr lang="es-EC" dirty="0" err="1" smtClean="0"/>
                        <a:t>random</a:t>
                      </a:r>
                      <a:r>
                        <a:rPr lang="es-EC" dirty="0" smtClean="0"/>
                        <a:t> </a:t>
                      </a:r>
                      <a:r>
                        <a:rPr lang="es-EC" dirty="0" err="1" smtClean="0"/>
                        <a:t>forest</a:t>
                      </a:r>
                      <a:endParaRPr lang="en-US" dirty="0"/>
                    </a:p>
                  </a:txBody>
                  <a:tcPr/>
                </a:tc>
                <a:tc>
                  <a:txBody>
                    <a:bodyPr/>
                    <a:lstStyle/>
                    <a:p>
                      <a:r>
                        <a:rPr lang="en-US" dirty="0" smtClean="0"/>
                        <a:t>0.55</a:t>
                      </a:r>
                      <a:endParaRPr lang="en-US" dirty="0"/>
                    </a:p>
                  </a:txBody>
                  <a:tcPr/>
                </a:tc>
                <a:tc>
                  <a:txBody>
                    <a:bodyPr/>
                    <a:lstStyle/>
                    <a:p>
                      <a:r>
                        <a:rPr lang="en-US" dirty="0" smtClean="0"/>
                        <a:t>0.08</a:t>
                      </a:r>
                      <a:endParaRPr lang="en-US" dirty="0"/>
                    </a:p>
                  </a:txBody>
                  <a:tcPr/>
                </a:tc>
                <a:extLst>
                  <a:ext uri="{0D108BD9-81ED-4DB2-BD59-A6C34878D82A}">
                    <a16:rowId xmlns:a16="http://schemas.microsoft.com/office/drawing/2014/main" val="2745459957"/>
                  </a:ext>
                </a:extLst>
              </a:tr>
            </a:tbl>
          </a:graphicData>
        </a:graphic>
      </p:graphicFrame>
    </p:spTree>
    <p:extLst>
      <p:ext uri="{BB962C8B-B14F-4D97-AF65-F5344CB8AC3E}">
        <p14:creationId xmlns:p14="http://schemas.microsoft.com/office/powerpoint/2010/main" val="31872324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Puede</a:t>
            </a:r>
            <a:r>
              <a:rPr lang="en-US" dirty="0" smtClean="0"/>
              <a:t> </a:t>
            </a:r>
            <a:r>
              <a:rPr lang="en-US" dirty="0" err="1" smtClean="0"/>
              <a:t>notarse</a:t>
            </a:r>
            <a:r>
              <a:rPr lang="en-US" dirty="0" smtClean="0"/>
              <a:t> que las </a:t>
            </a:r>
            <a:r>
              <a:rPr lang="en-US" dirty="0" err="1" smtClean="0"/>
              <a:t>mejores</a:t>
            </a:r>
            <a:r>
              <a:rPr lang="en-US" dirty="0" smtClean="0"/>
              <a:t> </a:t>
            </a:r>
            <a:r>
              <a:rPr lang="en-US" dirty="0" err="1" smtClean="0"/>
              <a:t>predicciones</a:t>
            </a:r>
            <a:r>
              <a:rPr lang="en-US" dirty="0" smtClean="0"/>
              <a:t> las </a:t>
            </a:r>
            <a:r>
              <a:rPr lang="en-US" dirty="0" err="1" smtClean="0"/>
              <a:t>realiza</a:t>
            </a:r>
            <a:r>
              <a:rPr lang="en-US" dirty="0" smtClean="0"/>
              <a:t> el </a:t>
            </a:r>
            <a:r>
              <a:rPr lang="en-US" dirty="0" err="1" smtClean="0"/>
              <a:t>algoritmo</a:t>
            </a:r>
            <a:r>
              <a:rPr lang="en-US" dirty="0" smtClean="0"/>
              <a:t> de </a:t>
            </a:r>
            <a:r>
              <a:rPr lang="en-US" dirty="0" err="1" smtClean="0"/>
              <a:t>regresi</a:t>
            </a:r>
            <a:r>
              <a:rPr lang="es-EC" dirty="0" smtClean="0"/>
              <a:t>ón lineal y </a:t>
            </a:r>
            <a:r>
              <a:rPr lang="es-EC" dirty="0" err="1" smtClean="0"/>
              <a:t>random</a:t>
            </a:r>
            <a:r>
              <a:rPr lang="es-EC" dirty="0" smtClean="0"/>
              <a:t> </a:t>
            </a:r>
            <a:r>
              <a:rPr lang="es-EC" dirty="0" err="1" smtClean="0"/>
              <a:t>forest</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0281" y="525776"/>
            <a:ext cx="5797303" cy="5797303"/>
          </a:xfrm>
          <a:prstGeom prst="rect">
            <a:avLst/>
          </a:prstGeom>
        </p:spPr>
      </p:pic>
    </p:spTree>
    <p:extLst>
      <p:ext uri="{BB962C8B-B14F-4D97-AF65-F5344CB8AC3E}">
        <p14:creationId xmlns:p14="http://schemas.microsoft.com/office/powerpoint/2010/main" val="1924404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La </a:t>
            </a:r>
            <a:r>
              <a:rPr lang="en-US" dirty="0" err="1" smtClean="0"/>
              <a:t>regresi</a:t>
            </a:r>
            <a:r>
              <a:rPr lang="es-EC" dirty="0" smtClean="0"/>
              <a:t>ón lineal apunta a que </a:t>
            </a:r>
            <a:r>
              <a:rPr lang="es-EC" dirty="0" err="1" smtClean="0"/>
              <a:t>Item</a:t>
            </a:r>
            <a:r>
              <a:rPr lang="es-EC" dirty="0" smtClean="0"/>
              <a:t> MRP es una variable importante para las ventas. En cuanto a la </a:t>
            </a:r>
            <a:r>
              <a:rPr lang="es-EC" dirty="0" err="1" smtClean="0"/>
              <a:t>visiblilidad</a:t>
            </a:r>
            <a:r>
              <a:rPr lang="es-EC" dirty="0" smtClean="0"/>
              <a:t> del ítem, este parece tener una relación inversa con las ventas.</a:t>
            </a:r>
            <a:endParaRPr lang="en-U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32705" y="22860"/>
            <a:ext cx="3401567" cy="6803135"/>
          </a:xfrm>
        </p:spPr>
      </p:pic>
    </p:spTree>
    <p:extLst>
      <p:ext uri="{BB962C8B-B14F-4D97-AF65-F5344CB8AC3E}">
        <p14:creationId xmlns:p14="http://schemas.microsoft.com/office/powerpoint/2010/main" val="12909090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La regresión </a:t>
            </a:r>
            <a:r>
              <a:rPr lang="es-EC" dirty="0" err="1" smtClean="0"/>
              <a:t>random</a:t>
            </a:r>
            <a:r>
              <a:rPr lang="es-EC" dirty="0" smtClean="0"/>
              <a:t> </a:t>
            </a:r>
            <a:r>
              <a:rPr lang="es-EC" dirty="0" err="1" smtClean="0"/>
              <a:t>forest</a:t>
            </a:r>
            <a:r>
              <a:rPr lang="es-EC" dirty="0" smtClean="0"/>
              <a:t> señala a </a:t>
            </a:r>
            <a:r>
              <a:rPr lang="es-EC" dirty="0" err="1" smtClean="0"/>
              <a:t>Item</a:t>
            </a:r>
            <a:r>
              <a:rPr lang="es-EC" dirty="0" smtClean="0"/>
              <a:t> MRP como la </a:t>
            </a:r>
            <a:r>
              <a:rPr lang="es-EC" dirty="0" err="1" smtClean="0"/>
              <a:t>característicamás</a:t>
            </a:r>
            <a:r>
              <a:rPr lang="es-EC" dirty="0" smtClean="0"/>
              <a:t> importante.</a:t>
            </a:r>
            <a:endParaRPr lang="en-US" dirty="0"/>
          </a:p>
        </p:txBody>
      </p:sp>
      <p:graphicFrame>
        <p:nvGraphicFramePr>
          <p:cNvPr id="4" name="Tabla 3"/>
          <p:cNvGraphicFramePr>
            <a:graphicFrameLocks noGrp="1"/>
          </p:cNvGraphicFramePr>
          <p:nvPr/>
        </p:nvGraphicFramePr>
        <p:xfrm>
          <a:off x="3868738" y="2326957"/>
          <a:ext cx="7315200" cy="2194560"/>
        </p:xfrm>
        <a:graphic>
          <a:graphicData uri="http://schemas.openxmlformats.org/drawingml/2006/table">
            <a:tbl>
              <a:tblPr/>
              <a:tblGrid>
                <a:gridCol w="3657600">
                  <a:extLst>
                    <a:ext uri="{9D8B030D-6E8A-4147-A177-3AD203B41FA5}">
                      <a16:colId xmlns:a16="http://schemas.microsoft.com/office/drawing/2014/main" val="2125671077"/>
                    </a:ext>
                  </a:extLst>
                </a:gridCol>
                <a:gridCol w="3657600">
                  <a:extLst>
                    <a:ext uri="{9D8B030D-6E8A-4147-A177-3AD203B41FA5}">
                      <a16:colId xmlns:a16="http://schemas.microsoft.com/office/drawing/2014/main" val="1949885337"/>
                    </a:ext>
                  </a:extLst>
                </a:gridCol>
              </a:tblGrid>
              <a:tr h="0">
                <a:tc>
                  <a:txBody>
                    <a:bodyPr/>
                    <a:lstStyle/>
                    <a:p>
                      <a:pPr algn="r"/>
                      <a:r>
                        <a:rPr lang="en-US">
                          <a:effectLst/>
                        </a:rPr>
                        <a:t>Weight</a:t>
                      </a:r>
                    </a:p>
                  </a:txBody>
                  <a:tcPr anchor="ctr">
                    <a:lnL>
                      <a:noFill/>
                    </a:lnL>
                    <a:lnR>
                      <a:noFill/>
                    </a:lnR>
                    <a:lnT>
                      <a:noFill/>
                    </a:lnT>
                    <a:lnB>
                      <a:noFill/>
                    </a:lnB>
                    <a:solidFill>
                      <a:srgbClr val="FFFFFF"/>
                    </a:solidFill>
                  </a:tcPr>
                </a:tc>
                <a:tc>
                  <a:txBody>
                    <a:bodyPr/>
                    <a:lstStyle/>
                    <a:p>
                      <a:pPr algn="l"/>
                      <a:r>
                        <a:rPr lang="en-US">
                          <a:effectLst/>
                        </a:rPr>
                        <a:t>Feature</a:t>
                      </a:r>
                    </a:p>
                  </a:txBody>
                  <a:tcPr anchor="ctr">
                    <a:lnL>
                      <a:noFill/>
                    </a:lnL>
                    <a:lnR>
                      <a:noFill/>
                    </a:lnR>
                    <a:lnT>
                      <a:noFill/>
                    </a:lnT>
                    <a:lnB>
                      <a:noFill/>
                    </a:lnB>
                    <a:solidFill>
                      <a:srgbClr val="FFFFFF"/>
                    </a:solidFill>
                  </a:tcPr>
                </a:tc>
                <a:extLst>
                  <a:ext uri="{0D108BD9-81ED-4DB2-BD59-A6C34878D82A}">
                    <a16:rowId xmlns:a16="http://schemas.microsoft.com/office/drawing/2014/main" val="1199880855"/>
                  </a:ext>
                </a:extLst>
              </a:tr>
              <a:tr h="0">
                <a:tc>
                  <a:txBody>
                    <a:bodyPr/>
                    <a:lstStyle/>
                    <a:p>
                      <a:pPr algn="r"/>
                      <a:r>
                        <a:rPr lang="en-US">
                          <a:effectLst/>
                        </a:rPr>
                        <a:t>0.7423 ± 0.0722</a:t>
                      </a:r>
                    </a:p>
                  </a:txBody>
                  <a:tcPr anchor="ctr">
                    <a:lnL>
                      <a:noFill/>
                    </a:lnL>
                    <a:lnR>
                      <a:noFill/>
                    </a:lnR>
                    <a:lnT>
                      <a:noFill/>
                    </a:lnT>
                    <a:lnB>
                      <a:noFill/>
                    </a:lnB>
                    <a:solidFill>
                      <a:srgbClr val="99FF99"/>
                    </a:solidFill>
                  </a:tcPr>
                </a:tc>
                <a:tc>
                  <a:txBody>
                    <a:bodyPr/>
                    <a:lstStyle/>
                    <a:p>
                      <a:pPr algn="l"/>
                      <a:r>
                        <a:rPr lang="en-US">
                          <a:effectLst/>
                        </a:rPr>
                        <a:t>Item_MRP</a:t>
                      </a:r>
                    </a:p>
                  </a:txBody>
                  <a:tcPr anchor="ctr">
                    <a:lnL>
                      <a:noFill/>
                    </a:lnL>
                    <a:lnR>
                      <a:noFill/>
                    </a:lnR>
                    <a:lnT>
                      <a:noFill/>
                    </a:lnT>
                    <a:lnB>
                      <a:noFill/>
                    </a:lnB>
                    <a:solidFill>
                      <a:srgbClr val="99FF99"/>
                    </a:solidFill>
                  </a:tcPr>
                </a:tc>
                <a:extLst>
                  <a:ext uri="{0D108BD9-81ED-4DB2-BD59-A6C34878D82A}">
                    <a16:rowId xmlns:a16="http://schemas.microsoft.com/office/drawing/2014/main" val="2230312891"/>
                  </a:ext>
                </a:extLst>
              </a:tr>
              <a:tr h="0">
                <a:tc>
                  <a:txBody>
                    <a:bodyPr/>
                    <a:lstStyle/>
                    <a:p>
                      <a:pPr algn="r"/>
                      <a:r>
                        <a:rPr lang="en-US">
                          <a:effectLst/>
                        </a:rPr>
                        <a:t>0.3967 ± 0.0437</a:t>
                      </a:r>
                    </a:p>
                  </a:txBody>
                  <a:tcPr anchor="ctr">
                    <a:lnL>
                      <a:noFill/>
                    </a:lnL>
                    <a:lnR>
                      <a:noFill/>
                    </a:lnR>
                    <a:lnT>
                      <a:noFill/>
                    </a:lnT>
                    <a:lnB>
                      <a:noFill/>
                    </a:lnB>
                    <a:solidFill>
                      <a:srgbClr val="BDFFBD"/>
                    </a:solidFill>
                  </a:tcPr>
                </a:tc>
                <a:tc>
                  <a:txBody>
                    <a:bodyPr/>
                    <a:lstStyle/>
                    <a:p>
                      <a:pPr algn="l"/>
                      <a:r>
                        <a:rPr lang="en-US">
                          <a:effectLst/>
                        </a:rPr>
                        <a:t>Outlet_Type_Grocery Store</a:t>
                      </a:r>
                    </a:p>
                  </a:txBody>
                  <a:tcPr anchor="ctr">
                    <a:lnL>
                      <a:noFill/>
                    </a:lnL>
                    <a:lnR>
                      <a:noFill/>
                    </a:lnR>
                    <a:lnT>
                      <a:noFill/>
                    </a:lnT>
                    <a:lnB>
                      <a:noFill/>
                    </a:lnB>
                    <a:solidFill>
                      <a:srgbClr val="BDFFBD"/>
                    </a:solidFill>
                  </a:tcPr>
                </a:tc>
                <a:extLst>
                  <a:ext uri="{0D108BD9-81ED-4DB2-BD59-A6C34878D82A}">
                    <a16:rowId xmlns:a16="http://schemas.microsoft.com/office/drawing/2014/main" val="989096023"/>
                  </a:ext>
                </a:extLst>
              </a:tr>
              <a:tr h="0">
                <a:tc>
                  <a:txBody>
                    <a:bodyPr/>
                    <a:lstStyle/>
                    <a:p>
                      <a:pPr algn="r"/>
                      <a:r>
                        <a:rPr lang="en-US">
                          <a:effectLst/>
                        </a:rPr>
                        <a:t>0.0776 ± 0.0237</a:t>
                      </a:r>
                    </a:p>
                  </a:txBody>
                  <a:tcPr anchor="ctr">
                    <a:lnL>
                      <a:noFill/>
                    </a:lnL>
                    <a:lnR>
                      <a:noFill/>
                    </a:lnR>
                    <a:lnT>
                      <a:noFill/>
                    </a:lnT>
                    <a:lnB>
                      <a:noFill/>
                    </a:lnB>
                    <a:solidFill>
                      <a:srgbClr val="EAFFEA"/>
                    </a:solidFill>
                  </a:tcPr>
                </a:tc>
                <a:tc>
                  <a:txBody>
                    <a:bodyPr/>
                    <a:lstStyle/>
                    <a:p>
                      <a:pPr algn="l"/>
                      <a:r>
                        <a:rPr lang="en-US">
                          <a:effectLst/>
                        </a:rPr>
                        <a:t>Outlet_Type_Supermarket Type3</a:t>
                      </a:r>
                    </a:p>
                  </a:txBody>
                  <a:tcPr anchor="ctr">
                    <a:lnL>
                      <a:noFill/>
                    </a:lnL>
                    <a:lnR>
                      <a:noFill/>
                    </a:lnR>
                    <a:lnT>
                      <a:noFill/>
                    </a:lnT>
                    <a:lnB>
                      <a:noFill/>
                    </a:lnB>
                    <a:solidFill>
                      <a:srgbClr val="EAFFEA"/>
                    </a:solidFill>
                  </a:tcPr>
                </a:tc>
                <a:extLst>
                  <a:ext uri="{0D108BD9-81ED-4DB2-BD59-A6C34878D82A}">
                    <a16:rowId xmlns:a16="http://schemas.microsoft.com/office/drawing/2014/main" val="1570319859"/>
                  </a:ext>
                </a:extLst>
              </a:tr>
              <a:tr h="0">
                <a:tc>
                  <a:txBody>
                    <a:bodyPr/>
                    <a:lstStyle/>
                    <a:p>
                      <a:pPr algn="r"/>
                      <a:r>
                        <a:rPr lang="en-US">
                          <a:effectLst/>
                        </a:rPr>
                        <a:t>0.0119 ± 0.0095</a:t>
                      </a:r>
                    </a:p>
                  </a:txBody>
                  <a:tcPr anchor="ctr">
                    <a:lnL>
                      <a:noFill/>
                    </a:lnL>
                    <a:lnR>
                      <a:noFill/>
                    </a:lnR>
                    <a:lnT>
                      <a:noFill/>
                    </a:lnT>
                    <a:lnB>
                      <a:noFill/>
                    </a:lnB>
                    <a:solidFill>
                      <a:srgbClr val="F9FFF9"/>
                    </a:solidFill>
                  </a:tcPr>
                </a:tc>
                <a:tc>
                  <a:txBody>
                    <a:bodyPr/>
                    <a:lstStyle/>
                    <a:p>
                      <a:pPr algn="l"/>
                      <a:r>
                        <a:rPr lang="en-US">
                          <a:effectLst/>
                        </a:rPr>
                        <a:t>Outlet_Establishment_Year</a:t>
                      </a:r>
                    </a:p>
                  </a:txBody>
                  <a:tcPr anchor="ctr">
                    <a:lnL>
                      <a:noFill/>
                    </a:lnL>
                    <a:lnR>
                      <a:noFill/>
                    </a:lnR>
                    <a:lnT>
                      <a:noFill/>
                    </a:lnT>
                    <a:lnB>
                      <a:noFill/>
                    </a:lnB>
                    <a:solidFill>
                      <a:srgbClr val="F9FFF9"/>
                    </a:solidFill>
                  </a:tcPr>
                </a:tc>
                <a:extLst>
                  <a:ext uri="{0D108BD9-81ED-4DB2-BD59-A6C34878D82A}">
                    <a16:rowId xmlns:a16="http://schemas.microsoft.com/office/drawing/2014/main" val="3408335908"/>
                  </a:ext>
                </a:extLst>
              </a:tr>
              <a:tr h="0">
                <a:tc>
                  <a:txBody>
                    <a:bodyPr/>
                    <a:lstStyle/>
                    <a:p>
                      <a:pPr algn="r"/>
                      <a:r>
                        <a:rPr lang="en-US" dirty="0">
                          <a:effectLst/>
                        </a:rPr>
                        <a:t>0.0016 ± 0.0017</a:t>
                      </a:r>
                    </a:p>
                  </a:txBody>
                  <a:tcPr anchor="ctr">
                    <a:lnL>
                      <a:noFill/>
                    </a:lnL>
                    <a:lnR>
                      <a:noFill/>
                    </a:lnR>
                    <a:lnT>
                      <a:noFill/>
                    </a:lnT>
                    <a:lnB>
                      <a:noFill/>
                    </a:lnB>
                    <a:solidFill>
                      <a:srgbClr val="FEFFFE"/>
                    </a:solidFill>
                  </a:tcPr>
                </a:tc>
                <a:tc>
                  <a:txBody>
                    <a:bodyPr/>
                    <a:lstStyle/>
                    <a:p>
                      <a:pPr algn="l"/>
                      <a:r>
                        <a:rPr lang="en-US" dirty="0" err="1">
                          <a:effectLst/>
                        </a:rPr>
                        <a:t>Outlet_Size_Small</a:t>
                      </a:r>
                      <a:endParaRPr lang="en-US" dirty="0">
                        <a:effectLst/>
                      </a:endParaRPr>
                    </a:p>
                  </a:txBody>
                  <a:tcPr anchor="ctr">
                    <a:lnL>
                      <a:noFill/>
                    </a:lnL>
                    <a:lnR>
                      <a:noFill/>
                    </a:lnR>
                    <a:lnT>
                      <a:noFill/>
                    </a:lnT>
                    <a:lnB>
                      <a:noFill/>
                    </a:lnB>
                    <a:solidFill>
                      <a:srgbClr val="FEFFFE"/>
                    </a:solidFill>
                  </a:tcPr>
                </a:tc>
                <a:extLst>
                  <a:ext uri="{0D108BD9-81ED-4DB2-BD59-A6C34878D82A}">
                    <a16:rowId xmlns:a16="http://schemas.microsoft.com/office/drawing/2014/main" val="1225375000"/>
                  </a:ext>
                </a:extLst>
              </a:tr>
            </a:tbl>
          </a:graphicData>
        </a:graphic>
      </p:graphicFrame>
    </p:spTree>
    <p:extLst>
      <p:ext uri="{BB962C8B-B14F-4D97-AF65-F5344CB8AC3E}">
        <p14:creationId xmlns:p14="http://schemas.microsoft.com/office/powerpoint/2010/main" val="2531223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C" dirty="0" smtClean="0"/>
              <a:t>Conclusiones</a:t>
            </a:r>
            <a:br>
              <a:rPr lang="es-EC" dirty="0" smtClean="0"/>
            </a:br>
            <a:endParaRPr lang="en-US" dirty="0"/>
          </a:p>
        </p:txBody>
      </p:sp>
      <p:sp>
        <p:nvSpPr>
          <p:cNvPr id="3" name="Subtítul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90277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Desde el punto de vista operativo, el volumen de ventas se ve afectado por:</a:t>
            </a:r>
            <a:endParaRPr lang="en-US" dirty="0"/>
          </a:p>
        </p:txBody>
      </p:sp>
      <p:sp>
        <p:nvSpPr>
          <p:cNvPr id="3" name="Marcador de contenido 2"/>
          <p:cNvSpPr>
            <a:spLocks noGrp="1"/>
          </p:cNvSpPr>
          <p:nvPr>
            <p:ph idx="1"/>
          </p:nvPr>
        </p:nvSpPr>
        <p:spPr/>
        <p:txBody>
          <a:bodyPr/>
          <a:lstStyle/>
          <a:p>
            <a:r>
              <a:rPr lang="es-EC" sz="3200" dirty="0"/>
              <a:t>E</a:t>
            </a:r>
            <a:r>
              <a:rPr lang="es-EC" sz="3200" dirty="0" smtClean="0"/>
              <a:t>l stock de snacks, </a:t>
            </a:r>
            <a:r>
              <a:rPr lang="es-EC" sz="3200" dirty="0" err="1" smtClean="0"/>
              <a:t>households</a:t>
            </a:r>
            <a:r>
              <a:rPr lang="es-EC" sz="3200" dirty="0" smtClean="0"/>
              <a:t> and </a:t>
            </a:r>
            <a:r>
              <a:rPr lang="es-EC" sz="3200" dirty="0" err="1" smtClean="0"/>
              <a:t>fruits</a:t>
            </a:r>
            <a:r>
              <a:rPr lang="es-EC" sz="3200" dirty="0" smtClean="0"/>
              <a:t> and vegetables, especialmente aquellos productos que tienen bajo contenido graso.</a:t>
            </a:r>
          </a:p>
          <a:p>
            <a:r>
              <a:rPr lang="es-EC" sz="3200" dirty="0" smtClean="0"/>
              <a:t>Los supermercados de tamaño medio, de localización </a:t>
            </a:r>
            <a:r>
              <a:rPr lang="es-EC" sz="3200" dirty="0" err="1" smtClean="0"/>
              <a:t>tier</a:t>
            </a:r>
            <a:r>
              <a:rPr lang="es-EC" sz="3200" dirty="0" smtClean="0"/>
              <a:t> 3 y de tipo 1.</a:t>
            </a:r>
          </a:p>
          <a:p>
            <a:r>
              <a:rPr lang="es-EC" sz="3200" dirty="0" smtClean="0"/>
              <a:t>Se recomienda focalizar la inversión en estos productos y supermercados.</a:t>
            </a:r>
          </a:p>
          <a:p>
            <a:endParaRPr lang="en-US" dirty="0"/>
          </a:p>
        </p:txBody>
      </p:sp>
    </p:spTree>
    <p:extLst>
      <p:ext uri="{BB962C8B-B14F-4D97-AF65-F5344CB8AC3E}">
        <p14:creationId xmlns:p14="http://schemas.microsoft.com/office/powerpoint/2010/main" val="2160446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Desde el punto de vista estadístico, el volumen de ventas se ve afectado por:</a:t>
            </a:r>
            <a:endParaRPr lang="en-US" dirty="0"/>
          </a:p>
        </p:txBody>
      </p:sp>
      <p:sp>
        <p:nvSpPr>
          <p:cNvPr id="3" name="Marcador de contenido 2"/>
          <p:cNvSpPr>
            <a:spLocks noGrp="1"/>
          </p:cNvSpPr>
          <p:nvPr>
            <p:ph idx="1"/>
          </p:nvPr>
        </p:nvSpPr>
        <p:spPr/>
        <p:txBody>
          <a:bodyPr>
            <a:normAutofit/>
          </a:bodyPr>
          <a:lstStyle/>
          <a:p>
            <a:r>
              <a:rPr lang="es-ES" sz="3200" dirty="0" smtClean="0"/>
              <a:t>El precio </a:t>
            </a:r>
            <a:r>
              <a:rPr lang="es-ES" sz="3200" dirty="0"/>
              <a:t>minorista máximo (precio de lista) del </a:t>
            </a:r>
            <a:r>
              <a:rPr lang="es-ES" sz="3200" dirty="0" smtClean="0"/>
              <a:t>producto. Esta variable es directamente proporcional a las ventas. Si este es el precio más alto que se puede cobrar por un producto vendido, habría que considerar las regulaciones para ver si es que se puede extender este valor. </a:t>
            </a:r>
            <a:endParaRPr lang="en-US" sz="3200" dirty="0"/>
          </a:p>
        </p:txBody>
      </p:sp>
    </p:spTree>
    <p:extLst>
      <p:ext uri="{BB962C8B-B14F-4D97-AF65-F5344CB8AC3E}">
        <p14:creationId xmlns:p14="http://schemas.microsoft.com/office/powerpoint/2010/main" val="1409153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Objetivo del proyecto</a:t>
            </a:r>
            <a:endParaRPr lang="en-US" dirty="0"/>
          </a:p>
        </p:txBody>
      </p:sp>
      <p:sp>
        <p:nvSpPr>
          <p:cNvPr id="3" name="Marcador de contenido 2"/>
          <p:cNvSpPr>
            <a:spLocks noGrp="1"/>
          </p:cNvSpPr>
          <p:nvPr>
            <p:ph idx="1"/>
          </p:nvPr>
        </p:nvSpPr>
        <p:spPr/>
        <p:txBody>
          <a:bodyPr>
            <a:normAutofit/>
          </a:bodyPr>
          <a:lstStyle/>
          <a:p>
            <a:pPr marL="0" indent="0" algn="ctr">
              <a:buNone/>
            </a:pPr>
            <a:r>
              <a:rPr lang="es-EC" sz="4000" dirty="0" smtClean="0"/>
              <a:t>Comprender las propiedades de los productos y puntos de venta que juegan un papel crucial en el aumento de las ventas.</a:t>
            </a:r>
            <a:endParaRPr lang="en-US" sz="4000" dirty="0"/>
          </a:p>
        </p:txBody>
      </p:sp>
    </p:spTree>
    <p:extLst>
      <p:ext uri="{BB962C8B-B14F-4D97-AF65-F5344CB8AC3E}">
        <p14:creationId xmlns:p14="http://schemas.microsoft.com/office/powerpoint/2010/main" val="1511129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Estrategia metodológica</a:t>
            </a:r>
            <a:endParaRPr lang="en-US" dirty="0"/>
          </a:p>
        </p:txBody>
      </p:sp>
      <p:sp>
        <p:nvSpPr>
          <p:cNvPr id="3" name="Marcador de contenido 2"/>
          <p:cNvSpPr>
            <a:spLocks noGrp="1"/>
          </p:cNvSpPr>
          <p:nvPr>
            <p:ph idx="1"/>
          </p:nvPr>
        </p:nvSpPr>
        <p:spPr/>
        <p:txBody>
          <a:bodyPr>
            <a:normAutofit/>
          </a:bodyPr>
          <a:lstStyle/>
          <a:p>
            <a:r>
              <a:rPr lang="es-EC" sz="3200" dirty="0" smtClean="0"/>
              <a:t>Se aplicó estadística descriptiva para ver la relación entre las diferentes variables del proceso.</a:t>
            </a:r>
          </a:p>
          <a:p>
            <a:r>
              <a:rPr lang="es-EC" sz="3200" dirty="0" smtClean="0"/>
              <a:t>Se desarrolló modelos de regresión lineal, k-NN y </a:t>
            </a:r>
            <a:r>
              <a:rPr lang="es-EC" sz="3200" dirty="0" err="1" smtClean="0"/>
              <a:t>random</a:t>
            </a:r>
            <a:r>
              <a:rPr lang="es-EC" sz="3200" dirty="0" smtClean="0"/>
              <a:t> </a:t>
            </a:r>
            <a:r>
              <a:rPr lang="es-EC" sz="3200" dirty="0" err="1"/>
              <a:t>f</a:t>
            </a:r>
            <a:r>
              <a:rPr lang="es-EC" sz="3200" dirty="0" err="1" smtClean="0"/>
              <a:t>orest</a:t>
            </a:r>
            <a:r>
              <a:rPr lang="es-EC" sz="3200" dirty="0" smtClean="0"/>
              <a:t>. </a:t>
            </a:r>
            <a:endParaRPr lang="en-US" sz="3200" dirty="0"/>
          </a:p>
        </p:txBody>
      </p:sp>
    </p:spTree>
    <p:extLst>
      <p:ext uri="{BB962C8B-B14F-4D97-AF65-F5344CB8AC3E}">
        <p14:creationId xmlns:p14="http://schemas.microsoft.com/office/powerpoint/2010/main" val="19345022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C" dirty="0" smtClean="0"/>
              <a:t>¿Qué nos dice la estadística descriptiva?</a:t>
            </a:r>
            <a:endParaRPr lang="en-US" dirty="0"/>
          </a:p>
        </p:txBody>
      </p:sp>
      <p:sp>
        <p:nvSpPr>
          <p:cNvPr id="3" name="Subtítulo 2"/>
          <p:cNvSpPr>
            <a:spLocks noGrp="1"/>
          </p:cNvSpPr>
          <p:nvPr>
            <p:ph type="subTitle" idx="1"/>
          </p:nvPr>
        </p:nvSpPr>
        <p:spPr/>
        <p:txBody>
          <a:bodyPr/>
          <a:lstStyle/>
          <a:p>
            <a:r>
              <a:rPr lang="es-EC" dirty="0" smtClean="0"/>
              <a:t>Informe</a:t>
            </a:r>
            <a:endParaRPr lang="en-US" dirty="0"/>
          </a:p>
        </p:txBody>
      </p:sp>
    </p:spTree>
    <p:extLst>
      <p:ext uri="{BB962C8B-B14F-4D97-AF65-F5344CB8AC3E}">
        <p14:creationId xmlns:p14="http://schemas.microsoft.com/office/powerpoint/2010/main" val="6652804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La </a:t>
            </a:r>
            <a:r>
              <a:rPr lang="en-US" dirty="0" err="1" smtClean="0"/>
              <a:t>mediana</a:t>
            </a:r>
            <a:r>
              <a:rPr lang="en-US" dirty="0" smtClean="0"/>
              <a:t> del </a:t>
            </a:r>
            <a:r>
              <a:rPr lang="en-US" dirty="0" err="1" smtClean="0"/>
              <a:t>precio</a:t>
            </a:r>
            <a:r>
              <a:rPr lang="en-US" dirty="0" smtClean="0"/>
              <a:t> de </a:t>
            </a:r>
            <a:r>
              <a:rPr lang="en-US" dirty="0" err="1" smtClean="0"/>
              <a:t>venta</a:t>
            </a:r>
            <a:r>
              <a:rPr lang="en-US" dirty="0" smtClean="0"/>
              <a:t> de </a:t>
            </a:r>
            <a:r>
              <a:rPr lang="en-US" dirty="0" err="1" smtClean="0"/>
              <a:t>los</a:t>
            </a:r>
            <a:r>
              <a:rPr lang="en-US" dirty="0" smtClean="0"/>
              <a:t> </a:t>
            </a:r>
            <a:r>
              <a:rPr lang="en-US" dirty="0" err="1" smtClean="0"/>
              <a:t>productos</a:t>
            </a:r>
            <a:r>
              <a:rPr lang="en-US" dirty="0" smtClean="0"/>
              <a:t> </a:t>
            </a:r>
            <a:r>
              <a:rPr lang="en-US" dirty="0" err="1" smtClean="0"/>
              <a:t>es</a:t>
            </a:r>
            <a:r>
              <a:rPr lang="en-US" dirty="0" smtClean="0"/>
              <a:t> de </a:t>
            </a:r>
            <a:r>
              <a:rPr lang="en-US" dirty="0" err="1" smtClean="0"/>
              <a:t>cerca</a:t>
            </a:r>
            <a:r>
              <a:rPr lang="en-US" dirty="0" smtClean="0"/>
              <a:t> de 2000 USD.</a:t>
            </a:r>
            <a:endParaRPr lang="en-US" dirty="0"/>
          </a:p>
        </p:txBody>
      </p:sp>
      <p:pic>
        <p:nvPicPr>
          <p:cNvPr id="6" name="Marcador de conteni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65700" y="875792"/>
            <a:ext cx="5121275" cy="5121275"/>
          </a:xfrm>
        </p:spPr>
      </p:pic>
    </p:spTree>
    <p:extLst>
      <p:ext uri="{BB962C8B-B14F-4D97-AF65-F5344CB8AC3E}">
        <p14:creationId xmlns:p14="http://schemas.microsoft.com/office/powerpoint/2010/main" val="1240888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 Households, snacks and fruits and vegetables son </a:t>
            </a:r>
            <a:r>
              <a:rPr lang="en-US" dirty="0" err="1" smtClean="0"/>
              <a:t>los</a:t>
            </a:r>
            <a:r>
              <a:rPr lang="en-US" dirty="0" smtClean="0"/>
              <a:t> </a:t>
            </a:r>
            <a:r>
              <a:rPr lang="es-EC" dirty="0" smtClean="0"/>
              <a:t>más vendidos.</a:t>
            </a:r>
            <a:br>
              <a:rPr lang="es-EC" dirty="0" smtClean="0"/>
            </a:br>
            <a:r>
              <a:rPr lang="es-EC" dirty="0"/>
              <a:t/>
            </a:r>
            <a:br>
              <a:rPr lang="es-EC" dirty="0"/>
            </a:br>
            <a:r>
              <a:rPr lang="es-EC" dirty="0"/>
              <a:t>-</a:t>
            </a:r>
            <a:r>
              <a:rPr lang="es-EC" dirty="0" smtClean="0"/>
              <a:t>Se prefiere en general productos con bajo contenido graso.</a:t>
            </a:r>
            <a:br>
              <a:rPr lang="es-EC" dirty="0" smtClean="0"/>
            </a:br>
            <a:endParaRPr lang="en-U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65700" y="875792"/>
            <a:ext cx="5121275" cy="5121275"/>
          </a:xfrm>
        </p:spPr>
      </p:pic>
    </p:spTree>
    <p:extLst>
      <p:ext uri="{BB962C8B-B14F-4D97-AF65-F5344CB8AC3E}">
        <p14:creationId xmlns:p14="http://schemas.microsoft.com/office/powerpoint/2010/main" val="3454430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Los </a:t>
            </a:r>
            <a:r>
              <a:rPr lang="es-EC" dirty="0" err="1" smtClean="0"/>
              <a:t>outlets</a:t>
            </a:r>
            <a:r>
              <a:rPr lang="es-EC" dirty="0" smtClean="0"/>
              <a:t> de tamaño medio y localización </a:t>
            </a:r>
            <a:r>
              <a:rPr lang="es-EC" dirty="0" err="1" smtClean="0"/>
              <a:t>tier</a:t>
            </a:r>
            <a:r>
              <a:rPr lang="es-EC" dirty="0" smtClean="0"/>
              <a:t> 3 producen las mayores ganancias.</a:t>
            </a:r>
            <a:endParaRPr lang="en-U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65700" y="863600"/>
            <a:ext cx="5121275" cy="5121275"/>
          </a:xfrm>
        </p:spPr>
      </p:pic>
    </p:spTree>
    <p:extLst>
      <p:ext uri="{BB962C8B-B14F-4D97-AF65-F5344CB8AC3E}">
        <p14:creationId xmlns:p14="http://schemas.microsoft.com/office/powerpoint/2010/main" val="16672632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Los </a:t>
            </a:r>
            <a:r>
              <a:rPr lang="es-EC" dirty="0" err="1" smtClean="0"/>
              <a:t>outlets</a:t>
            </a:r>
            <a:r>
              <a:rPr lang="es-EC" dirty="0" smtClean="0"/>
              <a:t> de tamaño medio y de clase </a:t>
            </a:r>
            <a:r>
              <a:rPr lang="es-EC" dirty="0" err="1" smtClean="0"/>
              <a:t>supermarket</a:t>
            </a:r>
            <a:r>
              <a:rPr lang="es-EC" dirty="0" smtClean="0"/>
              <a:t> </a:t>
            </a:r>
            <a:r>
              <a:rPr lang="es-EC" dirty="0" err="1" smtClean="0"/>
              <a:t>type</a:t>
            </a:r>
            <a:r>
              <a:rPr lang="es-EC" dirty="0" smtClean="0"/>
              <a:t> 1 producen las mayores ganancias.</a:t>
            </a:r>
            <a:endParaRPr lang="en-U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65700" y="863600"/>
            <a:ext cx="5121275" cy="5121275"/>
          </a:xfrm>
        </p:spPr>
      </p:pic>
    </p:spTree>
    <p:extLst>
      <p:ext uri="{BB962C8B-B14F-4D97-AF65-F5344CB8AC3E}">
        <p14:creationId xmlns:p14="http://schemas.microsoft.com/office/powerpoint/2010/main" val="1760041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C" dirty="0" smtClean="0"/>
              <a:t>¿Qué variables son cruciales en el aumento de ventas?</a:t>
            </a:r>
            <a:endParaRPr lang="en-US" dirty="0"/>
          </a:p>
        </p:txBody>
      </p:sp>
      <p:sp>
        <p:nvSpPr>
          <p:cNvPr id="3" name="Subtítulo 2"/>
          <p:cNvSpPr>
            <a:spLocks noGrp="1"/>
          </p:cNvSpPr>
          <p:nvPr>
            <p:ph type="subTitle" idx="1"/>
          </p:nvPr>
        </p:nvSpPr>
        <p:spPr/>
        <p:txBody>
          <a:bodyPr/>
          <a:lstStyle/>
          <a:p>
            <a:r>
              <a:rPr lang="es-EC" dirty="0" smtClean="0"/>
              <a:t>Informe</a:t>
            </a:r>
            <a:endParaRPr lang="en-US" dirty="0"/>
          </a:p>
        </p:txBody>
      </p:sp>
    </p:spTree>
    <p:extLst>
      <p:ext uri="{BB962C8B-B14F-4D97-AF65-F5344CB8AC3E}">
        <p14:creationId xmlns:p14="http://schemas.microsoft.com/office/powerpoint/2010/main" val="2130821973"/>
      </p:ext>
    </p:extLst>
  </p:cSld>
  <p:clrMapOvr>
    <a:masterClrMapping/>
  </p:clrMapOvr>
  <p:timing>
    <p:tnLst>
      <p:par>
        <p:cTn id="1" dur="indefinite" restart="never" nodeType="tmRoot"/>
      </p:par>
    </p:tnLst>
  </p:timing>
</p:sld>
</file>

<file path=ppt/theme/theme1.xml><?xml version="1.0" encoding="utf-8"?>
<a:theme xmlns:a="http://schemas.openxmlformats.org/drawingml/2006/main" name="Marco">
  <a:themeElements>
    <a:clrScheme name="Marco">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Marco">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rco">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TM03457475[[fn=Marco]]</Template>
  <TotalTime>353</TotalTime>
  <Words>418</Words>
  <Application>Microsoft Office PowerPoint</Application>
  <PresentationFormat>Panorámica</PresentationFormat>
  <Paragraphs>51</Paragraphs>
  <Slides>17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17</vt:i4>
      </vt:variant>
    </vt:vector>
  </HeadingPairs>
  <TitlesOfParts>
    <vt:vector size="20" baseType="lpstr">
      <vt:lpstr>Corbel</vt:lpstr>
      <vt:lpstr>Wingdings 2</vt:lpstr>
      <vt:lpstr>Marco</vt:lpstr>
      <vt:lpstr>Informe de resultados</vt:lpstr>
      <vt:lpstr>Objetivo del proyecto</vt:lpstr>
      <vt:lpstr>Estrategia metodológica</vt:lpstr>
      <vt:lpstr>¿Qué nos dice la estadística descriptiva?</vt:lpstr>
      <vt:lpstr>La mediana del precio de venta de los productos es de cerca de 2000 USD.</vt:lpstr>
      <vt:lpstr>- Households, snacks and fruits and vegetables son los más vendidos.  -Se prefiere en general productos con bajo contenido graso. </vt:lpstr>
      <vt:lpstr>Los outlets de tamaño medio y localización tier 3 producen las mayores ganancias.</vt:lpstr>
      <vt:lpstr>Los outlets de tamaño medio y de clase supermarket type 1 producen las mayores ganancias.</vt:lpstr>
      <vt:lpstr>¿Qué variables son cruciales en el aumento de ventas?</vt:lpstr>
      <vt:lpstr>Se nota que existe poca o ninguna correlación entre las variables. A destacar Item MRP.</vt:lpstr>
      <vt:lpstr>La capacidad de predicción de los modelos fue calculada mediante cross validation, c v= 10. </vt:lpstr>
      <vt:lpstr>Puede notarse que las mejores predicciones las realiza el algoritmo de regresión lineal y random forest</vt:lpstr>
      <vt:lpstr>La regresión lineal apunta a que Item MRP es una variable importante para las ventas. En cuanto a la visiblilidad del ítem, este parece tener una relación inversa con las ventas.</vt:lpstr>
      <vt:lpstr>La regresión random forest señala a Item MRP como la característicamás importante.</vt:lpstr>
      <vt:lpstr>Conclusiones </vt:lpstr>
      <vt:lpstr>Desde el punto de vista operativo, el volumen de ventas se ve afectado por:</vt:lpstr>
      <vt:lpstr>Desde el punto de vista estadístico, el volumen de ventas se ve afectado por:</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Informe de resultados</dc:title>
  <dc:creator>Microsoft</dc:creator>
  <cp:lastModifiedBy>Microsoft</cp:lastModifiedBy>
  <cp:revision>10</cp:revision>
  <dcterms:created xsi:type="dcterms:W3CDTF">2022-02-17T17:10:01Z</dcterms:created>
  <dcterms:modified xsi:type="dcterms:W3CDTF">2022-02-17T23:19:44Z</dcterms:modified>
</cp:coreProperties>
</file>