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Darker Grotesque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hfDm8WMNet5yyXn3vm41Y1v8dH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DarkerGrotesque-bold.fntdata"/><Relationship Id="rId27" Type="http://schemas.openxmlformats.org/officeDocument/2006/relationships/font" Target="fonts/DarkerGrotesqu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3fcc1effe_0_28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323fcc1effe_0_2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f48a834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31f48a834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23fcc1effe_0_394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323fcc1effe_0_394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g323fcc1effe_0_394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323fcc1effe_0_394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323fcc1effe_0_3949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5" name="Google Shape;15;g323fcc1effe_0_3949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g323fcc1effe_0_394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323fcc1effe_0_4013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g323fcc1effe_0_40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323fcc1effe_0_40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g323fcc1effe_0_4013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323fcc1effe_0_4013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g323fcc1effe_0_401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3fcc1effe_0_402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323fcc1effe_0_395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g323fcc1effe_0_39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323fcc1effe_0_395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g323fcc1effe_0_3957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g323fcc1effe_0_395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323fcc1effe_0_3963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g323fcc1effe_0_396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g323fcc1effe_0_396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323fcc1effe_0_396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g323fcc1effe_0_3963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29" name="Google Shape;29;g323fcc1effe_0_3963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g323fcc1effe_0_396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23fcc1effe_0_3971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g323fcc1effe_0_397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g323fcc1effe_0_397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323fcc1effe_0_397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g323fcc1effe_0_3971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7" name="Google Shape;37;g323fcc1effe_0_3971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g323fcc1effe_0_3971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g323fcc1effe_0_397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23fcc1effe_0_398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g323fcc1effe_0_3980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g323fcc1effe_0_398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323fcc1effe_0_398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323fcc1effe_0_3980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6" name="Google Shape;46;g323fcc1effe_0_398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23fcc1effe_0_398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g323fcc1effe_0_398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g323fcc1effe_0_398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323fcc1effe_0_398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323fcc1effe_0_3987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3" name="Google Shape;53;g323fcc1effe_0_3987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g323fcc1effe_0_398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323fcc1effe_0_3995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g323fcc1effe_0_399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g323fcc1effe_0_399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g323fcc1effe_0_3995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g323fcc1effe_0_399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23fcc1effe_0_400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g323fcc1effe_0_400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g323fcc1effe_0_400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323fcc1effe_0_400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323fcc1effe_0_4001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67" name="Google Shape;67;g323fcc1effe_0_4001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g323fcc1effe_0_4001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g323fcc1effe_0_400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3fcc1effe_0_4010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g323fcc1effe_0_401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23fcc1effe_0_394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323fcc1effe_0_394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323fcc1effe_0_394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3fcc1effe_0_2858"/>
          <p:cNvSpPr txBox="1"/>
          <p:nvPr>
            <p:ph type="ctrTitle"/>
          </p:nvPr>
        </p:nvSpPr>
        <p:spPr>
          <a:xfrm>
            <a:off x="950933" y="1964867"/>
            <a:ext cx="7616400" cy="22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</a:pPr>
            <a:r>
              <a:rPr lang="es-CL"/>
              <a:t>PROYECTO “Sercotec Diagnóstico”</a:t>
            </a:r>
            <a:endParaRPr/>
          </a:p>
        </p:txBody>
      </p:sp>
      <p:sp>
        <p:nvSpPr>
          <p:cNvPr id="87" name="Google Shape;87;g323fcc1effe_0_2858"/>
          <p:cNvSpPr txBox="1"/>
          <p:nvPr>
            <p:ph idx="1" type="subTitle"/>
          </p:nvPr>
        </p:nvSpPr>
        <p:spPr>
          <a:xfrm>
            <a:off x="950900" y="4728825"/>
            <a:ext cx="4058100" cy="21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s-CL">
                <a:latin typeface="Calibri"/>
                <a:ea typeface="Calibri"/>
                <a:cs typeface="Calibri"/>
                <a:sym typeface="Calibri"/>
              </a:rPr>
              <a:t>Integrantes: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323fcc1effe_0_2858"/>
          <p:cNvSpPr txBox="1"/>
          <p:nvPr/>
        </p:nvSpPr>
        <p:spPr>
          <a:xfrm>
            <a:off x="2605600" y="4639225"/>
            <a:ext cx="2571600" cy="17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i="0" lang="es-CL" sz="2100" u="none" cap="none" strike="noStrike">
                <a:latin typeface="Calibri"/>
                <a:ea typeface="Calibri"/>
                <a:cs typeface="Calibri"/>
                <a:sym typeface="Calibri"/>
              </a:rPr>
              <a:t>Oscar Espinoza</a:t>
            </a:r>
            <a:endParaRPr i="0" sz="21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i="0" lang="es-CL" sz="2100" u="none" cap="none" strike="noStrike">
                <a:latin typeface="Calibri"/>
                <a:ea typeface="Calibri"/>
                <a:cs typeface="Calibri"/>
                <a:sym typeface="Calibri"/>
              </a:rPr>
              <a:t>William Menares</a:t>
            </a:r>
            <a:endParaRPr i="0" sz="21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i="0" lang="es-CL" sz="2100" u="none" cap="none" strike="noStrike">
                <a:latin typeface="Calibri"/>
                <a:ea typeface="Calibri"/>
                <a:cs typeface="Calibri"/>
                <a:sym typeface="Calibri"/>
              </a:rPr>
              <a:t>Roberto Mayea</a:t>
            </a:r>
            <a:endParaRPr i="0" sz="21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323fcc1effe_0_2858"/>
          <p:cNvSpPr txBox="1"/>
          <p:nvPr>
            <p:ph idx="1" type="subTitle"/>
          </p:nvPr>
        </p:nvSpPr>
        <p:spPr>
          <a:xfrm>
            <a:off x="950928" y="5783725"/>
            <a:ext cx="54414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s-CL">
                <a:latin typeface="Calibri"/>
                <a:ea typeface="Calibri"/>
                <a:cs typeface="Calibri"/>
                <a:sym typeface="Calibri"/>
              </a:rPr>
              <a:t>Profesor: </a:t>
            </a:r>
            <a:r>
              <a:rPr lang="es-CL" sz="2100">
                <a:latin typeface="Calibri"/>
                <a:ea typeface="Calibri"/>
                <a:cs typeface="Calibri"/>
                <a:sym typeface="Calibri"/>
              </a:rPr>
              <a:t>Carlos Eduardo Correa Sanhueza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  <p:sp>
        <p:nvSpPr>
          <p:cNvPr id="90" name="Google Shape;90;g323fcc1effe_0_2858"/>
          <p:cNvSpPr txBox="1"/>
          <p:nvPr/>
        </p:nvSpPr>
        <p:spPr>
          <a:xfrm>
            <a:off x="8022067" y="4791733"/>
            <a:ext cx="36387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91" name="Google Shape;91;g323fcc1effe_0_2858"/>
          <p:cNvSpPr txBox="1"/>
          <p:nvPr>
            <p:ph idx="1" type="subTitle"/>
          </p:nvPr>
        </p:nvSpPr>
        <p:spPr>
          <a:xfrm>
            <a:off x="950900" y="6223500"/>
            <a:ext cx="43428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s-CL">
                <a:latin typeface="Calibri"/>
                <a:ea typeface="Calibri"/>
                <a:cs typeface="Calibri"/>
                <a:sym typeface="Calibri"/>
              </a:rPr>
              <a:t>Sección: Capstone 001D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  <p:pic>
        <p:nvPicPr>
          <p:cNvPr descr="EscuelaIT Duoc UC - Escuela de Informática y Telecomunicaciones Duoc UC - Duoc  UC | LinkedIn" id="92" name="Google Shape;92;g323fcc1effe_0_28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0577" y="644600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323fcc1effe_0_28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3583" y="3808489"/>
            <a:ext cx="3056982" cy="305698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323fcc1effe_0_2858"/>
          <p:cNvSpPr txBox="1"/>
          <p:nvPr/>
        </p:nvSpPr>
        <p:spPr>
          <a:xfrm>
            <a:off x="5983950" y="3238500"/>
            <a:ext cx="24429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trello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g323fcc1effe_0_2858"/>
          <p:cNvSpPr txBox="1"/>
          <p:nvPr/>
        </p:nvSpPr>
        <p:spPr>
          <a:xfrm>
            <a:off x="9296425" y="3244050"/>
            <a:ext cx="24429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github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6" name="Google Shape;96;g323fcc1effe_0_28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61925" y="3808500"/>
            <a:ext cx="2937450" cy="293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4" name="Google Shape;20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“Sercotec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Diagnóstico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206" name="Google Shape;206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207" name="Google Shape;207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8" name="Google Shape;208;p10"/>
          <p:cNvSpPr/>
          <p:nvPr/>
        </p:nvSpPr>
        <p:spPr>
          <a:xfrm>
            <a:off x="980400" y="2163700"/>
            <a:ext cx="2168700" cy="32643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0"/>
          <p:cNvSpPr txBox="1"/>
          <p:nvPr/>
        </p:nvSpPr>
        <p:spPr>
          <a:xfrm>
            <a:off x="1296050" y="2773375"/>
            <a:ext cx="21081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Bootstrap 5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Tailwind CSS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SweetAlert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Chosen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jQuery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Ag-Grid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Bootstrap Icons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Typeahead.js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10"/>
          <p:cNvSpPr/>
          <p:nvPr/>
        </p:nvSpPr>
        <p:spPr>
          <a:xfrm>
            <a:off x="3792650" y="2182000"/>
            <a:ext cx="2168700" cy="18552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0"/>
          <p:cNvSpPr txBox="1"/>
          <p:nvPr/>
        </p:nvSpPr>
        <p:spPr>
          <a:xfrm>
            <a:off x="4108300" y="2791675"/>
            <a:ext cx="21081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Laravel 11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API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6349850" y="2169963"/>
            <a:ext cx="2168700" cy="13812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0"/>
          <p:cNvSpPr txBox="1"/>
          <p:nvPr/>
        </p:nvSpPr>
        <p:spPr>
          <a:xfrm>
            <a:off x="6665500" y="2779638"/>
            <a:ext cx="1766100" cy="12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HostGator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10"/>
          <p:cNvSpPr/>
          <p:nvPr/>
        </p:nvSpPr>
        <p:spPr>
          <a:xfrm>
            <a:off x="8907050" y="2163700"/>
            <a:ext cx="2339100" cy="18552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Herramientas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0"/>
          <p:cNvSpPr txBox="1"/>
          <p:nvPr/>
        </p:nvSpPr>
        <p:spPr>
          <a:xfrm>
            <a:off x="9222700" y="2773375"/>
            <a:ext cx="21081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Visual Studio Code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GitHub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0" name="Google Shape;22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1"/>
          <p:cNvSpPr txBox="1"/>
          <p:nvPr/>
        </p:nvSpPr>
        <p:spPr>
          <a:xfrm>
            <a:off x="674276" y="1638717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3925" y="2615625"/>
            <a:ext cx="4601500" cy="39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7" name="Google Shape;22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2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  <p:pic>
        <p:nvPicPr>
          <p:cNvPr id="229" name="Google Shape;22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13725"/>
            <a:ext cx="8269950" cy="31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2"/>
          <p:cNvSpPr txBox="1"/>
          <p:nvPr/>
        </p:nvSpPr>
        <p:spPr>
          <a:xfrm>
            <a:off x="173750" y="5447975"/>
            <a:ext cx="30591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Tareas completadas: 49 de 49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1" name="Google Shape;231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10725" y="2313725"/>
            <a:ext cx="3219450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2850" y="5447975"/>
            <a:ext cx="5037100" cy="12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37" name="Google Shape;23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3"/>
          <p:cNvSpPr txBox="1"/>
          <p:nvPr/>
        </p:nvSpPr>
        <p:spPr>
          <a:xfrm>
            <a:off x="1" y="1506448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sp>
        <p:nvSpPr>
          <p:cNvPr id="239" name="Google Shape;239;p13"/>
          <p:cNvSpPr/>
          <p:nvPr/>
        </p:nvSpPr>
        <p:spPr>
          <a:xfrm>
            <a:off x="1147450" y="2731100"/>
            <a:ext cx="2920200" cy="20874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Tareas Atrasadas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3"/>
          <p:cNvSpPr txBox="1"/>
          <p:nvPr/>
        </p:nvSpPr>
        <p:spPr>
          <a:xfrm>
            <a:off x="1389250" y="3351975"/>
            <a:ext cx="2436600" cy="12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3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13"/>
          <p:cNvSpPr/>
          <p:nvPr/>
        </p:nvSpPr>
        <p:spPr>
          <a:xfrm>
            <a:off x="4635900" y="2787125"/>
            <a:ext cx="2920200" cy="20874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Reuniones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3"/>
          <p:cNvSpPr txBox="1"/>
          <p:nvPr/>
        </p:nvSpPr>
        <p:spPr>
          <a:xfrm>
            <a:off x="4877700" y="3351975"/>
            <a:ext cx="2436600" cy="12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24 de 48</a:t>
            </a:r>
            <a:endParaRPr sz="3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3" name="Google Shape;24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6150" y="2789498"/>
            <a:ext cx="207645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48" name="Google Shape;24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  <p:pic>
        <p:nvPicPr>
          <p:cNvPr id="250" name="Google Shape;25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0699" y="4108075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f48a83496_0_0"/>
          <p:cNvSpPr txBox="1"/>
          <p:nvPr>
            <p:ph type="title"/>
          </p:nvPr>
        </p:nvSpPr>
        <p:spPr>
          <a:xfrm>
            <a:off x="2242950" y="11331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 sz="3600">
                <a:solidFill>
                  <a:schemeClr val="dk1"/>
                </a:solidFill>
              </a:rPr>
              <a:t>INTEGRANTES DEL PROYECTO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700"/>
              <a:buNone/>
            </a:pPr>
            <a:r>
              <a:t/>
            </a:r>
            <a:endParaRPr/>
          </a:p>
        </p:txBody>
      </p:sp>
      <p:pic>
        <p:nvPicPr>
          <p:cNvPr descr="Perfil - Iconos gratis de personas" id="102" name="Google Shape;102;g31f48a8349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3521" y="1907788"/>
            <a:ext cx="1981199" cy="1981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fil - Iconos gratis de personas" id="103" name="Google Shape;103;g31f48a8349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5400" y="1907788"/>
            <a:ext cx="1981199" cy="1981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fil - Iconos gratis de personas" id="104" name="Google Shape;104;g31f48a8349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7279" y="1907788"/>
            <a:ext cx="1981199" cy="198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31f48a83496_0_0"/>
          <p:cNvSpPr txBox="1"/>
          <p:nvPr/>
        </p:nvSpPr>
        <p:spPr>
          <a:xfrm>
            <a:off x="7969405" y="4260531"/>
            <a:ext cx="3213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Developer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900"/>
              <a:t>Product Owner</a:t>
            </a:r>
            <a:endParaRPr sz="1900"/>
          </a:p>
        </p:txBody>
      </p:sp>
      <p:sp>
        <p:nvSpPr>
          <p:cNvPr id="106" name="Google Shape;106;g31f48a83496_0_0"/>
          <p:cNvSpPr txBox="1"/>
          <p:nvPr/>
        </p:nvSpPr>
        <p:spPr>
          <a:xfrm>
            <a:off x="7969405" y="3949976"/>
            <a:ext cx="321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William Menares</a:t>
            </a:r>
            <a:endParaRPr sz="1900"/>
          </a:p>
        </p:txBody>
      </p:sp>
      <p:sp>
        <p:nvSpPr>
          <p:cNvPr id="107" name="Google Shape;107;g31f48a83496_0_0"/>
          <p:cNvSpPr txBox="1"/>
          <p:nvPr/>
        </p:nvSpPr>
        <p:spPr>
          <a:xfrm>
            <a:off x="4756371" y="3949977"/>
            <a:ext cx="267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Oscar Espinoza</a:t>
            </a:r>
            <a:endParaRPr sz="1900"/>
          </a:p>
        </p:txBody>
      </p:sp>
      <p:sp>
        <p:nvSpPr>
          <p:cNvPr id="108" name="Google Shape;108;g31f48a83496_0_0"/>
          <p:cNvSpPr txBox="1"/>
          <p:nvPr/>
        </p:nvSpPr>
        <p:spPr>
          <a:xfrm>
            <a:off x="960000" y="4260531"/>
            <a:ext cx="321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SCRUM-MASTER</a:t>
            </a:r>
            <a:endParaRPr sz="1900"/>
          </a:p>
        </p:txBody>
      </p:sp>
      <p:sp>
        <p:nvSpPr>
          <p:cNvPr id="109" name="Google Shape;109;g31f48a83496_0_0"/>
          <p:cNvSpPr txBox="1"/>
          <p:nvPr/>
        </p:nvSpPr>
        <p:spPr>
          <a:xfrm>
            <a:off x="1009560" y="3949975"/>
            <a:ext cx="321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Roberto Mayea</a:t>
            </a:r>
            <a:endParaRPr sz="1900"/>
          </a:p>
        </p:txBody>
      </p:sp>
      <p:sp>
        <p:nvSpPr>
          <p:cNvPr id="110" name="Google Shape;110;g31f48a83496_0_0"/>
          <p:cNvSpPr txBox="1"/>
          <p:nvPr/>
        </p:nvSpPr>
        <p:spPr>
          <a:xfrm>
            <a:off x="4604587" y="4260532"/>
            <a:ext cx="321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Developer</a:t>
            </a:r>
            <a:endParaRPr sz="1900"/>
          </a:p>
        </p:txBody>
      </p:sp>
      <p:sp>
        <p:nvSpPr>
          <p:cNvPr id="111" name="Google Shape;111;g31f48a83496_0_0"/>
          <p:cNvSpPr txBox="1"/>
          <p:nvPr/>
        </p:nvSpPr>
        <p:spPr>
          <a:xfrm>
            <a:off x="1009460" y="6065632"/>
            <a:ext cx="3213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Gestión y Organización de Proyectos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31f48a83496_0_0"/>
          <p:cNvSpPr txBox="1"/>
          <p:nvPr/>
        </p:nvSpPr>
        <p:spPr>
          <a:xfrm>
            <a:off x="4579335" y="6171003"/>
            <a:ext cx="321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Desarrollo Frontend</a:t>
            </a:r>
            <a:endParaRPr sz="1900"/>
          </a:p>
        </p:txBody>
      </p:sp>
      <p:sp>
        <p:nvSpPr>
          <p:cNvPr id="113" name="Google Shape;113;g31f48a83496_0_0"/>
          <p:cNvSpPr txBox="1"/>
          <p:nvPr/>
        </p:nvSpPr>
        <p:spPr>
          <a:xfrm>
            <a:off x="7969305" y="6171001"/>
            <a:ext cx="321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Desarrollo Backend</a:t>
            </a:r>
            <a:endParaRPr sz="1900"/>
          </a:p>
        </p:txBody>
      </p:sp>
      <p:sp>
        <p:nvSpPr>
          <p:cNvPr id="114" name="Google Shape;114;g31f48a83496_0_0"/>
          <p:cNvSpPr txBox="1"/>
          <p:nvPr/>
        </p:nvSpPr>
        <p:spPr>
          <a:xfrm>
            <a:off x="4604487" y="5655263"/>
            <a:ext cx="321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Intereses profesionales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9" name="Google Shape;1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“Sercotec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Diagnóstico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21" name="Google Shape;121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Problemática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899" y="3514575"/>
            <a:ext cx="4348700" cy="246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12068" y="3466250"/>
            <a:ext cx="4348700" cy="256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2" name="Google Shape;13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4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“Sercotec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Diagnóstico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34" name="Google Shape;134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6" name="Google Shape;136;p4"/>
          <p:cNvSpPr txBox="1"/>
          <p:nvPr/>
        </p:nvSpPr>
        <p:spPr>
          <a:xfrm>
            <a:off x="1" y="3367521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614525" y="2040574"/>
            <a:ext cx="10962900" cy="1186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página web responsiva que funcione tanto en dispositivos móviles como en computadores.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542125" y="4014025"/>
            <a:ext cx="11035200" cy="2631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formulario digital que reemplace el formato manual en Excel utilizado actualmente por los empresarios.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Generar automáticamente un archivo PDF con los resultados del diagnóstico empresarial.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Proporcionar feedback en texto plano, destacando los aspectos más débiles del negocio diagnosticado.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Reducir el tiempo de procesamiento y análisis de los formularios, mejorando la eficiencia de los servicios ofrecidos por Sercotec.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3" name="Google Shape;14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5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“Sercotec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Diagnóstico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45" name="Google Shape;145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46" name="Google Shape;146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7" name="Google Shape;147;p5"/>
          <p:cNvSpPr/>
          <p:nvPr/>
        </p:nvSpPr>
        <p:spPr>
          <a:xfrm>
            <a:off x="714900" y="2169775"/>
            <a:ext cx="4348800" cy="41952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6912079" y="2177325"/>
            <a:ext cx="43488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961950" y="2822925"/>
            <a:ext cx="38547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Gestión de usuarios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Gestión de empresas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Creación de formularios para empresas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Función</a:t>
            </a: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para descargar diagnosticos en pdf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Dashboard centralizado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Accesibilidad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7159125" y="2866675"/>
            <a:ext cx="38547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Usuarios Limitados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Uso Exclusivo en Plataforma Web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Sin Integración con Sistemas Externos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5" name="Google Shape;1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“Sercotec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Diagnóstico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57" name="Google Shape;157;p6"/>
          <p:cNvSpPr txBox="1"/>
          <p:nvPr/>
        </p:nvSpPr>
        <p:spPr>
          <a:xfrm>
            <a:off x="0" y="15111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9" name="Google Shape;159;p6"/>
          <p:cNvSpPr txBox="1"/>
          <p:nvPr/>
        </p:nvSpPr>
        <p:spPr>
          <a:xfrm>
            <a:off x="4580196" y="4769429"/>
            <a:ext cx="28803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52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5352E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Scrum</a:t>
            </a:r>
            <a:endParaRPr sz="1200">
              <a:solidFill>
                <a:srgbClr val="5352EE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pic>
        <p:nvPicPr>
          <p:cNvPr descr="Todo lo que necesitas saber sobre los sprints de scrum" id="160" name="Google Shape;16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7000" y="2801500"/>
            <a:ext cx="5339400" cy="235698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6"/>
          <p:cNvSpPr txBox="1"/>
          <p:nvPr/>
        </p:nvSpPr>
        <p:spPr>
          <a:xfrm>
            <a:off x="9607642" y="5400323"/>
            <a:ext cx="16515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52400" rtl="0" algn="ctr"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200"/>
              <a:buFont typeface="Darker Grotesque"/>
              <a:buNone/>
            </a:pPr>
            <a:r>
              <a:rPr lang="es-CL" sz="2400">
                <a:solidFill>
                  <a:srgbClr val="5352E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Artefactos</a:t>
            </a:r>
            <a:endParaRPr sz="1200">
              <a:solidFill>
                <a:srgbClr val="5352EE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152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200"/>
              <a:buFont typeface="Darker Grotesque"/>
              <a:buNone/>
            </a:pPr>
            <a:r>
              <a:t/>
            </a:r>
            <a:endParaRPr sz="2400">
              <a:solidFill>
                <a:srgbClr val="5352EE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62" name="Google Shape;162;p6"/>
          <p:cNvSpPr txBox="1"/>
          <p:nvPr/>
        </p:nvSpPr>
        <p:spPr>
          <a:xfrm>
            <a:off x="892615" y="5293435"/>
            <a:ext cx="16515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52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200"/>
              <a:buFont typeface="Darker Grotesque"/>
              <a:buNone/>
            </a:pPr>
            <a:r>
              <a:rPr lang="es-CL" sz="2400">
                <a:solidFill>
                  <a:srgbClr val="5352E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Estructura</a:t>
            </a:r>
            <a:endParaRPr b="0" i="0" sz="1200" u="none" cap="none" strike="noStrike">
              <a:solidFill>
                <a:srgbClr val="5352EE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63" name="Google Shape;163;p6"/>
          <p:cNvSpPr txBox="1"/>
          <p:nvPr/>
        </p:nvSpPr>
        <p:spPr>
          <a:xfrm>
            <a:off x="8772150" y="5898225"/>
            <a:ext cx="3366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>
                <a:solidFill>
                  <a:srgbClr val="5352EE"/>
                </a:solidFill>
              </a:rPr>
              <a:t>Product Backlog, Sprint Backlog e Incremento</a:t>
            </a:r>
            <a:endParaRPr sz="1200">
              <a:solidFill>
                <a:srgbClr val="5352EE"/>
              </a:solidFill>
            </a:endParaRPr>
          </a:p>
        </p:txBody>
      </p:sp>
      <p:sp>
        <p:nvSpPr>
          <p:cNvPr id="164" name="Google Shape;164;p6"/>
          <p:cNvSpPr txBox="1"/>
          <p:nvPr/>
        </p:nvSpPr>
        <p:spPr>
          <a:xfrm>
            <a:off x="215600" y="5898225"/>
            <a:ext cx="330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>
                <a:solidFill>
                  <a:srgbClr val="5352EE"/>
                </a:solidFill>
              </a:rPr>
              <a:t>Sprint, Reuniones, Artefactos</a:t>
            </a:r>
            <a:endParaRPr b="0" i="0" sz="1200" u="none" cap="none" strike="noStrike">
              <a:solidFill>
                <a:srgbClr val="5352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4023675" y="5348025"/>
            <a:ext cx="4470900" cy="8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800"/>
              <a:buFont typeface="Arial"/>
              <a:buNone/>
            </a:pPr>
            <a:r>
              <a:rPr b="1" lang="es-CL" sz="1100">
                <a:solidFill>
                  <a:srgbClr val="5352EE"/>
                </a:solidFill>
              </a:rPr>
              <a:t>colaboración, entregas incrementales y la adaptación continua</a:t>
            </a:r>
            <a:endParaRPr b="0" i="0" sz="1100" u="none" cap="none" strike="noStrike">
              <a:solidFill>
                <a:srgbClr val="5352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352E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0" name="Google Shape;17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“Sercotec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Diagnóstico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72" name="Google Shape;172;p7"/>
          <p:cNvSpPr txBox="1"/>
          <p:nvPr/>
        </p:nvSpPr>
        <p:spPr>
          <a:xfrm>
            <a:off x="1" y="1155656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4" name="Google Shape;174;p7"/>
          <p:cNvSpPr/>
          <p:nvPr/>
        </p:nvSpPr>
        <p:spPr>
          <a:xfrm>
            <a:off x="526700" y="2835100"/>
            <a:ext cx="2319600" cy="31152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1</a:t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Planificación y Definición</a:t>
            </a:r>
            <a:endParaRPr sz="15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7"/>
          <p:cNvSpPr txBox="1"/>
          <p:nvPr/>
        </p:nvSpPr>
        <p:spPr>
          <a:xfrm>
            <a:off x="526700" y="3820000"/>
            <a:ext cx="2319600" cy="22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Duración: 29 días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Artefactos: 14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Reuniones:4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3469375" y="2835100"/>
            <a:ext cx="2319600" cy="31152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2</a:t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Fase Inicial de Desarrollo</a:t>
            </a:r>
            <a:endParaRPr sz="15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7"/>
          <p:cNvSpPr txBox="1"/>
          <p:nvPr/>
        </p:nvSpPr>
        <p:spPr>
          <a:xfrm>
            <a:off x="3408200" y="3820000"/>
            <a:ext cx="2319600" cy="22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Duración</a:t>
            </a: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33 </a:t>
            </a: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días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Artefactos: 5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Tareas:27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Reuniones:5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incremento:30%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HU: 4 de 8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7"/>
          <p:cNvSpPr/>
          <p:nvPr/>
        </p:nvSpPr>
        <p:spPr>
          <a:xfrm>
            <a:off x="6412050" y="2835100"/>
            <a:ext cx="2319600" cy="31152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3</a:t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Fase Central de Desarrollo</a:t>
            </a:r>
            <a:endParaRPr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7"/>
          <p:cNvSpPr txBox="1"/>
          <p:nvPr/>
        </p:nvSpPr>
        <p:spPr>
          <a:xfrm>
            <a:off x="6412050" y="3820000"/>
            <a:ext cx="2319600" cy="22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Duración: 34 días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Artefactos: 6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Tareas:16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Reuniones:9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incremento:50%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HU: 6 de 8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7"/>
          <p:cNvSpPr/>
          <p:nvPr/>
        </p:nvSpPr>
        <p:spPr>
          <a:xfrm>
            <a:off x="9478000" y="2835100"/>
            <a:ext cx="2319600" cy="31152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4</a:t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de Contingencia</a:t>
            </a:r>
            <a:endParaRPr sz="15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7"/>
          <p:cNvSpPr txBox="1"/>
          <p:nvPr/>
        </p:nvSpPr>
        <p:spPr>
          <a:xfrm>
            <a:off x="9478000" y="3731500"/>
            <a:ext cx="2319600" cy="22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Duración</a:t>
            </a: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20 </a:t>
            </a: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días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Artefactos: 7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Tareas:6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Reuniones:4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incremento:20%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HU: 8 de 8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6" name="Google Shape;18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“Sercotec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Diagnóstico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88" name="Google Shape;188;p8"/>
          <p:cNvSpPr txBox="1"/>
          <p:nvPr/>
        </p:nvSpPr>
        <p:spPr>
          <a:xfrm>
            <a:off x="0" y="14326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</p:txBody>
      </p:sp>
      <p:cxnSp>
        <p:nvCxnSpPr>
          <p:cNvPr id="189" name="Google Shape;189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0" name="Google Shape;19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675" y="2203100"/>
            <a:ext cx="11486650" cy="437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5" name="Google Shape;19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“Sercotec Diagnostico”</a:t>
            </a:r>
            <a:endParaRPr/>
          </a:p>
        </p:txBody>
      </p:sp>
      <p:sp>
        <p:nvSpPr>
          <p:cNvPr id="197" name="Google Shape;197;p9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98" name="Google Shape;198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9" name="Google Shape;19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875" y="2078975"/>
            <a:ext cx="11172274" cy="466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