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315" r:id="rId17"/>
    <p:sldId id="279" r:id="rId18"/>
    <p:sldId id="272" r:id="rId19"/>
    <p:sldId id="273" r:id="rId20"/>
    <p:sldId id="275" r:id="rId21"/>
    <p:sldId id="276" r:id="rId22"/>
    <p:sldId id="278" r:id="rId23"/>
    <p:sldId id="283" r:id="rId24"/>
    <p:sldId id="284" r:id="rId25"/>
    <p:sldId id="280" r:id="rId26"/>
    <p:sldId id="281" r:id="rId27"/>
    <p:sldId id="282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306" r:id="rId39"/>
    <p:sldId id="307" r:id="rId40"/>
    <p:sldId id="308" r:id="rId41"/>
    <p:sldId id="309" r:id="rId42"/>
    <p:sldId id="310" r:id="rId43"/>
    <p:sldId id="311" r:id="rId44"/>
    <p:sldId id="312" r:id="rId45"/>
    <p:sldId id="313" r:id="rId46"/>
    <p:sldId id="314" r:id="rId47"/>
  </p:sldIdLst>
  <p:sldSz cx="9144000" cy="6858000" type="screen4x3"/>
  <p:notesSz cx="7099300" cy="102346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83" autoAdjust="0"/>
  </p:normalViewPr>
  <p:slideViewPr>
    <p:cSldViewPr>
      <p:cViewPr varScale="1">
        <p:scale>
          <a:sx n="64" d="100"/>
          <a:sy n="64" d="100"/>
        </p:scale>
        <p:origin x="134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30A78650-B9CA-47C6-A0F1-BF98EC86BC8A}" type="datetimeFigureOut">
              <a:rPr lang="es-ES" smtClean="0"/>
              <a:pPr/>
              <a:t>12/05/2021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F16609B-767A-4FAF-A219-77F33EB29C9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8334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6609B-767A-4FAF-A219-77F33EB29C95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6609B-767A-4FAF-A219-77F33EB29C95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6609B-767A-4FAF-A219-77F33EB29C95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6609B-767A-4FAF-A219-77F33EB29C95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6609B-767A-4FAF-A219-77F33EB29C95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6609B-767A-4FAF-A219-77F33EB29C95}" type="slidenum">
              <a:rPr lang="es-ES" smtClean="0"/>
              <a:pPr/>
              <a:t>6</a:t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6609B-767A-4FAF-A219-77F33EB29C95}" type="slidenum">
              <a:rPr lang="es-ES" smtClean="0"/>
              <a:pPr/>
              <a:t>7</a:t>
            </a:fld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6609B-767A-4FAF-A219-77F33EB29C95}" type="slidenum">
              <a:rPr lang="es-ES" smtClean="0"/>
              <a:pPr/>
              <a:t>8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 redondeado"/>
          <p:cNvSpPr/>
          <p:nvPr/>
        </p:nvSpPr>
        <p:spPr>
          <a:xfrm>
            <a:off x="928662" y="1285860"/>
            <a:ext cx="7072362" cy="158421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39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Rectángulo redondeado"/>
          <p:cNvSpPr/>
          <p:nvPr/>
        </p:nvSpPr>
        <p:spPr>
          <a:xfrm>
            <a:off x="571472" y="1428736"/>
            <a:ext cx="7786710" cy="1744229"/>
          </a:xfrm>
          <a:prstGeom prst="roundRect">
            <a:avLst/>
          </a:prstGeom>
          <a:solidFill>
            <a:srgbClr val="977575">
              <a:alpha val="66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Rectángulo"/>
          <p:cNvSpPr/>
          <p:nvPr/>
        </p:nvSpPr>
        <p:spPr>
          <a:xfrm>
            <a:off x="0" y="0"/>
            <a:ext cx="9144000" cy="214290"/>
          </a:xfrm>
          <a:prstGeom prst="rect">
            <a:avLst/>
          </a:prstGeom>
          <a:solidFill>
            <a:schemeClr val="accent1">
              <a:lumMod val="60000"/>
              <a:lumOff val="40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Rectángulo"/>
          <p:cNvSpPr/>
          <p:nvPr/>
        </p:nvSpPr>
        <p:spPr>
          <a:xfrm>
            <a:off x="-32" y="5214950"/>
            <a:ext cx="9144000" cy="71414"/>
          </a:xfrm>
          <a:prstGeom prst="rect">
            <a:avLst/>
          </a:prstGeom>
          <a:solidFill>
            <a:schemeClr val="accent1">
              <a:lumMod val="60000"/>
              <a:lumOff val="40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Rectángulo redondeado"/>
          <p:cNvSpPr/>
          <p:nvPr/>
        </p:nvSpPr>
        <p:spPr>
          <a:xfrm>
            <a:off x="71406" y="1643050"/>
            <a:ext cx="8929718" cy="2286016"/>
          </a:xfrm>
          <a:prstGeom prst="roundRect">
            <a:avLst/>
          </a:prstGeom>
          <a:solidFill>
            <a:srgbClr val="79829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 userDrawn="1">
            <p:ph type="ctrTitle"/>
          </p:nvPr>
        </p:nvSpPr>
        <p:spPr>
          <a:xfrm>
            <a:off x="685800" y="1571612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 userDrawn="1">
            <p:ph type="subTitle" idx="1"/>
          </p:nvPr>
        </p:nvSpPr>
        <p:spPr>
          <a:xfrm>
            <a:off x="1371600" y="4176730"/>
            <a:ext cx="6400800" cy="103822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Sylfae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045B3CB7-CC17-4E55-9886-40846C0F257E}" type="datetimeFigureOut">
              <a:rPr lang="es-ES" smtClean="0"/>
              <a:pPr/>
              <a:t>12/05/2021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93120A41-C409-4CF6-B729-77E00C47FB0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3" name="2 Subtítulo"/>
          <p:cNvSpPr txBox="1">
            <a:spLocks/>
          </p:cNvSpPr>
          <p:nvPr userDrawn="1"/>
        </p:nvSpPr>
        <p:spPr>
          <a:xfrm>
            <a:off x="1385910" y="5248300"/>
            <a:ext cx="6400800" cy="1038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Sylfae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B3CB7-CC17-4E55-9886-40846C0F257E}" type="datetimeFigureOut">
              <a:rPr lang="es-ES" smtClean="0"/>
              <a:pPr/>
              <a:t>12/05/2021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0A41-C409-4CF6-B729-77E00C47FB0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B3CB7-CC17-4E55-9886-40846C0F257E}" type="datetimeFigureOut">
              <a:rPr lang="es-ES" smtClean="0"/>
              <a:pPr/>
              <a:t>12/05/2021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0A41-C409-4CF6-B729-77E00C47FB0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6 Grupo"/>
          <p:cNvGrpSpPr/>
          <p:nvPr userDrawn="1"/>
        </p:nvGrpSpPr>
        <p:grpSpPr>
          <a:xfrm>
            <a:off x="-32" y="-24"/>
            <a:ext cx="8715436" cy="1672352"/>
            <a:chOff x="-32" y="-24"/>
            <a:chExt cx="8715436" cy="1672352"/>
          </a:xfrm>
        </p:grpSpPr>
        <p:sp>
          <p:nvSpPr>
            <p:cNvPr id="8" name="7 Redondear rectángulo de esquina del mismo lado"/>
            <p:cNvSpPr/>
            <p:nvPr/>
          </p:nvSpPr>
          <p:spPr>
            <a:xfrm rot="5400000">
              <a:off x="3592932" y="-3164360"/>
              <a:ext cx="1243724" cy="8429652"/>
            </a:xfrm>
            <a:prstGeom prst="round2SameRect">
              <a:avLst/>
            </a:prstGeom>
            <a:solidFill>
              <a:srgbClr val="977575">
                <a:alpha val="8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8 Redondear rectángulo de esquina del mismo lado"/>
            <p:cNvSpPr/>
            <p:nvPr/>
          </p:nvSpPr>
          <p:spPr>
            <a:xfrm rot="5400000">
              <a:off x="3592964" y="-3592988"/>
              <a:ext cx="1243724" cy="8429652"/>
            </a:xfrm>
            <a:prstGeom prst="round2SameRect">
              <a:avLst/>
            </a:prstGeom>
            <a:solidFill>
              <a:schemeClr val="accent1">
                <a:lumMod val="60000"/>
                <a:lumOff val="40000"/>
                <a:alpha val="8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9 Redondear rectángulo de esquina del mismo lado"/>
            <p:cNvSpPr/>
            <p:nvPr/>
          </p:nvSpPr>
          <p:spPr>
            <a:xfrm rot="5400000">
              <a:off x="3714760" y="-3571908"/>
              <a:ext cx="1285884" cy="8715404"/>
            </a:xfrm>
            <a:prstGeom prst="round2SameRect">
              <a:avLst/>
            </a:prstGeom>
            <a:solidFill>
              <a:srgbClr val="7982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l">
              <a:defRPr sz="4400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B3CB7-CC17-4E55-9886-40846C0F257E}" type="datetimeFigureOut">
              <a:rPr lang="es-ES" smtClean="0"/>
              <a:pPr/>
              <a:t>12/05/2021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0A41-C409-4CF6-B729-77E00C47FB0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B3CB7-CC17-4E55-9886-40846C0F257E}" type="datetimeFigureOut">
              <a:rPr lang="es-ES" smtClean="0"/>
              <a:pPr/>
              <a:t>12/05/2021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0A41-C409-4CF6-B729-77E00C47FB0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7 Grupo"/>
          <p:cNvGrpSpPr/>
          <p:nvPr userDrawn="1"/>
        </p:nvGrpSpPr>
        <p:grpSpPr>
          <a:xfrm>
            <a:off x="-32" y="-24"/>
            <a:ext cx="8715436" cy="1672352"/>
            <a:chOff x="-32" y="-24"/>
            <a:chExt cx="8715436" cy="1672352"/>
          </a:xfrm>
        </p:grpSpPr>
        <p:sp>
          <p:nvSpPr>
            <p:cNvPr id="9" name="8 Redondear rectángulo de esquina del mismo lado"/>
            <p:cNvSpPr/>
            <p:nvPr/>
          </p:nvSpPr>
          <p:spPr>
            <a:xfrm rot="5400000">
              <a:off x="3592932" y="-3164360"/>
              <a:ext cx="1243724" cy="8429652"/>
            </a:xfrm>
            <a:prstGeom prst="round2SameRect">
              <a:avLst/>
            </a:prstGeom>
            <a:solidFill>
              <a:srgbClr val="977575">
                <a:alpha val="8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9 Redondear rectángulo de esquina del mismo lado"/>
            <p:cNvSpPr/>
            <p:nvPr/>
          </p:nvSpPr>
          <p:spPr>
            <a:xfrm rot="5400000">
              <a:off x="3592964" y="-3592988"/>
              <a:ext cx="1243724" cy="8429652"/>
            </a:xfrm>
            <a:prstGeom prst="round2SameRect">
              <a:avLst/>
            </a:prstGeom>
            <a:solidFill>
              <a:schemeClr val="accent1">
                <a:lumMod val="60000"/>
                <a:lumOff val="40000"/>
                <a:alpha val="8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10 Redondear rectángulo de esquina del mismo lado"/>
            <p:cNvSpPr/>
            <p:nvPr/>
          </p:nvSpPr>
          <p:spPr>
            <a:xfrm rot="5400000">
              <a:off x="3714760" y="-3571908"/>
              <a:ext cx="1285884" cy="8715404"/>
            </a:xfrm>
            <a:prstGeom prst="round2SameRect">
              <a:avLst/>
            </a:prstGeom>
            <a:solidFill>
              <a:srgbClr val="7982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Segoe UI" pitchFamily="34" charset="0"/>
                <a:cs typeface="Segoe UI" pitchFamily="34" charset="0"/>
              </a:defRPr>
            </a:lvl1pPr>
            <a:lvl2pPr>
              <a:defRPr sz="2400">
                <a:latin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Segoe UI" pitchFamily="34" charset="0"/>
                <a:cs typeface="Segoe UI" pitchFamily="34" charset="0"/>
              </a:defRPr>
            </a:lvl1pPr>
            <a:lvl2pPr>
              <a:defRPr sz="2400">
                <a:latin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B3CB7-CC17-4E55-9886-40846C0F257E}" type="datetimeFigureOut">
              <a:rPr lang="es-ES" smtClean="0"/>
              <a:pPr/>
              <a:t>12/05/2021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0A41-C409-4CF6-B729-77E00C47FB0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B3CB7-CC17-4E55-9886-40846C0F257E}" type="datetimeFigureOut">
              <a:rPr lang="es-ES" smtClean="0"/>
              <a:pPr/>
              <a:t>12/05/2021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0A41-C409-4CF6-B729-77E00C47FB0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B3CB7-CC17-4E55-9886-40846C0F257E}" type="datetimeFigureOut">
              <a:rPr lang="es-ES" smtClean="0"/>
              <a:pPr/>
              <a:t>12/05/2021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0A41-C409-4CF6-B729-77E00C47FB0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B3CB7-CC17-4E55-9886-40846C0F257E}" type="datetimeFigureOut">
              <a:rPr lang="es-ES" smtClean="0"/>
              <a:pPr/>
              <a:t>12/05/2021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0A41-C409-4CF6-B729-77E00C47FB0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B3CB7-CC17-4E55-9886-40846C0F257E}" type="datetimeFigureOut">
              <a:rPr lang="es-ES" smtClean="0"/>
              <a:pPr/>
              <a:t>12/05/2021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0A41-C409-4CF6-B729-77E00C47FB0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B3CB7-CC17-4E55-9886-40846C0F257E}" type="datetimeFigureOut">
              <a:rPr lang="es-ES" smtClean="0"/>
              <a:pPr/>
              <a:t>12/05/2021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0A41-C409-4CF6-B729-77E00C47FB0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B3CB7-CC17-4E55-9886-40846C0F257E}" type="datetimeFigureOut">
              <a:rPr lang="es-ES" smtClean="0"/>
              <a:pPr/>
              <a:t>12/05/2021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20A41-C409-4CF6-B729-77E00C47FB0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ermaintz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Introducción a MATLAB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Modelado, Optimización y Simulación</a:t>
            </a:r>
          </a:p>
          <a:p>
            <a:r>
              <a:rPr lang="es-CO" dirty="0"/>
              <a:t>Germán Montoya, </a:t>
            </a:r>
            <a:r>
              <a:rPr lang="es-CO" dirty="0">
                <a:hlinkClick r:id="rId3"/>
              </a:rPr>
              <a:t>jermaintz@gmail.com</a:t>
            </a:r>
            <a:endParaRPr lang="es-CO" dirty="0"/>
          </a:p>
          <a:p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214282" y="5429264"/>
            <a:ext cx="8715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i="1" dirty="0">
                <a:latin typeface="Georgia" pitchFamily="18" charset="0"/>
              </a:rPr>
              <a:t>Universidad de Los Andes</a:t>
            </a:r>
          </a:p>
          <a:p>
            <a:pPr algn="ctr"/>
            <a:r>
              <a:rPr lang="es-CO" sz="2400" i="1" dirty="0">
                <a:latin typeface="Georgia" pitchFamily="18" charset="0"/>
              </a:rPr>
              <a:t>Bogotá, Colombia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Matrices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500066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b="1" dirty="0"/>
              <a:t>Vector </a:t>
            </a:r>
            <a:r>
              <a:rPr lang="en-US" sz="2400" b="1" dirty="0" err="1"/>
              <a:t>fila</a:t>
            </a:r>
            <a:r>
              <a:rPr lang="en-US" sz="2400" dirty="0"/>
              <a:t>; </a:t>
            </a:r>
            <a:r>
              <a:rPr lang="en-US" sz="2400" dirty="0" err="1"/>
              <a:t>elementos</a:t>
            </a:r>
            <a:r>
              <a:rPr lang="en-US" sz="2400" dirty="0"/>
              <a:t> </a:t>
            </a:r>
            <a:r>
              <a:rPr lang="en-US" sz="2400" dirty="0" err="1"/>
              <a:t>separados</a:t>
            </a:r>
            <a:r>
              <a:rPr lang="en-US" sz="2400" dirty="0"/>
              <a:t> </a:t>
            </a:r>
            <a:r>
              <a:rPr lang="en-US" sz="2400" dirty="0" err="1"/>
              <a:t>por</a:t>
            </a:r>
            <a:r>
              <a:rPr lang="en-US" sz="2400" dirty="0"/>
              <a:t> </a:t>
            </a:r>
            <a:r>
              <a:rPr lang="en-US" sz="2400" dirty="0" err="1"/>
              <a:t>espacios</a:t>
            </a:r>
            <a:r>
              <a:rPr lang="en-US" sz="2400" dirty="0"/>
              <a:t> en </a:t>
            </a:r>
            <a:r>
              <a:rPr lang="en-US" sz="2400" dirty="0" err="1"/>
              <a:t>blanco</a:t>
            </a:r>
            <a:r>
              <a:rPr lang="en-US" sz="2400" dirty="0"/>
              <a:t> o comas 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400" dirty="0"/>
              <a:t>&gt;&gt; v =[2 3 4]</a:t>
            </a:r>
          </a:p>
          <a:p>
            <a:pPr>
              <a:lnSpc>
                <a:spcPct val="80000"/>
              </a:lnSpc>
            </a:pPr>
            <a:r>
              <a:rPr lang="en-US" sz="2400" b="1" dirty="0"/>
              <a:t>Vector </a:t>
            </a:r>
            <a:r>
              <a:rPr lang="en-US" sz="2400" b="1" dirty="0" err="1"/>
              <a:t>columna</a:t>
            </a:r>
            <a:r>
              <a:rPr lang="en-US" sz="2400" dirty="0"/>
              <a:t>: </a:t>
            </a:r>
            <a:r>
              <a:rPr lang="en-US" sz="2400" dirty="0" err="1"/>
              <a:t>elementos</a:t>
            </a:r>
            <a:r>
              <a:rPr lang="en-US" sz="2400" dirty="0"/>
              <a:t> </a:t>
            </a:r>
            <a:r>
              <a:rPr lang="en-US" sz="2400" dirty="0" err="1"/>
              <a:t>separados</a:t>
            </a:r>
            <a:r>
              <a:rPr lang="en-US" sz="2400" dirty="0"/>
              <a:t> </a:t>
            </a:r>
            <a:r>
              <a:rPr lang="en-US" sz="2400" dirty="0" err="1"/>
              <a:t>por</a:t>
            </a:r>
            <a:r>
              <a:rPr lang="en-US" sz="2400" dirty="0"/>
              <a:t> </a:t>
            </a:r>
            <a:r>
              <a:rPr lang="en-US" sz="2400" b="1" dirty="0" err="1"/>
              <a:t>punto</a:t>
            </a:r>
            <a:r>
              <a:rPr lang="en-US" sz="2400" b="1" dirty="0"/>
              <a:t> y coma </a:t>
            </a:r>
            <a:r>
              <a:rPr lang="en-US" sz="2400" dirty="0"/>
              <a:t>(;)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400" dirty="0"/>
              <a:t>&gt;&gt; w =[2;3;4;7;9;8]</a:t>
            </a:r>
          </a:p>
          <a:p>
            <a:pPr>
              <a:lnSpc>
                <a:spcPct val="80000"/>
              </a:lnSpc>
            </a:pPr>
            <a:r>
              <a:rPr lang="en-US" sz="2400" b="1" dirty="0" err="1"/>
              <a:t>Generación</a:t>
            </a:r>
            <a:r>
              <a:rPr lang="en-US" sz="2400" b="1" dirty="0"/>
              <a:t> de </a:t>
            </a:r>
            <a:r>
              <a:rPr lang="en-US" sz="2400" b="1" dirty="0" err="1"/>
              <a:t>vectores</a:t>
            </a:r>
            <a:r>
              <a:rPr lang="en-US" sz="2400" b="1" dirty="0"/>
              <a:t> </a:t>
            </a:r>
            <a:r>
              <a:rPr lang="en-US" sz="2400" b="1" dirty="0" err="1"/>
              <a:t>fila</a:t>
            </a:r>
            <a:r>
              <a:rPr lang="en-US" sz="2400" b="1" dirty="0"/>
              <a:t>:</a:t>
            </a:r>
          </a:p>
          <a:p>
            <a:pPr lvl="1">
              <a:lnSpc>
                <a:spcPct val="80000"/>
              </a:lnSpc>
            </a:pPr>
            <a:r>
              <a:rPr lang="en-US" sz="2400" dirty="0" err="1"/>
              <a:t>Especificando</a:t>
            </a:r>
            <a:r>
              <a:rPr lang="en-US" sz="2400" dirty="0"/>
              <a:t> el </a:t>
            </a:r>
            <a:r>
              <a:rPr lang="en-US" sz="2400" dirty="0" err="1"/>
              <a:t>incremento</a:t>
            </a:r>
            <a:r>
              <a:rPr lang="en-US" sz="2400" dirty="0"/>
              <a:t> </a:t>
            </a:r>
            <a:r>
              <a:rPr lang="en-US" sz="2400" b="1" dirty="0"/>
              <a:t>h </a:t>
            </a:r>
            <a:r>
              <a:rPr lang="en-US" sz="2400" dirty="0"/>
              <a:t>de </a:t>
            </a:r>
            <a:r>
              <a:rPr lang="en-US" sz="2400" dirty="0" err="1"/>
              <a:t>sus</a:t>
            </a:r>
            <a:r>
              <a:rPr lang="en-US" sz="2400" dirty="0"/>
              <a:t> </a:t>
            </a:r>
            <a:r>
              <a:rPr lang="en-US" sz="2400" dirty="0" err="1"/>
              <a:t>componentes</a:t>
            </a:r>
            <a:r>
              <a:rPr lang="en-US" sz="2400" dirty="0"/>
              <a:t> </a:t>
            </a:r>
            <a:r>
              <a:rPr lang="en-US" sz="2000" b="1" dirty="0"/>
              <a:t>v=a:h:b</a:t>
            </a:r>
            <a:endParaRPr lang="en-US" sz="2400" b="1" dirty="0"/>
          </a:p>
          <a:p>
            <a:pPr lvl="2">
              <a:lnSpc>
                <a:spcPct val="80000"/>
              </a:lnSpc>
            </a:pPr>
            <a:r>
              <a:rPr lang="en-US" sz="1800" dirty="0"/>
              <a:t>T=0:0.1:1</a:t>
            </a:r>
          </a:p>
          <a:p>
            <a:pPr lvl="2">
              <a:lnSpc>
                <a:spcPct val="80000"/>
              </a:lnSpc>
              <a:buNone/>
            </a:pPr>
            <a:endParaRPr lang="en-US" sz="1900" dirty="0"/>
          </a:p>
          <a:p>
            <a:pPr lvl="1">
              <a:lnSpc>
                <a:spcPct val="80000"/>
              </a:lnSpc>
            </a:pPr>
            <a:r>
              <a:rPr lang="en-US" sz="2600" dirty="0" err="1"/>
              <a:t>Especificando</a:t>
            </a:r>
            <a:r>
              <a:rPr lang="en-US" sz="2600" dirty="0"/>
              <a:t> </a:t>
            </a:r>
            <a:r>
              <a:rPr lang="en-US" sz="2600" dirty="0" err="1"/>
              <a:t>su</a:t>
            </a:r>
            <a:r>
              <a:rPr lang="en-US" sz="2600" dirty="0"/>
              <a:t> </a:t>
            </a:r>
            <a:r>
              <a:rPr lang="en-US" sz="2600" dirty="0" err="1"/>
              <a:t>dimensión</a:t>
            </a:r>
            <a:r>
              <a:rPr lang="en-US" sz="2600" dirty="0"/>
              <a:t> </a:t>
            </a:r>
            <a:r>
              <a:rPr lang="en-US" sz="2600" b="1" dirty="0"/>
              <a:t>n: </a:t>
            </a:r>
            <a:r>
              <a:rPr lang="en-US" sz="2600" b="1" dirty="0" err="1"/>
              <a:t>linspace</a:t>
            </a:r>
            <a:r>
              <a:rPr lang="en-US" sz="2600" b="1" dirty="0"/>
              <a:t>(</a:t>
            </a:r>
            <a:r>
              <a:rPr lang="en-US" sz="2600" b="1" dirty="0" err="1"/>
              <a:t>a,b,n</a:t>
            </a:r>
            <a:r>
              <a:rPr lang="en-US" sz="2600" b="1" dirty="0"/>
              <a:t>)</a:t>
            </a:r>
            <a:r>
              <a:rPr lang="en-US" sz="2600" dirty="0"/>
              <a:t> (</a:t>
            </a:r>
            <a:r>
              <a:rPr lang="en-US" sz="2600" dirty="0" err="1"/>
              <a:t>por</a:t>
            </a:r>
            <a:r>
              <a:rPr lang="en-US" sz="2600" dirty="0"/>
              <a:t> </a:t>
            </a:r>
            <a:r>
              <a:rPr lang="en-US" sz="2600" dirty="0" err="1"/>
              <a:t>defecto</a:t>
            </a:r>
            <a:r>
              <a:rPr lang="en-US" sz="2600" dirty="0"/>
              <a:t> n=100) </a:t>
            </a:r>
          </a:p>
          <a:p>
            <a:pPr lvl="2">
              <a:lnSpc>
                <a:spcPct val="80000"/>
              </a:lnSpc>
            </a:pPr>
            <a:r>
              <a:rPr lang="en-US" sz="1900" dirty="0"/>
              <a:t>T=</a:t>
            </a:r>
            <a:r>
              <a:rPr lang="en-US" sz="1900" dirty="0" err="1"/>
              <a:t>linspace</a:t>
            </a:r>
            <a:r>
              <a:rPr lang="en-US" sz="1900" dirty="0"/>
              <a:t>(0,1,11)</a:t>
            </a:r>
          </a:p>
          <a:p>
            <a:pPr lvl="1">
              <a:lnSpc>
                <a:spcPct val="80000"/>
              </a:lnSpc>
              <a:buNone/>
            </a:pP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637" y="6309320"/>
            <a:ext cx="8085137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6789" y="5016026"/>
            <a:ext cx="7394985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Matrices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Matrices n x m:</a:t>
            </a:r>
          </a:p>
          <a:p>
            <a:pPr lvl="1"/>
            <a:r>
              <a:rPr lang="es-CO" dirty="0"/>
              <a:t>A=[1 2 3; 4 5 6; 7 8 9]</a:t>
            </a:r>
          </a:p>
          <a:p>
            <a:pPr lvl="1"/>
            <a:r>
              <a:rPr lang="es-CO" dirty="0"/>
              <a:t>Información: </a:t>
            </a:r>
          </a:p>
          <a:p>
            <a:pPr lvl="2"/>
            <a:r>
              <a:rPr lang="es-CO" dirty="0"/>
              <a:t>De un elemento: A(2,3)=6</a:t>
            </a:r>
          </a:p>
          <a:p>
            <a:pPr lvl="2"/>
            <a:r>
              <a:rPr lang="es-CO" dirty="0"/>
              <a:t>De una fila: A(1,:)= 1 2 3</a:t>
            </a:r>
          </a:p>
          <a:p>
            <a:pPr lvl="2"/>
            <a:r>
              <a:rPr lang="es-CO" dirty="0"/>
              <a:t>De una columna: A(:,2)= 2 5 8</a:t>
            </a:r>
          </a:p>
          <a:p>
            <a:pPr lvl="1"/>
            <a:r>
              <a:rPr lang="es-CO" dirty="0"/>
              <a:t>Matriz vacía: A=[]</a:t>
            </a:r>
          </a:p>
          <a:p>
            <a:pPr lvl="2"/>
            <a:r>
              <a:rPr lang="es-CO" dirty="0"/>
              <a:t>Eliminación de una fila: A(1,:)=[]</a:t>
            </a:r>
          </a:p>
          <a:p>
            <a:pPr lvl="2"/>
            <a:r>
              <a:rPr lang="es-CO" dirty="0"/>
              <a:t>Eliminación de una columna: A(:,2)=[]</a:t>
            </a:r>
          </a:p>
          <a:p>
            <a:pPr lvl="2"/>
            <a:endParaRPr lang="es-CO" dirty="0"/>
          </a:p>
          <a:p>
            <a:pPr lvl="1"/>
            <a:endParaRPr lang="es-CO" dirty="0"/>
          </a:p>
          <a:p>
            <a:endParaRPr lang="es-E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Matrices: Operadores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Básicas: +, -, *, /</a:t>
            </a:r>
          </a:p>
          <a:p>
            <a:pPr lvl="1">
              <a:buFont typeface="Wingdings" pitchFamily="2" charset="2"/>
              <a:buChar char="§"/>
            </a:pPr>
            <a:r>
              <a:rPr lang="es-CO" dirty="0"/>
              <a:t>A=[1 2 3 4 5]; k=2; B=[5 4 3 2 1]</a:t>
            </a:r>
          </a:p>
          <a:p>
            <a:pPr lvl="1">
              <a:buFont typeface="Wingdings" pitchFamily="2" charset="2"/>
              <a:buChar char="§"/>
            </a:pPr>
            <a:r>
              <a:rPr lang="es-CO" dirty="0"/>
              <a:t>A/2= 0.5    1    1.5    2    2.5;</a:t>
            </a:r>
          </a:p>
          <a:p>
            <a:pPr lvl="1">
              <a:buFont typeface="Wingdings" pitchFamily="2" charset="2"/>
              <a:buChar char="§"/>
            </a:pPr>
            <a:r>
              <a:rPr lang="es-CO" dirty="0"/>
              <a:t>2./A= 2    1    0.6667    0.5    0.4;</a:t>
            </a:r>
          </a:p>
          <a:p>
            <a:pPr lvl="1">
              <a:buFont typeface="Wingdings" pitchFamily="2" charset="2"/>
              <a:buChar char="§"/>
            </a:pPr>
            <a:r>
              <a:rPr lang="es-CO" dirty="0"/>
              <a:t>A./B= 0.2    0.5   1    2    5;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Matrices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O" dirty="0"/>
              <a:t>Almacenamiento en vectores:</a:t>
            </a:r>
          </a:p>
          <a:p>
            <a:pPr>
              <a:buNone/>
            </a:pPr>
            <a:r>
              <a:rPr lang="es-CO" dirty="0"/>
              <a:t>	&gt;&gt;a=[]</a:t>
            </a:r>
          </a:p>
          <a:p>
            <a:pPr>
              <a:buNone/>
            </a:pPr>
            <a:r>
              <a:rPr lang="es-CO" dirty="0"/>
              <a:t>   &gt;&gt;a=[a 1]</a:t>
            </a:r>
          </a:p>
          <a:p>
            <a:pPr>
              <a:buNone/>
            </a:pPr>
            <a:r>
              <a:rPr lang="es-CO" dirty="0"/>
              <a:t>   &gt;&gt;a=[a 2]</a:t>
            </a:r>
          </a:p>
          <a:p>
            <a:r>
              <a:rPr lang="es-CO" dirty="0"/>
              <a:t>Supresión en vectores:</a:t>
            </a:r>
          </a:p>
          <a:p>
            <a:pPr>
              <a:buNone/>
            </a:pPr>
            <a:r>
              <a:rPr lang="es-CO" dirty="0"/>
              <a:t>	&gt;&gt;a=[1 2 3 4 5]</a:t>
            </a:r>
          </a:p>
          <a:p>
            <a:pPr>
              <a:buNone/>
            </a:pPr>
            <a:r>
              <a:rPr lang="es-CO" dirty="0"/>
              <a:t>	&gt;&gt;a=a(2:length(a)); </a:t>
            </a:r>
            <a:r>
              <a:rPr lang="es-CO" dirty="0">
                <a:solidFill>
                  <a:srgbClr val="002060"/>
                </a:solidFill>
              </a:rPr>
              <a:t>%recorto el primer elemento del vector.</a:t>
            </a:r>
          </a:p>
          <a:p>
            <a:pPr>
              <a:buNone/>
            </a:pPr>
            <a:r>
              <a:rPr lang="es-CO" dirty="0"/>
              <a:t>	</a:t>
            </a:r>
            <a:r>
              <a:rPr lang="es-CO" dirty="0">
                <a:solidFill>
                  <a:srgbClr val="FF0000"/>
                </a:solidFill>
              </a:rPr>
              <a:t>Como recorto el último??</a:t>
            </a:r>
            <a:endParaRPr lang="es-E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Funciones</a:t>
            </a:r>
            <a:br>
              <a:rPr lang="es-CO" dirty="0"/>
            </a:b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A=[1 2 3 4 5]; B=[1 2 3;4 5 6];</a:t>
            </a:r>
            <a:endParaRPr lang="es-ES" dirty="0"/>
          </a:p>
          <a:p>
            <a:pPr lvl="1">
              <a:buFont typeface="Wingdings" pitchFamily="2" charset="2"/>
              <a:buChar char="§"/>
            </a:pPr>
            <a:r>
              <a:rPr lang="es-CO" dirty="0" err="1"/>
              <a:t>Length</a:t>
            </a:r>
            <a:r>
              <a:rPr lang="es-CO" dirty="0"/>
              <a:t>(A)=5</a:t>
            </a:r>
          </a:p>
          <a:p>
            <a:pPr lvl="1">
              <a:buFont typeface="Wingdings" pitchFamily="2" charset="2"/>
              <a:buChar char="§"/>
            </a:pPr>
            <a:r>
              <a:rPr lang="es-CO" dirty="0"/>
              <a:t>[</a:t>
            </a:r>
            <a:r>
              <a:rPr lang="es-CO" dirty="0" err="1"/>
              <a:t>n,m</a:t>
            </a:r>
            <a:r>
              <a:rPr lang="es-CO" dirty="0"/>
              <a:t>]=</a:t>
            </a:r>
            <a:r>
              <a:rPr lang="es-CO" dirty="0" err="1"/>
              <a:t>size</a:t>
            </a:r>
            <a:r>
              <a:rPr lang="es-CO" dirty="0"/>
              <a:t>(B)  </a:t>
            </a:r>
            <a:r>
              <a:rPr lang="es-CO" dirty="0">
                <a:sym typeface="Wingdings" pitchFamily="2" charset="2"/>
              </a:rPr>
              <a:t> n=2 y m=3</a:t>
            </a:r>
          </a:p>
          <a:p>
            <a:pPr lvl="1">
              <a:buFont typeface="Wingdings" pitchFamily="2" charset="2"/>
              <a:buChar char="§"/>
            </a:pPr>
            <a:r>
              <a:rPr lang="es-ES_tradnl" dirty="0" err="1"/>
              <a:t>sum</a:t>
            </a:r>
            <a:r>
              <a:rPr lang="es-ES_tradnl" dirty="0"/>
              <a:t>(A)=15; </a:t>
            </a:r>
            <a:r>
              <a:rPr lang="es-ES_tradnl" dirty="0" err="1"/>
              <a:t>prod</a:t>
            </a:r>
            <a:r>
              <a:rPr lang="es-ES_tradnl" dirty="0"/>
              <a:t>(A)=120</a:t>
            </a:r>
          </a:p>
          <a:p>
            <a:pPr lvl="1">
              <a:buFont typeface="Wingdings" pitchFamily="2" charset="2"/>
              <a:buChar char="§"/>
            </a:pPr>
            <a:r>
              <a:rPr lang="es-ES_tradnl" dirty="0"/>
              <a:t>Max(A)=5; min(A)=1</a:t>
            </a:r>
          </a:p>
          <a:p>
            <a:pPr lvl="1">
              <a:buFont typeface="Wingdings" pitchFamily="2" charset="2"/>
              <a:buChar char="§"/>
            </a:pPr>
            <a:r>
              <a:rPr lang="es-ES_tradnl" dirty="0"/>
              <a:t>A’=[1;2;3;4;5]</a:t>
            </a:r>
          </a:p>
          <a:p>
            <a:pPr lvl="1">
              <a:buFont typeface="Wingdings" pitchFamily="2" charset="2"/>
              <a:buChar char="§"/>
            </a:pPr>
            <a:r>
              <a:rPr lang="es-ES_tradnl" dirty="0" err="1"/>
              <a:t>Zeros</a:t>
            </a:r>
            <a:r>
              <a:rPr lang="es-ES_tradnl" dirty="0"/>
              <a:t>(</a:t>
            </a:r>
            <a:r>
              <a:rPr lang="es-ES_tradnl" dirty="0" err="1"/>
              <a:t>n,m</a:t>
            </a:r>
            <a:r>
              <a:rPr lang="es-ES_tradnl" dirty="0"/>
              <a:t>); </a:t>
            </a:r>
            <a:r>
              <a:rPr lang="es-ES_tradnl" dirty="0" err="1"/>
              <a:t>zeros</a:t>
            </a:r>
            <a:r>
              <a:rPr lang="es-ES_tradnl" dirty="0"/>
              <a:t>(1,2)=[0 0]</a:t>
            </a:r>
          </a:p>
          <a:p>
            <a:pPr lvl="1">
              <a:buFont typeface="Wingdings" pitchFamily="2" charset="2"/>
              <a:buChar char="§"/>
            </a:pPr>
            <a:r>
              <a:rPr lang="es-ES_tradnl" dirty="0" err="1"/>
              <a:t>Ones</a:t>
            </a:r>
            <a:r>
              <a:rPr lang="es-ES_tradnl" dirty="0"/>
              <a:t>(</a:t>
            </a:r>
            <a:r>
              <a:rPr lang="es-ES_tradnl" dirty="0" err="1"/>
              <a:t>n,m</a:t>
            </a:r>
            <a:r>
              <a:rPr lang="es-ES_tradnl" dirty="0"/>
              <a:t>); </a:t>
            </a:r>
            <a:r>
              <a:rPr lang="es-ES_tradnl" dirty="0" err="1"/>
              <a:t>ones</a:t>
            </a:r>
            <a:r>
              <a:rPr lang="es-ES_tradnl" dirty="0"/>
              <a:t>(1,2)=[1 1]</a:t>
            </a:r>
          </a:p>
          <a:p>
            <a:pPr lvl="1">
              <a:buFont typeface="Wingdings" pitchFamily="2" charset="2"/>
              <a:buChar char="§"/>
            </a:pPr>
            <a:endParaRPr lang="es-CO" dirty="0">
              <a:sym typeface="Wingdings" pitchFamily="2" charset="2"/>
            </a:endParaRPr>
          </a:p>
          <a:p>
            <a:pPr lvl="1">
              <a:buFont typeface="Wingdings" pitchFamily="2" charset="2"/>
              <a:buChar char="§"/>
            </a:pPr>
            <a:endParaRPr lang="es-CO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Gráficos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T=0:0.1:1</a:t>
            </a:r>
          </a:p>
          <a:p>
            <a:r>
              <a:rPr lang="en-US" sz="2000" dirty="0"/>
              <a:t>F=2</a:t>
            </a:r>
            <a:endParaRPr lang="es-CO" sz="2000" dirty="0"/>
          </a:p>
          <a:p>
            <a:r>
              <a:rPr lang="es-CO" sz="2000" dirty="0"/>
              <a:t>X=sin(2*pi*F*T); %señal </a:t>
            </a:r>
            <a:r>
              <a:rPr lang="es-CO" sz="2000" dirty="0" err="1"/>
              <a:t>senoidal</a:t>
            </a:r>
            <a:endParaRPr lang="es-CO" sz="2000" dirty="0"/>
          </a:p>
          <a:p>
            <a:r>
              <a:rPr lang="en-US" sz="2000" dirty="0"/>
              <a:t>Figure</a:t>
            </a:r>
            <a:endParaRPr lang="es-CO" sz="2000" dirty="0"/>
          </a:p>
          <a:p>
            <a:r>
              <a:rPr lang="es-CO" sz="2000" dirty="0" err="1"/>
              <a:t>Plot</a:t>
            </a:r>
            <a:r>
              <a:rPr lang="es-CO" sz="2000" dirty="0"/>
              <a:t>(</a:t>
            </a:r>
            <a:r>
              <a:rPr lang="es-CO" sz="2000" dirty="0" err="1"/>
              <a:t>t,x</a:t>
            </a:r>
            <a:r>
              <a:rPr lang="es-CO" sz="2000" dirty="0"/>
              <a:t>); %curva azul (por defecto)</a:t>
            </a:r>
          </a:p>
          <a:p>
            <a:endParaRPr lang="es-CO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717031"/>
            <a:ext cx="3600400" cy="2850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Gráficos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O" dirty="0" err="1"/>
              <a:t>Plot</a:t>
            </a:r>
            <a:r>
              <a:rPr lang="es-CO" dirty="0"/>
              <a:t>(</a:t>
            </a:r>
            <a:r>
              <a:rPr lang="es-CO" dirty="0" err="1"/>
              <a:t>t,x</a:t>
            </a:r>
            <a:r>
              <a:rPr lang="es-CO" dirty="0"/>
              <a:t>); %curva azul (por defecto)</a:t>
            </a:r>
          </a:p>
          <a:p>
            <a:r>
              <a:rPr lang="es-ES" dirty="0" err="1"/>
              <a:t>plot</a:t>
            </a:r>
            <a:r>
              <a:rPr lang="es-ES" dirty="0"/>
              <a:t>(</a:t>
            </a:r>
            <a:r>
              <a:rPr lang="es-ES" dirty="0" err="1"/>
              <a:t>t,x,'k</a:t>
            </a:r>
            <a:r>
              <a:rPr lang="es-ES" dirty="0"/>
              <a:t>'); %curva negra</a:t>
            </a:r>
          </a:p>
          <a:p>
            <a:r>
              <a:rPr lang="es-ES" dirty="0" err="1"/>
              <a:t>plot</a:t>
            </a:r>
            <a:r>
              <a:rPr lang="es-ES" dirty="0"/>
              <a:t>(</a:t>
            </a:r>
            <a:r>
              <a:rPr lang="es-ES" dirty="0" err="1"/>
              <a:t>t,x</a:t>
            </a:r>
            <a:r>
              <a:rPr lang="es-ES" dirty="0"/>
              <a:t>,‘--k'); %curva líneas espaciadas</a:t>
            </a:r>
          </a:p>
          <a:p>
            <a:r>
              <a:rPr lang="es-CO" dirty="0" err="1"/>
              <a:t>plot</a:t>
            </a:r>
            <a:r>
              <a:rPr lang="es-CO" dirty="0"/>
              <a:t>(</a:t>
            </a:r>
            <a:r>
              <a:rPr lang="es-CO" dirty="0" err="1"/>
              <a:t>t,x</a:t>
            </a:r>
            <a:r>
              <a:rPr lang="es-CO" dirty="0"/>
              <a:t>,'--</a:t>
            </a:r>
            <a:r>
              <a:rPr lang="es-CO" dirty="0" err="1"/>
              <a:t>ks</a:t>
            </a:r>
            <a:r>
              <a:rPr lang="es-CO" dirty="0"/>
              <a:t>‘); %figura en el valor grafico. Otros iconos en los puntos: </a:t>
            </a:r>
            <a:r>
              <a:rPr lang="es-CO" dirty="0" err="1"/>
              <a:t>d,h,o,p,s,x</a:t>
            </a:r>
            <a:r>
              <a:rPr lang="es-CO" dirty="0"/>
              <a:t>.</a:t>
            </a:r>
          </a:p>
          <a:p>
            <a:r>
              <a:rPr lang="es-CO" dirty="0" err="1"/>
              <a:t>plot</a:t>
            </a:r>
            <a:r>
              <a:rPr lang="es-CO" dirty="0"/>
              <a:t>(</a:t>
            </a:r>
            <a:r>
              <a:rPr lang="es-CO" dirty="0" err="1"/>
              <a:t>t,x</a:t>
            </a:r>
            <a:r>
              <a:rPr lang="es-CO" dirty="0"/>
              <a:t>,'--ks','LineWidth',2); %ancho de la </a:t>
            </a:r>
            <a:r>
              <a:rPr lang="es-CO" dirty="0" err="1"/>
              <a:t>linea</a:t>
            </a:r>
            <a:endParaRPr lang="es-CO" dirty="0"/>
          </a:p>
          <a:p>
            <a:r>
              <a:rPr lang="es-CO" dirty="0" err="1"/>
              <a:t>plot</a:t>
            </a:r>
            <a:r>
              <a:rPr lang="es-CO" dirty="0"/>
              <a:t>(</a:t>
            </a:r>
            <a:r>
              <a:rPr lang="es-CO" dirty="0" err="1"/>
              <a:t>t,x</a:t>
            </a:r>
            <a:r>
              <a:rPr lang="es-CO" dirty="0"/>
              <a:t>,'--</a:t>
            </a:r>
            <a:r>
              <a:rPr lang="es-CO" dirty="0" err="1"/>
              <a:t>ks</a:t>
            </a:r>
            <a:r>
              <a:rPr lang="es-CO" dirty="0"/>
              <a:t>', '</a:t>
            </a:r>
            <a:r>
              <a:rPr lang="es-CO" dirty="0" err="1"/>
              <a:t>MarkerEdgeColor','r</a:t>
            </a:r>
            <a:r>
              <a:rPr lang="es-CO" dirty="0"/>
              <a:t>', … '</a:t>
            </a:r>
            <a:r>
              <a:rPr lang="es-CO" dirty="0" err="1"/>
              <a:t>MarkerFaceColor','g</a:t>
            </a:r>
            <a:r>
              <a:rPr lang="es-CO" dirty="0"/>
              <a:t>')</a:t>
            </a:r>
          </a:p>
          <a:p>
            <a:endParaRPr lang="es-CO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92672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Gráficos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 err="1"/>
              <a:t>plot</a:t>
            </a:r>
            <a:r>
              <a:rPr lang="es-ES" sz="2400" dirty="0"/>
              <a:t>(</a:t>
            </a:r>
            <a:r>
              <a:rPr lang="es-ES" sz="2400" dirty="0" err="1"/>
              <a:t>t,x</a:t>
            </a:r>
            <a:r>
              <a:rPr lang="es-ES" sz="2400" dirty="0"/>
              <a:t>,'--</a:t>
            </a:r>
            <a:r>
              <a:rPr lang="es-ES" sz="2400" dirty="0" err="1"/>
              <a:t>ks</a:t>
            </a:r>
            <a:r>
              <a:rPr lang="es-ES" sz="2400" dirty="0"/>
              <a:t>', 'LineWidth',2,'MarkerEdgeColor','r','MarkerFaceColor','g');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2500306"/>
            <a:ext cx="4631742" cy="3807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Gráficos: error común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CO" dirty="0"/>
              <a:t>Hacer 2 graficas en una misma figura:</a:t>
            </a:r>
            <a:endParaRPr lang="es-ES" dirty="0"/>
          </a:p>
          <a:p>
            <a:pPr>
              <a:buNone/>
            </a:pPr>
            <a:r>
              <a:rPr lang="es-ES" dirty="0"/>
              <a:t>&gt;&gt; figure</a:t>
            </a:r>
          </a:p>
          <a:p>
            <a:pPr>
              <a:buNone/>
            </a:pPr>
            <a:r>
              <a:rPr lang="es-ES" dirty="0"/>
              <a:t>&gt;&gt; </a:t>
            </a:r>
            <a:r>
              <a:rPr lang="es-ES" dirty="0" err="1"/>
              <a:t>plot</a:t>
            </a:r>
            <a:r>
              <a:rPr lang="es-ES" dirty="0"/>
              <a:t>(</a:t>
            </a:r>
            <a:r>
              <a:rPr lang="es-ES" dirty="0" err="1"/>
              <a:t>t,x</a:t>
            </a:r>
            <a:r>
              <a:rPr lang="es-ES" dirty="0"/>
              <a:t>) </a:t>
            </a:r>
          </a:p>
          <a:p>
            <a:pPr>
              <a:buNone/>
            </a:pPr>
            <a:r>
              <a:rPr lang="es-ES" dirty="0"/>
              <a:t>&gt;&gt; </a:t>
            </a:r>
            <a:r>
              <a:rPr lang="es-ES" dirty="0" err="1"/>
              <a:t>plot</a:t>
            </a:r>
            <a:r>
              <a:rPr lang="es-ES" dirty="0"/>
              <a:t>(</a:t>
            </a:r>
            <a:r>
              <a:rPr lang="es-ES" dirty="0" err="1"/>
              <a:t>t,z</a:t>
            </a:r>
            <a:r>
              <a:rPr lang="es-ES" dirty="0"/>
              <a:t>) %sobrescribe al anterior </a:t>
            </a:r>
            <a:r>
              <a:rPr lang="es-ES" dirty="0" err="1"/>
              <a:t>plot</a:t>
            </a:r>
            <a:endParaRPr lang="es-ES" dirty="0"/>
          </a:p>
          <a:p>
            <a:pPr>
              <a:buNone/>
            </a:pPr>
            <a:endParaRPr lang="es-ES" dirty="0"/>
          </a:p>
          <a:p>
            <a:r>
              <a:rPr lang="es-ES" dirty="0"/>
              <a:t>Solución 1:</a:t>
            </a:r>
          </a:p>
          <a:p>
            <a:pPr>
              <a:buNone/>
            </a:pPr>
            <a:r>
              <a:rPr lang="es-ES" dirty="0"/>
              <a:t>&gt;&gt; figure</a:t>
            </a:r>
          </a:p>
          <a:p>
            <a:pPr>
              <a:buNone/>
            </a:pPr>
            <a:r>
              <a:rPr lang="es-ES" dirty="0"/>
              <a:t>&gt;&gt; </a:t>
            </a:r>
            <a:r>
              <a:rPr lang="es-ES" dirty="0" err="1">
                <a:solidFill>
                  <a:srgbClr val="0070C0"/>
                </a:solidFill>
              </a:rPr>
              <a:t>hold</a:t>
            </a:r>
            <a:r>
              <a:rPr lang="es-ES" dirty="0">
                <a:solidFill>
                  <a:srgbClr val="0070C0"/>
                </a:solidFill>
              </a:rPr>
              <a:t> </a:t>
            </a:r>
            <a:r>
              <a:rPr lang="es-ES" dirty="0" err="1">
                <a:solidFill>
                  <a:srgbClr val="0070C0"/>
                </a:solidFill>
              </a:rPr>
              <a:t>on</a:t>
            </a:r>
            <a:endParaRPr lang="es-ES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s-ES" dirty="0"/>
              <a:t>&gt;&gt; </a:t>
            </a:r>
            <a:r>
              <a:rPr lang="es-ES" dirty="0" err="1"/>
              <a:t>plot</a:t>
            </a:r>
            <a:r>
              <a:rPr lang="es-ES" dirty="0"/>
              <a:t>(</a:t>
            </a:r>
            <a:r>
              <a:rPr lang="es-ES" dirty="0" err="1"/>
              <a:t>t,x</a:t>
            </a:r>
            <a:r>
              <a:rPr lang="es-ES" dirty="0"/>
              <a:t>)</a:t>
            </a:r>
          </a:p>
          <a:p>
            <a:pPr>
              <a:buNone/>
            </a:pPr>
            <a:r>
              <a:rPr lang="es-ES" dirty="0"/>
              <a:t>&gt;&gt; </a:t>
            </a:r>
            <a:r>
              <a:rPr lang="es-ES" dirty="0" err="1"/>
              <a:t>plot</a:t>
            </a:r>
            <a:r>
              <a:rPr lang="es-ES" dirty="0"/>
              <a:t>(</a:t>
            </a:r>
            <a:r>
              <a:rPr lang="es-ES" dirty="0" err="1"/>
              <a:t>t,z</a:t>
            </a:r>
            <a:r>
              <a:rPr lang="es-ES" dirty="0"/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408411"/>
            <a:ext cx="3185343" cy="2828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Gráficos: error común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Solución 2:</a:t>
            </a:r>
          </a:p>
          <a:p>
            <a:pPr>
              <a:buNone/>
            </a:pPr>
            <a:r>
              <a:rPr lang="es-CO" dirty="0"/>
              <a:t>&gt;&gt; figure</a:t>
            </a:r>
          </a:p>
          <a:p>
            <a:pPr>
              <a:buNone/>
            </a:pPr>
            <a:r>
              <a:rPr lang="es-CO" dirty="0"/>
              <a:t>&gt;&gt; </a:t>
            </a:r>
            <a:r>
              <a:rPr lang="es-CO" dirty="0" err="1"/>
              <a:t>plot</a:t>
            </a:r>
            <a:r>
              <a:rPr lang="es-CO" dirty="0"/>
              <a:t>(</a:t>
            </a:r>
            <a:r>
              <a:rPr lang="es-CO" dirty="0" err="1"/>
              <a:t>t,x,t,z</a:t>
            </a:r>
            <a:r>
              <a:rPr lang="es-CO" dirty="0"/>
              <a:t>)</a:t>
            </a:r>
          </a:p>
          <a:p>
            <a:pPr>
              <a:buNone/>
            </a:pPr>
            <a:endParaRPr lang="es-CO" dirty="0"/>
          </a:p>
          <a:p>
            <a:pPr>
              <a:buNone/>
            </a:pPr>
            <a:r>
              <a:rPr lang="de-DE" dirty="0"/>
              <a:t>&gt;&gt; figure</a:t>
            </a:r>
          </a:p>
          <a:p>
            <a:pPr>
              <a:buNone/>
            </a:pPr>
            <a:r>
              <a:rPr lang="de-DE" dirty="0"/>
              <a:t>&gt;&gt; plot(t,x,'--ks',t,z,'o','LineWidth',2)</a:t>
            </a:r>
            <a:endParaRPr lang="es-ES" dirty="0"/>
          </a:p>
          <a:p>
            <a:pPr>
              <a:buNone/>
            </a:pPr>
            <a:endParaRPr lang="es-E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735086"/>
            <a:ext cx="2880320" cy="2558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O" dirty="0"/>
              <a:t>Interfaz</a:t>
            </a:r>
          </a:p>
          <a:p>
            <a:r>
              <a:rPr lang="es-CO" dirty="0"/>
              <a:t>Números y Operaciones</a:t>
            </a:r>
          </a:p>
          <a:p>
            <a:r>
              <a:rPr lang="es-CO" dirty="0"/>
              <a:t>Vectores y Matrices</a:t>
            </a:r>
          </a:p>
          <a:p>
            <a:r>
              <a:rPr lang="es-CO" dirty="0"/>
              <a:t>Operaciones con Vectores y Matrices</a:t>
            </a:r>
          </a:p>
          <a:p>
            <a:r>
              <a:rPr lang="es-CO" dirty="0"/>
              <a:t>Funciones para Vectores y Matrices</a:t>
            </a:r>
          </a:p>
          <a:p>
            <a:r>
              <a:rPr lang="es-CO" dirty="0"/>
              <a:t>Gráficos 2D</a:t>
            </a:r>
          </a:p>
          <a:p>
            <a:r>
              <a:rPr lang="es-CO" dirty="0"/>
              <a:t>Programación</a:t>
            </a:r>
          </a:p>
          <a:p>
            <a:r>
              <a:rPr lang="es-CO" dirty="0"/>
              <a:t>Debugger</a:t>
            </a:r>
            <a:endParaRPr lang="es-E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Gráficos: estructura </a:t>
            </a:r>
            <a:r>
              <a:rPr lang="es-CO" dirty="0" err="1"/>
              <a:t>plot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CO" dirty="0"/>
              <a:t>&gt;&gt;Figure</a:t>
            </a:r>
          </a:p>
          <a:p>
            <a:pPr>
              <a:buNone/>
            </a:pPr>
            <a:r>
              <a:rPr lang="es-CO" dirty="0"/>
              <a:t>&gt;&gt;</a:t>
            </a:r>
            <a:r>
              <a:rPr lang="es-CO" dirty="0" err="1"/>
              <a:t>Plot</a:t>
            </a:r>
            <a:r>
              <a:rPr lang="es-CO" dirty="0"/>
              <a:t>(</a:t>
            </a:r>
            <a:r>
              <a:rPr lang="es-CO" dirty="0" err="1"/>
              <a:t>t,x</a:t>
            </a:r>
            <a:r>
              <a:rPr lang="es-CO" dirty="0"/>
              <a:t>) %primera gráfica</a:t>
            </a:r>
          </a:p>
          <a:p>
            <a:pPr>
              <a:buNone/>
            </a:pPr>
            <a:r>
              <a:rPr lang="es-CO" dirty="0"/>
              <a:t>&gt;&gt;Figure</a:t>
            </a:r>
          </a:p>
          <a:p>
            <a:pPr>
              <a:buNone/>
            </a:pPr>
            <a:r>
              <a:rPr lang="es-CO" dirty="0"/>
              <a:t>&gt;&gt;</a:t>
            </a:r>
            <a:r>
              <a:rPr lang="es-CO" dirty="0" err="1"/>
              <a:t>Plot</a:t>
            </a:r>
            <a:r>
              <a:rPr lang="es-CO" dirty="0"/>
              <a:t>(</a:t>
            </a:r>
            <a:r>
              <a:rPr lang="es-CO" dirty="0" err="1"/>
              <a:t>t,z</a:t>
            </a:r>
            <a:r>
              <a:rPr lang="es-CO" dirty="0"/>
              <a:t>) %segunda gráfica</a:t>
            </a:r>
          </a:p>
          <a:p>
            <a:pPr>
              <a:buNone/>
            </a:pPr>
            <a:r>
              <a:rPr lang="es-CO" dirty="0"/>
              <a:t>      .</a:t>
            </a:r>
          </a:p>
          <a:p>
            <a:pPr>
              <a:buNone/>
            </a:pPr>
            <a:r>
              <a:rPr lang="es-CO" dirty="0"/>
              <a:t>      .</a:t>
            </a:r>
          </a:p>
          <a:p>
            <a:pPr>
              <a:buNone/>
            </a:pPr>
            <a:r>
              <a:rPr lang="es-CO" dirty="0"/>
              <a:t>      .</a:t>
            </a: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081" y="1340768"/>
            <a:ext cx="1703335" cy="1512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344" y="2924944"/>
            <a:ext cx="1719072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343561" y="4293096"/>
            <a:ext cx="242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  <a:endParaRPr lang="es-CO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344" y="5157192"/>
            <a:ext cx="1716024" cy="1527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Gráficos: estructura </a:t>
            </a:r>
            <a:r>
              <a:rPr lang="es-CO" dirty="0" err="1"/>
              <a:t>plot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s-CO" dirty="0"/>
              <a:t>&gt;&gt;Figure</a:t>
            </a:r>
          </a:p>
          <a:p>
            <a:pPr>
              <a:buNone/>
            </a:pPr>
            <a:r>
              <a:rPr lang="es-CO" dirty="0"/>
              <a:t>&gt;&gt;</a:t>
            </a:r>
            <a:r>
              <a:rPr lang="es-CO" dirty="0" err="1"/>
              <a:t>hold</a:t>
            </a:r>
            <a:r>
              <a:rPr lang="es-CO" dirty="0"/>
              <a:t> </a:t>
            </a:r>
            <a:r>
              <a:rPr lang="es-CO" dirty="0" err="1"/>
              <a:t>on</a:t>
            </a:r>
            <a:endParaRPr lang="es-CO" dirty="0"/>
          </a:p>
          <a:p>
            <a:pPr>
              <a:buNone/>
            </a:pPr>
            <a:r>
              <a:rPr lang="es-CO" dirty="0"/>
              <a:t>&gt;&gt;</a:t>
            </a:r>
            <a:r>
              <a:rPr lang="es-CO" dirty="0" err="1"/>
              <a:t>plot</a:t>
            </a:r>
            <a:r>
              <a:rPr lang="es-CO" dirty="0"/>
              <a:t>(</a:t>
            </a:r>
            <a:r>
              <a:rPr lang="es-CO" dirty="0" err="1"/>
              <a:t>t,x</a:t>
            </a:r>
            <a:r>
              <a:rPr lang="es-CO" dirty="0"/>
              <a:t>)</a:t>
            </a:r>
          </a:p>
          <a:p>
            <a:pPr>
              <a:buNone/>
            </a:pPr>
            <a:r>
              <a:rPr lang="es-CO" dirty="0"/>
              <a:t>&gt;&gt;</a:t>
            </a:r>
            <a:r>
              <a:rPr lang="es-CO" dirty="0" err="1"/>
              <a:t>plot</a:t>
            </a:r>
            <a:r>
              <a:rPr lang="es-CO" dirty="0"/>
              <a:t>(</a:t>
            </a:r>
            <a:r>
              <a:rPr lang="es-CO" dirty="0" err="1"/>
              <a:t>t,y</a:t>
            </a:r>
            <a:r>
              <a:rPr lang="es-CO" dirty="0"/>
              <a:t>)</a:t>
            </a:r>
          </a:p>
          <a:p>
            <a:pPr>
              <a:buNone/>
            </a:pPr>
            <a:r>
              <a:rPr lang="es-CO" dirty="0"/>
              <a:t>      .</a:t>
            </a:r>
          </a:p>
          <a:p>
            <a:pPr>
              <a:buNone/>
            </a:pPr>
            <a:r>
              <a:rPr lang="es-CO" dirty="0"/>
              <a:t>      .</a:t>
            </a:r>
          </a:p>
          <a:p>
            <a:pPr>
              <a:buNone/>
            </a:pPr>
            <a:r>
              <a:rPr lang="es-CO" dirty="0"/>
              <a:t>      .</a:t>
            </a:r>
          </a:p>
          <a:p>
            <a:pPr>
              <a:buNone/>
            </a:pPr>
            <a:r>
              <a:rPr lang="es-CO" dirty="0"/>
              <a:t>&gt;&gt;</a:t>
            </a:r>
            <a:r>
              <a:rPr lang="es-CO" dirty="0" err="1"/>
              <a:t>plot</a:t>
            </a:r>
            <a:r>
              <a:rPr lang="es-CO" dirty="0"/>
              <a:t>(</a:t>
            </a:r>
            <a:r>
              <a:rPr lang="es-CO" dirty="0" err="1"/>
              <a:t>t,z</a:t>
            </a:r>
            <a:r>
              <a:rPr lang="es-CO" dirty="0"/>
              <a:t>)</a:t>
            </a:r>
          </a:p>
          <a:p>
            <a:pPr>
              <a:buNone/>
            </a:pPr>
            <a:endParaRPr lang="es-E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132856"/>
            <a:ext cx="4067868" cy="3619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Gráficos: ejes, abscisa(x) y ordenada(y)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CO" dirty="0"/>
              <a:t>&gt;&gt;figure;</a:t>
            </a:r>
          </a:p>
          <a:p>
            <a:pPr>
              <a:buNone/>
            </a:pPr>
            <a:r>
              <a:rPr lang="es-CO" dirty="0"/>
              <a:t>&gt;&gt;</a:t>
            </a:r>
            <a:r>
              <a:rPr lang="es-CO" dirty="0" err="1"/>
              <a:t>plot</a:t>
            </a:r>
            <a:r>
              <a:rPr lang="es-CO" dirty="0"/>
              <a:t>(</a:t>
            </a:r>
            <a:r>
              <a:rPr lang="es-CO" dirty="0" err="1"/>
              <a:t>t,x</a:t>
            </a:r>
            <a:r>
              <a:rPr lang="es-CO" dirty="0"/>
              <a:t>);</a:t>
            </a:r>
          </a:p>
          <a:p>
            <a:pPr>
              <a:buNone/>
            </a:pPr>
            <a:r>
              <a:rPr lang="es-CO" dirty="0"/>
              <a:t>&gt;&gt;</a:t>
            </a:r>
            <a:r>
              <a:rPr lang="es-CO" dirty="0" err="1"/>
              <a:t>title</a:t>
            </a:r>
            <a:r>
              <a:rPr lang="es-CO" dirty="0"/>
              <a:t>(‘Señal');</a:t>
            </a:r>
          </a:p>
          <a:p>
            <a:pPr>
              <a:buNone/>
            </a:pPr>
            <a:r>
              <a:rPr lang="es-ES_tradnl" dirty="0"/>
              <a:t>&gt;&gt;</a:t>
            </a:r>
            <a:r>
              <a:rPr lang="es-ES_tradnl" dirty="0" err="1"/>
              <a:t>xlabel</a:t>
            </a:r>
            <a:r>
              <a:rPr lang="es-ES_tradnl" dirty="0"/>
              <a:t>('Tiempo');</a:t>
            </a:r>
            <a:endParaRPr lang="es-ES" dirty="0"/>
          </a:p>
          <a:p>
            <a:pPr>
              <a:buNone/>
            </a:pPr>
            <a:r>
              <a:rPr lang="es-ES_tradnl" dirty="0"/>
              <a:t>&gt;&gt;</a:t>
            </a:r>
            <a:r>
              <a:rPr lang="es-ES_tradnl" dirty="0" err="1"/>
              <a:t>ylabel</a:t>
            </a:r>
            <a:r>
              <a:rPr lang="es-ES_tradnl" dirty="0"/>
              <a:t>(‘Señal x');</a:t>
            </a:r>
          </a:p>
          <a:p>
            <a:pPr>
              <a:buNone/>
            </a:pPr>
            <a:r>
              <a:rPr lang="fi-FI" dirty="0"/>
              <a:t>&gt;&gt;</a:t>
            </a:r>
            <a:r>
              <a:rPr lang="pt-BR" dirty="0" err="1">
                <a:solidFill>
                  <a:srgbClr val="0070C0"/>
                </a:solidFill>
              </a:rPr>
              <a:t>axis</a:t>
            </a:r>
            <a:r>
              <a:rPr lang="pt-BR" dirty="0">
                <a:solidFill>
                  <a:srgbClr val="0070C0"/>
                </a:solidFill>
              </a:rPr>
              <a:t>([-2 2 -2 3]);</a:t>
            </a:r>
            <a:endParaRPr lang="es-ES" dirty="0">
              <a:solidFill>
                <a:srgbClr val="0070C0"/>
              </a:solidFill>
            </a:endParaRPr>
          </a:p>
          <a:p>
            <a:endParaRPr lang="es-E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25681" y="2285992"/>
            <a:ext cx="4774324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Gráficos: texto dentro de la figura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" dirty="0"/>
              <a:t>&gt;&gt;figure;</a:t>
            </a:r>
          </a:p>
          <a:p>
            <a:pPr>
              <a:buNone/>
            </a:pPr>
            <a:r>
              <a:rPr lang="es-ES" dirty="0"/>
              <a:t>&gt;&gt;</a:t>
            </a:r>
            <a:r>
              <a:rPr lang="es-ES" dirty="0" err="1"/>
              <a:t>plot</a:t>
            </a:r>
            <a:r>
              <a:rPr lang="es-ES" dirty="0"/>
              <a:t>(</a:t>
            </a:r>
            <a:r>
              <a:rPr lang="es-ES" dirty="0" err="1"/>
              <a:t>t,x</a:t>
            </a:r>
            <a:r>
              <a:rPr lang="es-ES" dirty="0"/>
              <a:t>);</a:t>
            </a:r>
          </a:p>
          <a:p>
            <a:pPr>
              <a:buNone/>
            </a:pPr>
            <a:r>
              <a:rPr lang="es-ES" dirty="0"/>
              <a:t>&gt;&gt;</a:t>
            </a:r>
            <a:r>
              <a:rPr lang="es-ES" dirty="0" err="1"/>
              <a:t>xlabel</a:t>
            </a:r>
            <a:r>
              <a:rPr lang="es-ES" dirty="0"/>
              <a:t>('tiempo');</a:t>
            </a:r>
          </a:p>
          <a:p>
            <a:pPr>
              <a:buNone/>
            </a:pPr>
            <a:r>
              <a:rPr lang="es-ES" dirty="0"/>
              <a:t>&gt;&gt;</a:t>
            </a:r>
            <a:r>
              <a:rPr lang="es-ES" dirty="0" err="1"/>
              <a:t>ylabel</a:t>
            </a:r>
            <a:r>
              <a:rPr lang="es-ES" dirty="0"/>
              <a:t>('señal');</a:t>
            </a:r>
          </a:p>
          <a:p>
            <a:pPr>
              <a:buNone/>
            </a:pPr>
            <a:r>
              <a:rPr lang="es-ES" dirty="0"/>
              <a:t>&gt;&gt;axis([-2 2 -2 3]);</a:t>
            </a:r>
          </a:p>
          <a:p>
            <a:pPr>
              <a:buNone/>
            </a:pPr>
            <a:r>
              <a:rPr lang="es-ES" dirty="0"/>
              <a:t>&gt;&gt;</a:t>
            </a:r>
            <a:r>
              <a:rPr lang="es-ES" dirty="0" err="1"/>
              <a:t>text</a:t>
            </a:r>
            <a:r>
              <a:rPr lang="es-ES" dirty="0"/>
              <a:t>(-0.9,0.5,'señal </a:t>
            </a:r>
            <a:r>
              <a:rPr lang="es-ES" dirty="0" err="1"/>
              <a:t>senoidal</a:t>
            </a:r>
            <a:r>
              <a:rPr lang="es-ES" dirty="0"/>
              <a:t> \rightarrow','FontSize',10);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4942" y="1714488"/>
            <a:ext cx="3500462" cy="2878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Gráficos: etiquetas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&gt;&gt;figure;</a:t>
            </a:r>
          </a:p>
          <a:p>
            <a:pPr>
              <a:buNone/>
            </a:pPr>
            <a:r>
              <a:rPr lang="en-US" dirty="0"/>
              <a:t>&gt;&gt;hold on;</a:t>
            </a:r>
          </a:p>
          <a:p>
            <a:pPr>
              <a:buNone/>
            </a:pPr>
            <a:r>
              <a:rPr lang="en-US" dirty="0"/>
              <a:t>&gt;&gt;plot(</a:t>
            </a:r>
            <a:r>
              <a:rPr lang="en-US" dirty="0" err="1"/>
              <a:t>t,x,'b</a:t>
            </a:r>
            <a:r>
              <a:rPr lang="en-US" dirty="0"/>
              <a:t>');</a:t>
            </a:r>
          </a:p>
          <a:p>
            <a:pPr>
              <a:buNone/>
            </a:pPr>
            <a:r>
              <a:rPr lang="en-US" dirty="0"/>
              <a:t>&gt;&gt;title('</a:t>
            </a:r>
            <a:r>
              <a:rPr lang="en-US" dirty="0" err="1"/>
              <a:t>Señal</a:t>
            </a:r>
            <a:r>
              <a:rPr lang="en-US" dirty="0"/>
              <a:t> X');</a:t>
            </a:r>
          </a:p>
          <a:p>
            <a:pPr>
              <a:buNone/>
            </a:pPr>
            <a:r>
              <a:rPr lang="en-US" dirty="0"/>
              <a:t>&gt;&gt;</a:t>
            </a:r>
            <a:r>
              <a:rPr lang="en-US" dirty="0" err="1"/>
              <a:t>xlabel</a:t>
            </a:r>
            <a:r>
              <a:rPr lang="en-US" dirty="0"/>
              <a:t>('</a:t>
            </a:r>
            <a:r>
              <a:rPr lang="en-US" dirty="0" err="1"/>
              <a:t>tiempo</a:t>
            </a:r>
            <a:r>
              <a:rPr lang="en-US" dirty="0"/>
              <a:t>');</a:t>
            </a:r>
          </a:p>
          <a:p>
            <a:pPr>
              <a:buNone/>
            </a:pPr>
            <a:r>
              <a:rPr lang="en-US" dirty="0"/>
              <a:t>&gt;&gt;</a:t>
            </a:r>
            <a:r>
              <a:rPr lang="en-US" dirty="0" err="1"/>
              <a:t>ylabel</a:t>
            </a:r>
            <a:r>
              <a:rPr lang="en-US" dirty="0"/>
              <a:t>('</a:t>
            </a:r>
            <a:r>
              <a:rPr lang="en-US" dirty="0" err="1"/>
              <a:t>señal</a:t>
            </a:r>
            <a:r>
              <a:rPr lang="en-US" dirty="0"/>
              <a:t>');</a:t>
            </a:r>
          </a:p>
          <a:p>
            <a:pPr>
              <a:buNone/>
            </a:pPr>
            <a:r>
              <a:rPr lang="en-US" dirty="0"/>
              <a:t>&gt;&gt;axis([-0.5 1.5 -1.5 1.5]);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&gt;&gt;plot(</a:t>
            </a:r>
            <a:r>
              <a:rPr lang="en-US" dirty="0" err="1"/>
              <a:t>t,z,'k</a:t>
            </a:r>
            <a:r>
              <a:rPr lang="en-US" dirty="0"/>
              <a:t>');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&gt;&gt;h = legend('</a:t>
            </a:r>
            <a:r>
              <a:rPr lang="en-US" dirty="0" err="1"/>
              <a:t>señal</a:t>
            </a:r>
            <a:r>
              <a:rPr lang="en-US" dirty="0"/>
              <a:t> </a:t>
            </a:r>
            <a:r>
              <a:rPr lang="en-US" dirty="0" err="1"/>
              <a:t>x','señal</a:t>
            </a:r>
            <a:r>
              <a:rPr lang="en-US" dirty="0"/>
              <a:t> z',1);</a:t>
            </a:r>
            <a:endParaRPr lang="es-E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2" y="1714488"/>
            <a:ext cx="4500594" cy="3648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Gráficos: </a:t>
            </a:r>
            <a:r>
              <a:rPr lang="es-CO" dirty="0" err="1"/>
              <a:t>subplot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ES" sz="2400" dirty="0"/>
              <a:t>&gt;&gt;</a:t>
            </a:r>
            <a:r>
              <a:rPr lang="es-ES" sz="2400" dirty="0" err="1"/>
              <a:t>subplot</a:t>
            </a:r>
            <a:r>
              <a:rPr lang="es-ES" sz="2400" dirty="0"/>
              <a:t>(1,2,1);</a:t>
            </a:r>
          </a:p>
          <a:p>
            <a:pPr>
              <a:buNone/>
            </a:pPr>
            <a:r>
              <a:rPr lang="es-ES" sz="2400" dirty="0"/>
              <a:t>&gt;&gt;</a:t>
            </a:r>
            <a:r>
              <a:rPr lang="es-ES" sz="2400" dirty="0" err="1"/>
              <a:t>plot</a:t>
            </a:r>
            <a:r>
              <a:rPr lang="es-ES" sz="2400" dirty="0"/>
              <a:t>(</a:t>
            </a:r>
            <a:r>
              <a:rPr lang="es-ES" sz="2400" dirty="0" err="1"/>
              <a:t>t,x</a:t>
            </a:r>
            <a:r>
              <a:rPr lang="es-ES" sz="2400" dirty="0"/>
              <a:t>);</a:t>
            </a:r>
          </a:p>
          <a:p>
            <a:pPr>
              <a:buNone/>
            </a:pPr>
            <a:r>
              <a:rPr lang="es-ES" sz="2400" dirty="0"/>
              <a:t>&gt;&gt;</a:t>
            </a:r>
            <a:r>
              <a:rPr lang="es-ES" sz="2400" dirty="0" err="1"/>
              <a:t>subplot</a:t>
            </a:r>
            <a:r>
              <a:rPr lang="es-ES" sz="2400" dirty="0"/>
              <a:t>(1,2,2);</a:t>
            </a:r>
          </a:p>
          <a:p>
            <a:pPr>
              <a:buNone/>
            </a:pPr>
            <a:r>
              <a:rPr lang="es-ES" sz="2400" dirty="0"/>
              <a:t>&gt;&gt;</a:t>
            </a:r>
            <a:r>
              <a:rPr lang="es-ES" sz="2400" dirty="0" err="1"/>
              <a:t>plot</a:t>
            </a:r>
            <a:r>
              <a:rPr lang="es-ES" sz="2400" dirty="0"/>
              <a:t>(</a:t>
            </a:r>
            <a:r>
              <a:rPr lang="es-ES" sz="2400" dirty="0" err="1"/>
              <a:t>t,x</a:t>
            </a:r>
            <a:r>
              <a:rPr lang="es-ES" sz="2400" dirty="0"/>
              <a:t>,'--</a:t>
            </a:r>
            <a:r>
              <a:rPr lang="es-ES" sz="2400" dirty="0" err="1"/>
              <a:t>ks</a:t>
            </a:r>
            <a:r>
              <a:rPr lang="es-ES" sz="2400" dirty="0"/>
              <a:t>', 'LineWidth',2,'MarkerEdgeColor','r','MarkerFaceColor','g');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3773980"/>
            <a:ext cx="3786214" cy="3012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Gráficos: estructura de </a:t>
            </a:r>
            <a:r>
              <a:rPr lang="es-CO" dirty="0" err="1"/>
              <a:t>subplot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s-CO" dirty="0"/>
              <a:t>&gt;&gt;Figure;</a:t>
            </a:r>
          </a:p>
          <a:p>
            <a:pPr>
              <a:buNone/>
            </a:pPr>
            <a:r>
              <a:rPr lang="es-CO" dirty="0"/>
              <a:t>&gt;&gt;</a:t>
            </a:r>
            <a:r>
              <a:rPr lang="es-CO" dirty="0" err="1"/>
              <a:t>Subplot</a:t>
            </a:r>
            <a:r>
              <a:rPr lang="es-CO" dirty="0"/>
              <a:t>(</a:t>
            </a:r>
            <a:r>
              <a:rPr lang="es-CO" dirty="0" err="1"/>
              <a:t>n,m,i</a:t>
            </a:r>
            <a:r>
              <a:rPr lang="es-CO" dirty="0"/>
              <a:t>)</a:t>
            </a:r>
          </a:p>
          <a:p>
            <a:pPr>
              <a:buNone/>
            </a:pPr>
            <a:r>
              <a:rPr lang="es-CO" dirty="0"/>
              <a:t>&gt;&gt;</a:t>
            </a:r>
            <a:r>
              <a:rPr lang="es-CO" dirty="0" err="1"/>
              <a:t>Plot</a:t>
            </a:r>
            <a:r>
              <a:rPr lang="es-CO" dirty="0"/>
              <a:t>(</a:t>
            </a:r>
            <a:r>
              <a:rPr lang="es-CO" dirty="0" err="1"/>
              <a:t>t,x</a:t>
            </a:r>
            <a:r>
              <a:rPr lang="es-CO" dirty="0"/>
              <a:t>)</a:t>
            </a:r>
          </a:p>
          <a:p>
            <a:pPr>
              <a:buNone/>
            </a:pPr>
            <a:r>
              <a:rPr lang="es-CO" dirty="0"/>
              <a:t>&gt;&gt;</a:t>
            </a:r>
            <a:r>
              <a:rPr lang="es-CO" dirty="0" err="1"/>
              <a:t>Subplot</a:t>
            </a:r>
            <a:r>
              <a:rPr lang="es-CO" dirty="0"/>
              <a:t>(</a:t>
            </a:r>
            <a:r>
              <a:rPr lang="es-CO" dirty="0" err="1"/>
              <a:t>n,m,j</a:t>
            </a:r>
            <a:r>
              <a:rPr lang="es-CO" dirty="0"/>
              <a:t>)</a:t>
            </a:r>
          </a:p>
          <a:p>
            <a:pPr>
              <a:buNone/>
            </a:pPr>
            <a:r>
              <a:rPr lang="es-CO" dirty="0"/>
              <a:t>&gt;&gt;</a:t>
            </a:r>
            <a:r>
              <a:rPr lang="es-CO" dirty="0" err="1"/>
              <a:t>Plot</a:t>
            </a:r>
            <a:r>
              <a:rPr lang="es-CO" dirty="0"/>
              <a:t>(</a:t>
            </a:r>
            <a:r>
              <a:rPr lang="es-CO" dirty="0" err="1"/>
              <a:t>t,z</a:t>
            </a:r>
            <a:r>
              <a:rPr lang="es-CO" dirty="0"/>
              <a:t>)</a:t>
            </a:r>
          </a:p>
          <a:p>
            <a:pPr lvl="1">
              <a:buNone/>
            </a:pPr>
            <a:r>
              <a:rPr lang="es-CO" dirty="0"/>
              <a:t>.</a:t>
            </a:r>
          </a:p>
          <a:p>
            <a:pPr lvl="1">
              <a:buNone/>
            </a:pPr>
            <a:r>
              <a:rPr lang="es-CO" dirty="0"/>
              <a:t>.</a:t>
            </a:r>
            <a:endParaRPr lang="es-ES" dirty="0"/>
          </a:p>
          <a:p>
            <a:pPr>
              <a:buNone/>
            </a:pPr>
            <a:r>
              <a:rPr lang="es-CO" dirty="0"/>
              <a:t>&gt;&gt;Figure;</a:t>
            </a:r>
          </a:p>
          <a:p>
            <a:pPr>
              <a:buNone/>
            </a:pPr>
            <a:r>
              <a:rPr lang="es-CO" dirty="0"/>
              <a:t>&gt;&gt;</a:t>
            </a:r>
            <a:r>
              <a:rPr lang="es-CO" dirty="0" err="1"/>
              <a:t>Subplot</a:t>
            </a:r>
            <a:r>
              <a:rPr lang="es-CO" dirty="0"/>
              <a:t>(</a:t>
            </a:r>
            <a:r>
              <a:rPr lang="es-CO" dirty="0" err="1"/>
              <a:t>p,q,i</a:t>
            </a:r>
            <a:r>
              <a:rPr lang="es-CO" dirty="0"/>
              <a:t>)</a:t>
            </a:r>
          </a:p>
          <a:p>
            <a:pPr>
              <a:buNone/>
            </a:pPr>
            <a:r>
              <a:rPr lang="es-CO" dirty="0"/>
              <a:t>    .</a:t>
            </a:r>
          </a:p>
          <a:p>
            <a:pPr>
              <a:buNone/>
            </a:pPr>
            <a:r>
              <a:rPr lang="es-CO" dirty="0"/>
              <a:t>    .</a:t>
            </a:r>
          </a:p>
        </p:txBody>
      </p:sp>
      <p:sp>
        <p:nvSpPr>
          <p:cNvPr id="4" name="3 Cerrar llave"/>
          <p:cNvSpPr/>
          <p:nvPr/>
        </p:nvSpPr>
        <p:spPr>
          <a:xfrm>
            <a:off x="3500430" y="1714488"/>
            <a:ext cx="500066" cy="20002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4214810" y="2500306"/>
            <a:ext cx="1729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Primera ventana</a:t>
            </a:r>
            <a:endParaRPr lang="es-ES" dirty="0"/>
          </a:p>
        </p:txBody>
      </p:sp>
      <p:sp>
        <p:nvSpPr>
          <p:cNvPr id="6" name="5 Cerrar llave"/>
          <p:cNvSpPr/>
          <p:nvPr/>
        </p:nvSpPr>
        <p:spPr>
          <a:xfrm>
            <a:off x="3485686" y="4429132"/>
            <a:ext cx="500066" cy="20002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4200066" y="5214950"/>
            <a:ext cx="1798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Segunda ventana</a:t>
            </a:r>
            <a:endParaRPr lang="es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708" y="1601167"/>
            <a:ext cx="2797772" cy="2475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220" y="4224256"/>
            <a:ext cx="2793492" cy="2481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Programación: </a:t>
            </a:r>
            <a:r>
              <a:rPr lang="es-CO" dirty="0" err="1"/>
              <a:t>if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O" dirty="0" err="1"/>
              <a:t>If</a:t>
            </a:r>
            <a:r>
              <a:rPr lang="es-CO" dirty="0"/>
              <a:t> condición</a:t>
            </a:r>
          </a:p>
          <a:p>
            <a:pPr>
              <a:buNone/>
            </a:pPr>
            <a:r>
              <a:rPr lang="es-CO" dirty="0"/>
              <a:t>      Sentencia;</a:t>
            </a:r>
          </a:p>
          <a:p>
            <a:pPr>
              <a:buNone/>
            </a:pPr>
            <a:r>
              <a:rPr lang="es-CO" dirty="0"/>
              <a:t>   </a:t>
            </a:r>
            <a:r>
              <a:rPr lang="es-CO" dirty="0" err="1"/>
              <a:t>End</a:t>
            </a:r>
            <a:r>
              <a:rPr lang="es-CO" dirty="0"/>
              <a:t>;</a:t>
            </a:r>
          </a:p>
          <a:p>
            <a:r>
              <a:rPr lang="es-CO" dirty="0" err="1"/>
              <a:t>If</a:t>
            </a:r>
            <a:r>
              <a:rPr lang="es-CO" dirty="0"/>
              <a:t> condición</a:t>
            </a:r>
          </a:p>
          <a:p>
            <a:pPr>
              <a:buNone/>
            </a:pPr>
            <a:r>
              <a:rPr lang="es-CO" dirty="0"/>
              <a:t>	  sentencia 1;</a:t>
            </a:r>
          </a:p>
          <a:p>
            <a:pPr>
              <a:buNone/>
            </a:pPr>
            <a:r>
              <a:rPr lang="es-CO" dirty="0"/>
              <a:t>   </a:t>
            </a:r>
            <a:r>
              <a:rPr lang="es-CO" dirty="0" err="1"/>
              <a:t>Else</a:t>
            </a:r>
            <a:endParaRPr lang="es-CO" dirty="0"/>
          </a:p>
          <a:p>
            <a:pPr>
              <a:buNone/>
            </a:pPr>
            <a:r>
              <a:rPr lang="es-CO" dirty="0"/>
              <a:t>     sentencia 2;</a:t>
            </a:r>
          </a:p>
          <a:p>
            <a:pPr>
              <a:buNone/>
            </a:pPr>
            <a:r>
              <a:rPr lang="es-CO" dirty="0"/>
              <a:t>   </a:t>
            </a:r>
            <a:r>
              <a:rPr lang="es-CO" dirty="0" err="1"/>
              <a:t>End</a:t>
            </a:r>
            <a:r>
              <a:rPr lang="es-CO" dirty="0"/>
              <a:t>;</a:t>
            </a:r>
            <a:endParaRPr lang="es-E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0496" y="1714507"/>
            <a:ext cx="1838325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53150" y="3919557"/>
            <a:ext cx="2190750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Operaciones Lógicas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&gt;, &lt;, &gt;=,&lt;=,== (igual) </a:t>
            </a:r>
          </a:p>
          <a:p>
            <a:r>
              <a:rPr lang="es-ES" dirty="0"/>
              <a:t>| (</a:t>
            </a:r>
            <a:r>
              <a:rPr lang="es-ES" dirty="0" err="1"/>
              <a:t>or</a:t>
            </a:r>
            <a:r>
              <a:rPr lang="es-ES" dirty="0"/>
              <a:t>),  &amp;(and) </a:t>
            </a:r>
          </a:p>
          <a:p>
            <a:r>
              <a:rPr lang="es-ES" dirty="0"/>
              <a:t>~= (no igual)</a:t>
            </a:r>
          </a:p>
          <a:p>
            <a:r>
              <a:rPr lang="es-CO" dirty="0" err="1"/>
              <a:t>If</a:t>
            </a:r>
            <a:r>
              <a:rPr lang="es-CO" dirty="0"/>
              <a:t> a&gt;0</a:t>
            </a:r>
          </a:p>
          <a:p>
            <a:pPr>
              <a:buNone/>
            </a:pPr>
            <a:r>
              <a:rPr lang="es-CO" dirty="0"/>
              <a:t>     a=a*b;</a:t>
            </a:r>
          </a:p>
          <a:p>
            <a:pPr>
              <a:buNone/>
            </a:pPr>
            <a:r>
              <a:rPr lang="es-CO" dirty="0"/>
              <a:t>   </a:t>
            </a:r>
            <a:r>
              <a:rPr lang="es-CO" dirty="0" err="1"/>
              <a:t>end</a:t>
            </a:r>
            <a:r>
              <a:rPr lang="es-CO" dirty="0"/>
              <a:t>;</a:t>
            </a:r>
          </a:p>
          <a:p>
            <a:endParaRPr lang="es-ES" dirty="0"/>
          </a:p>
          <a:p>
            <a:endParaRPr lang="es-E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Programación: </a:t>
            </a:r>
            <a:r>
              <a:rPr lang="es-CO" dirty="0" err="1"/>
              <a:t>if</a:t>
            </a:r>
            <a:r>
              <a:rPr lang="es-CO" dirty="0"/>
              <a:t>…</a:t>
            </a:r>
            <a:r>
              <a:rPr lang="es-CO" dirty="0" err="1"/>
              <a:t>elseif</a:t>
            </a:r>
            <a:r>
              <a:rPr lang="es-CO" dirty="0"/>
              <a:t>…</a:t>
            </a:r>
            <a:r>
              <a:rPr lang="es-CO" dirty="0" err="1"/>
              <a:t>else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s-CO" dirty="0" err="1"/>
              <a:t>if</a:t>
            </a:r>
            <a:r>
              <a:rPr lang="es-CO" dirty="0"/>
              <a:t>(a&gt;0) </a:t>
            </a:r>
          </a:p>
          <a:p>
            <a:pPr>
              <a:buNone/>
            </a:pPr>
            <a:r>
              <a:rPr lang="es-CO" dirty="0"/>
              <a:t>  sentencia1; </a:t>
            </a:r>
          </a:p>
          <a:p>
            <a:pPr>
              <a:buNone/>
            </a:pPr>
            <a:r>
              <a:rPr lang="es-CO" dirty="0" err="1"/>
              <a:t>elseif</a:t>
            </a:r>
            <a:r>
              <a:rPr lang="es-CO" dirty="0"/>
              <a:t>(b&gt;0) </a:t>
            </a:r>
          </a:p>
          <a:p>
            <a:pPr>
              <a:buNone/>
            </a:pPr>
            <a:r>
              <a:rPr lang="es-CO" dirty="0"/>
              <a:t>  sentencia2; </a:t>
            </a:r>
          </a:p>
          <a:p>
            <a:pPr>
              <a:buNone/>
            </a:pPr>
            <a:r>
              <a:rPr lang="es-CO" dirty="0" err="1"/>
              <a:t>elseif</a:t>
            </a:r>
            <a:r>
              <a:rPr lang="es-CO" dirty="0"/>
              <a:t>(c&gt;0) </a:t>
            </a:r>
          </a:p>
          <a:p>
            <a:pPr>
              <a:buNone/>
            </a:pPr>
            <a:r>
              <a:rPr lang="es-CO" dirty="0"/>
              <a:t>  sentencia3; </a:t>
            </a:r>
          </a:p>
          <a:p>
            <a:pPr>
              <a:buNone/>
            </a:pPr>
            <a:r>
              <a:rPr lang="es-CO" dirty="0" err="1"/>
              <a:t>else</a:t>
            </a:r>
            <a:r>
              <a:rPr lang="es-CO" dirty="0"/>
              <a:t> </a:t>
            </a:r>
          </a:p>
          <a:p>
            <a:pPr>
              <a:buNone/>
            </a:pPr>
            <a:r>
              <a:rPr lang="es-CO" dirty="0"/>
              <a:t>  sentencia4;</a:t>
            </a:r>
          </a:p>
          <a:p>
            <a:pPr>
              <a:buNone/>
            </a:pPr>
            <a:r>
              <a:rPr lang="es-CO" dirty="0" err="1"/>
              <a:t>End</a:t>
            </a:r>
            <a:r>
              <a:rPr lang="es-CO" dirty="0"/>
              <a:t>;</a:t>
            </a:r>
            <a:endParaRPr lang="es-E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7944" y="2420888"/>
            <a:ext cx="4791525" cy="2357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Interfaz General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1626" y="1643050"/>
            <a:ext cx="8748092" cy="5152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Programación: </a:t>
            </a:r>
            <a:r>
              <a:rPr lang="es-CO" dirty="0" err="1"/>
              <a:t>for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variable = </a:t>
            </a:r>
            <a:r>
              <a:rPr lang="en-US" dirty="0" err="1"/>
              <a:t>expresión</a:t>
            </a:r>
            <a:endParaRPr lang="en-US" dirty="0"/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sentencias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   End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=1:3</a:t>
            </a:r>
          </a:p>
          <a:p>
            <a:pPr>
              <a:buNone/>
            </a:pPr>
            <a:r>
              <a:rPr lang="en-US" dirty="0"/>
              <a:t>      a(</a:t>
            </a:r>
            <a:r>
              <a:rPr lang="en-US" dirty="0" err="1"/>
              <a:t>i</a:t>
            </a:r>
            <a:r>
              <a:rPr lang="en-US" dirty="0"/>
              <a:t>)=10;</a:t>
            </a:r>
          </a:p>
          <a:p>
            <a:pPr>
              <a:buNone/>
            </a:pPr>
            <a:r>
              <a:rPr lang="en-US" dirty="0"/>
              <a:t>   end</a:t>
            </a:r>
            <a:endParaRPr lang="es-E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43570" y="1714488"/>
            <a:ext cx="269557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Programación: </a:t>
            </a:r>
            <a:r>
              <a:rPr lang="es-CO" dirty="0" err="1"/>
              <a:t>while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While</a:t>
            </a:r>
            <a:r>
              <a:rPr lang="es-ES" dirty="0"/>
              <a:t> expresión</a:t>
            </a:r>
          </a:p>
          <a:p>
            <a:pPr>
              <a:buNone/>
            </a:pPr>
            <a:r>
              <a:rPr lang="es-ES" dirty="0"/>
              <a:t>     sentencias</a:t>
            </a:r>
          </a:p>
          <a:p>
            <a:pPr>
              <a:buNone/>
            </a:pPr>
            <a:r>
              <a:rPr lang="es-ES" dirty="0"/>
              <a:t>   </a:t>
            </a:r>
            <a:r>
              <a:rPr lang="es-ES" dirty="0" err="1"/>
              <a:t>End</a:t>
            </a:r>
            <a:endParaRPr lang="es-ES" dirty="0"/>
          </a:p>
          <a:p>
            <a:r>
              <a:rPr lang="es-CO" dirty="0" err="1"/>
              <a:t>While</a:t>
            </a:r>
            <a:r>
              <a:rPr lang="es-CO"/>
              <a:t> a==0</a:t>
            </a:r>
            <a:endParaRPr lang="es-CO" dirty="0"/>
          </a:p>
          <a:p>
            <a:pPr>
              <a:buNone/>
            </a:pPr>
            <a:r>
              <a:rPr lang="es-CO" dirty="0"/>
              <a:t>     a=a+1;</a:t>
            </a:r>
          </a:p>
          <a:p>
            <a:pPr>
              <a:buNone/>
            </a:pPr>
            <a:r>
              <a:rPr lang="es-CO" dirty="0"/>
              <a:t>   </a:t>
            </a:r>
            <a:r>
              <a:rPr lang="es-CO" dirty="0" err="1"/>
              <a:t>end</a:t>
            </a:r>
            <a:endParaRPr lang="es-E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9209" y="2366971"/>
            <a:ext cx="271462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Creación de Funciones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M-</a:t>
            </a:r>
            <a:r>
              <a:rPr lang="es-CO" dirty="0" err="1"/>
              <a:t>file</a:t>
            </a:r>
            <a:r>
              <a:rPr lang="es-CO" dirty="0"/>
              <a:t> de la función “elevar al cuadrado”:</a:t>
            </a:r>
          </a:p>
          <a:p>
            <a:endParaRPr lang="es-CO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2214554"/>
            <a:ext cx="3438525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6" y="3746927"/>
            <a:ext cx="4357717" cy="2796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Creación de Funciones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CO" dirty="0"/>
              <a:t>M-</a:t>
            </a:r>
            <a:r>
              <a:rPr lang="es-CO" dirty="0" err="1"/>
              <a:t>file</a:t>
            </a:r>
            <a:r>
              <a:rPr lang="es-CO" dirty="0"/>
              <a:t> de la función:</a:t>
            </a:r>
          </a:p>
          <a:p>
            <a:pPr>
              <a:buNone/>
            </a:pPr>
            <a:r>
              <a:rPr lang="es-ES" dirty="0" err="1"/>
              <a:t>function</a:t>
            </a:r>
            <a:r>
              <a:rPr lang="es-ES" dirty="0"/>
              <a:t> [num_2] = g_potencia2(n)</a:t>
            </a:r>
          </a:p>
          <a:p>
            <a:pPr>
              <a:buNone/>
            </a:pPr>
            <a:r>
              <a:rPr lang="es-ES" dirty="0"/>
              <a:t>num_2=n*n;</a:t>
            </a:r>
          </a:p>
          <a:p>
            <a:endParaRPr lang="en-US" dirty="0"/>
          </a:p>
          <a:p>
            <a:r>
              <a:rPr lang="en-US" dirty="0"/>
              <a:t>M-file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usa</a:t>
            </a:r>
            <a:r>
              <a:rPr lang="en-US" dirty="0"/>
              <a:t> la </a:t>
            </a:r>
            <a:r>
              <a:rPr lang="en-US" dirty="0" err="1"/>
              <a:t>función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 err="1"/>
              <a:t>clc</a:t>
            </a:r>
            <a:endParaRPr lang="en-US" dirty="0"/>
          </a:p>
          <a:p>
            <a:pPr>
              <a:buNone/>
            </a:pPr>
            <a:r>
              <a:rPr lang="en-US" dirty="0"/>
              <a:t>clear all;</a:t>
            </a:r>
          </a:p>
          <a:p>
            <a:pPr>
              <a:buNone/>
            </a:pPr>
            <a:r>
              <a:rPr lang="en-US" dirty="0"/>
              <a:t>close all;</a:t>
            </a:r>
          </a:p>
          <a:p>
            <a:pPr>
              <a:buNone/>
            </a:pPr>
            <a:r>
              <a:rPr lang="es-ES" dirty="0"/>
              <a:t>m=6;</a:t>
            </a:r>
          </a:p>
          <a:p>
            <a:pPr>
              <a:buNone/>
            </a:pPr>
            <a:r>
              <a:rPr lang="es-ES" dirty="0"/>
              <a:t>a=g_potencia2(m);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48323" y="4000504"/>
            <a:ext cx="240982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Debugger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0325" y="2071678"/>
            <a:ext cx="6942137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Debugger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9058" y="1714488"/>
            <a:ext cx="542928" cy="678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7937" y="2428868"/>
            <a:ext cx="6923087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34694" y="6215082"/>
            <a:ext cx="3537504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Debugger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err="1"/>
              <a:t>Step</a:t>
            </a:r>
            <a:r>
              <a:rPr lang="es-CO" dirty="0"/>
              <a:t>:       simulación paso a paso.</a:t>
            </a:r>
          </a:p>
          <a:p>
            <a:r>
              <a:rPr lang="es-CO" dirty="0" err="1"/>
              <a:t>Step</a:t>
            </a:r>
            <a:r>
              <a:rPr lang="es-CO" dirty="0"/>
              <a:t> In:        simulación paso a paso pero entra a funciones.</a:t>
            </a:r>
          </a:p>
          <a:p>
            <a:r>
              <a:rPr lang="es-CO" dirty="0" err="1"/>
              <a:t>Step</a:t>
            </a:r>
            <a:r>
              <a:rPr lang="es-CO" dirty="0"/>
              <a:t> </a:t>
            </a:r>
            <a:r>
              <a:rPr lang="es-CO" dirty="0" err="1"/>
              <a:t>Out</a:t>
            </a:r>
            <a:r>
              <a:rPr lang="es-CO" dirty="0"/>
              <a:t>:       sirve para salir de una función.    </a:t>
            </a:r>
            <a:endParaRPr lang="es-ES" dirty="0"/>
          </a:p>
        </p:txBody>
      </p:sp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1643050"/>
            <a:ext cx="571504" cy="489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84" y="2194847"/>
            <a:ext cx="714380" cy="591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7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43174" y="3357562"/>
            <a:ext cx="557215" cy="495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Debugger</a:t>
            </a:r>
            <a:endParaRPr lang="es-ES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29142" y="1982229"/>
            <a:ext cx="7885715" cy="3761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Ejemplo: contar cuantos ceros tiene la matriz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s-ES" dirty="0"/>
              <a:t>a=[1 2 3;4 0 6;7 0 9];</a:t>
            </a:r>
          </a:p>
          <a:p>
            <a:pPr>
              <a:buNone/>
            </a:pPr>
            <a:r>
              <a:rPr lang="es-ES" dirty="0"/>
              <a:t>[</a:t>
            </a:r>
            <a:r>
              <a:rPr lang="es-ES" dirty="0" err="1"/>
              <a:t>n,m</a:t>
            </a:r>
            <a:r>
              <a:rPr lang="es-ES" dirty="0"/>
              <a:t>]=</a:t>
            </a:r>
            <a:r>
              <a:rPr lang="es-ES" dirty="0" err="1"/>
              <a:t>size</a:t>
            </a:r>
            <a:r>
              <a:rPr lang="es-ES" dirty="0"/>
              <a:t>(a);</a:t>
            </a:r>
          </a:p>
          <a:p>
            <a:pPr>
              <a:buNone/>
            </a:pPr>
            <a:endParaRPr lang="es-CO" dirty="0"/>
          </a:p>
          <a:p>
            <a:pPr>
              <a:buNone/>
            </a:pPr>
            <a:r>
              <a:rPr lang="es-CO" dirty="0" err="1"/>
              <a:t>cont</a:t>
            </a:r>
            <a:r>
              <a:rPr lang="es-CO" dirty="0"/>
              <a:t>=0;</a:t>
            </a:r>
            <a:endParaRPr lang="es-ES" dirty="0"/>
          </a:p>
          <a:p>
            <a:pPr>
              <a:buNone/>
            </a:pPr>
            <a:r>
              <a:rPr lang="es-ES" dirty="0" err="1"/>
              <a:t>for</a:t>
            </a:r>
            <a:r>
              <a:rPr lang="es-ES" dirty="0"/>
              <a:t> i=1:n</a:t>
            </a:r>
          </a:p>
          <a:p>
            <a:pPr>
              <a:buNone/>
            </a:pPr>
            <a:r>
              <a:rPr lang="es-ES" dirty="0"/>
              <a:t>    </a:t>
            </a:r>
            <a:r>
              <a:rPr lang="es-ES" dirty="0" err="1"/>
              <a:t>for</a:t>
            </a:r>
            <a:r>
              <a:rPr lang="es-ES" dirty="0"/>
              <a:t> j=1:m</a:t>
            </a:r>
          </a:p>
          <a:p>
            <a:pPr>
              <a:buNone/>
            </a:pPr>
            <a:r>
              <a:rPr lang="es-ES" dirty="0"/>
              <a:t>        </a:t>
            </a:r>
            <a:r>
              <a:rPr lang="es-ES" dirty="0" err="1"/>
              <a:t>if</a:t>
            </a:r>
            <a:r>
              <a:rPr lang="es-ES" dirty="0"/>
              <a:t> a(</a:t>
            </a:r>
            <a:r>
              <a:rPr lang="es-ES" dirty="0" err="1"/>
              <a:t>i,j</a:t>
            </a:r>
            <a:r>
              <a:rPr lang="es-ES" dirty="0"/>
              <a:t>)==0</a:t>
            </a:r>
          </a:p>
          <a:p>
            <a:pPr>
              <a:buNone/>
            </a:pPr>
            <a:r>
              <a:rPr lang="es-ES" dirty="0"/>
              <a:t>            </a:t>
            </a:r>
            <a:r>
              <a:rPr lang="es-ES" dirty="0" err="1"/>
              <a:t>cont</a:t>
            </a:r>
            <a:r>
              <a:rPr lang="es-ES" dirty="0"/>
              <a:t>=cont+1;</a:t>
            </a:r>
          </a:p>
          <a:p>
            <a:pPr>
              <a:buNone/>
            </a:pPr>
            <a:r>
              <a:rPr lang="es-ES" dirty="0"/>
              <a:t>        </a:t>
            </a:r>
            <a:r>
              <a:rPr lang="es-ES" dirty="0" err="1"/>
              <a:t>end</a:t>
            </a:r>
            <a:r>
              <a:rPr lang="es-ES" dirty="0"/>
              <a:t>;</a:t>
            </a:r>
          </a:p>
          <a:p>
            <a:pPr>
              <a:buNone/>
            </a:pPr>
            <a:r>
              <a:rPr lang="es-ES" dirty="0"/>
              <a:t>    </a:t>
            </a:r>
            <a:r>
              <a:rPr lang="es-ES" dirty="0" err="1"/>
              <a:t>end</a:t>
            </a:r>
            <a:r>
              <a:rPr lang="es-ES" dirty="0"/>
              <a:t>;</a:t>
            </a:r>
          </a:p>
          <a:p>
            <a:pPr>
              <a:buNone/>
            </a:pPr>
            <a:r>
              <a:rPr lang="es-ES" dirty="0" err="1"/>
              <a:t>end</a:t>
            </a:r>
            <a:r>
              <a:rPr lang="es-ES" dirty="0"/>
              <a:t>;</a:t>
            </a: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50564" y="1995483"/>
            <a:ext cx="3993336" cy="243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Tips</a:t>
            </a:r>
            <a:r>
              <a:rPr lang="es-ES" dirty="0"/>
              <a:t> avanzados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Función </a:t>
            </a:r>
            <a:r>
              <a:rPr lang="es-ES" sz="2800" dirty="0" err="1"/>
              <a:t>unidrnd</a:t>
            </a:r>
            <a:r>
              <a:rPr lang="es-ES" sz="2800" dirty="0"/>
              <a:t>(k):</a:t>
            </a:r>
          </a:p>
          <a:p>
            <a:pPr lvl="1"/>
            <a:r>
              <a:rPr lang="es-ES" sz="2400" dirty="0"/>
              <a:t>Genera un número aleatorio entre 1 y k.</a:t>
            </a:r>
          </a:p>
          <a:p>
            <a:pPr lvl="1"/>
            <a:r>
              <a:rPr lang="es-ES" sz="2400" dirty="0"/>
              <a:t>Cómo sería un número aleatorio entre 0 y k?</a:t>
            </a:r>
          </a:p>
        </p:txBody>
      </p:sp>
    </p:spTree>
    <p:extLst>
      <p:ext uri="{BB962C8B-B14F-4D97-AF65-F5344CB8AC3E}">
        <p14:creationId xmlns:p14="http://schemas.microsoft.com/office/powerpoint/2010/main" val="2084722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Interfaz: </a:t>
            </a:r>
            <a:r>
              <a:rPr lang="es-CO" dirty="0" err="1"/>
              <a:t>workspace</a:t>
            </a: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70" y="1785926"/>
            <a:ext cx="4924425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Tips</a:t>
            </a:r>
            <a:r>
              <a:rPr lang="es-ES" dirty="0"/>
              <a:t> avanzados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Función </a:t>
            </a:r>
            <a:r>
              <a:rPr lang="es-ES" sz="2800" dirty="0" err="1"/>
              <a:t>unidrnd</a:t>
            </a:r>
            <a:r>
              <a:rPr lang="es-ES" sz="2800" dirty="0"/>
              <a:t>(k):</a:t>
            </a:r>
          </a:p>
          <a:p>
            <a:pPr lvl="1"/>
            <a:r>
              <a:rPr lang="es-ES" sz="2400" dirty="0"/>
              <a:t>Genera un número aleatorio entre 1 y k.</a:t>
            </a:r>
          </a:p>
          <a:p>
            <a:pPr lvl="1"/>
            <a:r>
              <a:rPr lang="es-ES" sz="2400" dirty="0"/>
              <a:t>Cómo sería un número aleatorio entre 0 y k?</a:t>
            </a:r>
          </a:p>
          <a:p>
            <a:pPr lvl="2"/>
            <a:r>
              <a:rPr lang="es-ES" sz="2000" dirty="0" err="1"/>
              <a:t>Unidrnd</a:t>
            </a:r>
            <a:r>
              <a:rPr lang="es-ES" sz="2000" dirty="0"/>
              <a:t>(k+1) – 1</a:t>
            </a:r>
          </a:p>
          <a:p>
            <a:r>
              <a:rPr lang="es-ES" sz="2800" dirty="0"/>
              <a:t>Estructuras:</a:t>
            </a:r>
          </a:p>
          <a:p>
            <a:pPr lvl="1"/>
            <a:r>
              <a:rPr lang="es-ES" sz="2400" dirty="0"/>
              <a:t>N(1).</a:t>
            </a:r>
            <a:r>
              <a:rPr lang="es-ES" sz="2400" dirty="0" err="1"/>
              <a:t>posicionX</a:t>
            </a:r>
            <a:r>
              <a:rPr lang="es-ES" sz="2400" dirty="0"/>
              <a:t>=20; N(1).</a:t>
            </a:r>
            <a:r>
              <a:rPr lang="es-ES" sz="2400" dirty="0" err="1"/>
              <a:t>posicionY</a:t>
            </a:r>
            <a:r>
              <a:rPr lang="es-ES" sz="2400" dirty="0"/>
              <a:t>=10; </a:t>
            </a:r>
          </a:p>
          <a:p>
            <a:pPr lvl="1"/>
            <a:r>
              <a:rPr lang="es-ES" sz="2400" dirty="0"/>
              <a:t>N(1).</a:t>
            </a:r>
            <a:r>
              <a:rPr lang="es-ES" sz="2400" dirty="0" err="1"/>
              <a:t>energia</a:t>
            </a:r>
            <a:r>
              <a:rPr lang="es-ES" sz="2400" dirty="0"/>
              <a:t>=87;</a:t>
            </a:r>
          </a:p>
          <a:p>
            <a:pPr lvl="1"/>
            <a:r>
              <a:rPr lang="es-ES" sz="2400" dirty="0"/>
              <a:t>N(2).</a:t>
            </a:r>
            <a:r>
              <a:rPr lang="es-ES" sz="2400" dirty="0" err="1"/>
              <a:t>posicionX</a:t>
            </a:r>
            <a:r>
              <a:rPr lang="es-ES" sz="2400" dirty="0"/>
              <a:t>=20; N(2).</a:t>
            </a:r>
            <a:r>
              <a:rPr lang="es-ES" sz="2400" dirty="0" err="1"/>
              <a:t>posicionY</a:t>
            </a:r>
            <a:r>
              <a:rPr lang="es-ES" sz="2400" dirty="0"/>
              <a:t>=10; </a:t>
            </a:r>
          </a:p>
          <a:p>
            <a:pPr lvl="1"/>
            <a:r>
              <a:rPr lang="es-ES" sz="2400" dirty="0"/>
              <a:t>N(2).</a:t>
            </a:r>
            <a:r>
              <a:rPr lang="es-ES" sz="2400" dirty="0" err="1"/>
              <a:t>energia</a:t>
            </a:r>
            <a:r>
              <a:rPr lang="es-ES" sz="2400" dirty="0"/>
              <a:t>=87;</a:t>
            </a:r>
          </a:p>
        </p:txBody>
      </p:sp>
    </p:spTree>
    <p:extLst>
      <p:ext uri="{BB962C8B-B14F-4D97-AF65-F5344CB8AC3E}">
        <p14:creationId xmlns:p14="http://schemas.microsoft.com/office/powerpoint/2010/main" val="28209212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Tips</a:t>
            </a:r>
            <a:r>
              <a:rPr lang="es-ES" dirty="0"/>
              <a:t> avanzados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Función line:</a:t>
            </a:r>
          </a:p>
          <a:p>
            <a:pPr lvl="1"/>
            <a:r>
              <a:rPr lang="es-ES" sz="2400" dirty="0"/>
              <a:t>P1: x1=10; y1=20</a:t>
            </a:r>
          </a:p>
          <a:p>
            <a:pPr lvl="1"/>
            <a:r>
              <a:rPr lang="es-ES" sz="2400" dirty="0"/>
              <a:t>P2: x2=30; y2=40</a:t>
            </a:r>
          </a:p>
          <a:p>
            <a:pPr lvl="2"/>
            <a:r>
              <a:rPr lang="es-ES" sz="2000" dirty="0"/>
              <a:t>Line([x1,x2],[y1 y2],</a:t>
            </a:r>
            <a:r>
              <a:rPr lang="es-CO" sz="2000" dirty="0"/>
              <a:t> '</a:t>
            </a:r>
            <a:r>
              <a:rPr lang="es-CO" sz="2000" dirty="0" err="1"/>
              <a:t>LineStyle</a:t>
            </a:r>
            <a:r>
              <a:rPr lang="es-CO" sz="2000" dirty="0"/>
              <a:t>','-', '</a:t>
            </a:r>
            <a:r>
              <a:rPr lang="es-CO" sz="2000" dirty="0" err="1"/>
              <a:t>Color','k</a:t>
            </a:r>
            <a:r>
              <a:rPr lang="es-CO" sz="2000" dirty="0"/>
              <a:t>', 'LineWidth',1</a:t>
            </a:r>
            <a:r>
              <a:rPr lang="es-ES" sz="2000" dirty="0"/>
              <a:t>)</a:t>
            </a:r>
          </a:p>
          <a:p>
            <a:pPr lvl="1"/>
            <a:endParaRPr lang="es-ES" sz="2400" dirty="0"/>
          </a:p>
          <a:p>
            <a:pPr lvl="1"/>
            <a:endParaRPr lang="es-E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618439"/>
            <a:ext cx="3255441" cy="2546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94290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Tips</a:t>
            </a:r>
            <a:r>
              <a:rPr lang="es-ES" dirty="0"/>
              <a:t> avanzados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Función num2str:</a:t>
            </a:r>
          </a:p>
          <a:p>
            <a:pPr marL="457200" lvl="1" indent="0">
              <a:buNone/>
            </a:pPr>
            <a:r>
              <a:rPr lang="es-CO" sz="1800" dirty="0" err="1"/>
              <a:t>plot</a:t>
            </a:r>
            <a:r>
              <a:rPr lang="es-CO" sz="1800" dirty="0"/>
              <a:t>(-0.9,0.5,'o', 'LineWidth',1,'MarkerEdgeColor','k', '</a:t>
            </a:r>
            <a:r>
              <a:rPr lang="es-CO" sz="1800" dirty="0" err="1"/>
              <a:t>MarkerFaceColor</a:t>
            </a:r>
            <a:r>
              <a:rPr lang="es-CO" sz="1800" dirty="0"/>
              <a:t>','k', 'MarkerSize',7);</a:t>
            </a:r>
          </a:p>
          <a:p>
            <a:pPr marL="457200" lvl="1" indent="0">
              <a:buNone/>
            </a:pPr>
            <a:r>
              <a:rPr lang="es-CO" sz="1800" dirty="0" err="1"/>
              <a:t>text</a:t>
            </a:r>
            <a:r>
              <a:rPr lang="es-CO" sz="1800" dirty="0"/>
              <a:t>(-1,0.5,num2str(20),'FontSize',10);</a:t>
            </a:r>
          </a:p>
          <a:p>
            <a:pPr lvl="1"/>
            <a:endParaRPr lang="es-ES" sz="2400" dirty="0"/>
          </a:p>
          <a:p>
            <a:pPr marL="457200" lvl="1" indent="0">
              <a:buNone/>
            </a:pPr>
            <a:r>
              <a:rPr lang="es-ES" sz="2400" dirty="0"/>
              <a:t>	</a:t>
            </a:r>
          </a:p>
          <a:p>
            <a:pPr lvl="1"/>
            <a:endParaRPr lang="es-E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212976"/>
            <a:ext cx="4112374" cy="3221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8556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Tips</a:t>
            </a:r>
            <a:r>
              <a:rPr lang="es-ES" dirty="0"/>
              <a:t> avanzados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Datos de entrada en medio de la ejecución de un m-file:</a:t>
            </a:r>
          </a:p>
          <a:p>
            <a:pPr marL="457200" lvl="1" indent="0">
              <a:buNone/>
            </a:pPr>
            <a:r>
              <a:rPr lang="es-ES" sz="2400" dirty="0"/>
              <a:t>	A=input(‘Guardar Red? 1-Si, 0-No: ’)</a:t>
            </a:r>
          </a:p>
          <a:p>
            <a:pPr marL="457200" lvl="1" indent="0">
              <a:buNone/>
            </a:pPr>
            <a:r>
              <a:rPr lang="es-ES" sz="2400" dirty="0"/>
              <a:t>	</a:t>
            </a:r>
            <a:r>
              <a:rPr lang="es-ES" sz="2400" dirty="0" err="1"/>
              <a:t>If</a:t>
            </a:r>
            <a:r>
              <a:rPr lang="es-ES" sz="2400" dirty="0"/>
              <a:t> A==1</a:t>
            </a:r>
          </a:p>
          <a:p>
            <a:pPr marL="914400" lvl="2" indent="0">
              <a:buNone/>
            </a:pPr>
            <a:r>
              <a:rPr lang="es-ES" sz="2000" dirty="0"/>
              <a:t>    Guardo Red;</a:t>
            </a:r>
          </a:p>
          <a:p>
            <a:pPr marL="914400" lvl="2" indent="0">
              <a:buNone/>
            </a:pPr>
            <a:r>
              <a:rPr lang="es-ES" dirty="0" err="1"/>
              <a:t>end</a:t>
            </a:r>
            <a:endParaRPr lang="es-ES" sz="2000" dirty="0"/>
          </a:p>
          <a:p>
            <a:pPr lvl="1"/>
            <a:endParaRPr lang="es-ES" sz="2400" dirty="0"/>
          </a:p>
          <a:p>
            <a:pPr lvl="1"/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7315308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Tips</a:t>
            </a:r>
            <a:r>
              <a:rPr lang="es-ES" dirty="0"/>
              <a:t> avanzados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Guardar datos en un archivo de </a:t>
            </a:r>
            <a:r>
              <a:rPr lang="es-ES" sz="2800" dirty="0" err="1"/>
              <a:t>excel</a:t>
            </a:r>
            <a:r>
              <a:rPr lang="es-ES" sz="2800" dirty="0"/>
              <a:t>:</a:t>
            </a:r>
          </a:p>
          <a:p>
            <a:pPr marL="457200" lvl="1" indent="0">
              <a:buNone/>
            </a:pPr>
            <a:r>
              <a:rPr lang="es-ES" sz="2400" dirty="0"/>
              <a:t>A=[1 2 3 4 5];</a:t>
            </a:r>
          </a:p>
          <a:p>
            <a:pPr marL="457200" lvl="1" indent="0">
              <a:buNone/>
            </a:pPr>
            <a:r>
              <a:rPr lang="es-CO" sz="2400" dirty="0" err="1"/>
              <a:t>xlswrite</a:t>
            </a:r>
            <a:r>
              <a:rPr lang="es-CO" sz="2400" dirty="0"/>
              <a:t>(‘valoresA.xls', A , ‘Sheet1');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s-ES" sz="2400" dirty="0"/>
              <a:t>A=[1 2 3 4 5]; B=[5 4 3 2 1];</a:t>
            </a:r>
          </a:p>
          <a:p>
            <a:pPr marL="457200" lvl="1" indent="0">
              <a:buNone/>
            </a:pPr>
            <a:r>
              <a:rPr lang="es-ES" sz="2400" dirty="0"/>
              <a:t>C=[A; B];</a:t>
            </a:r>
          </a:p>
          <a:p>
            <a:pPr marL="457200" lvl="1" indent="0">
              <a:buNone/>
            </a:pPr>
            <a:r>
              <a:rPr lang="es-CO" sz="2400" dirty="0" err="1"/>
              <a:t>xlswrite</a:t>
            </a:r>
            <a:r>
              <a:rPr lang="es-CO" sz="2400" dirty="0"/>
              <a:t>(‘valoresC.xls', C , ‘Sheet1');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s-CO" sz="2400" dirty="0"/>
          </a:p>
          <a:p>
            <a:pPr marL="457200" lvl="1" indent="0">
              <a:buNone/>
            </a:pPr>
            <a:endParaRPr lang="es-ES" sz="2400" dirty="0"/>
          </a:p>
          <a:p>
            <a:pPr lvl="1"/>
            <a:endParaRPr lang="es-E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5157192"/>
            <a:ext cx="33909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83113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Tips</a:t>
            </a:r>
            <a:r>
              <a:rPr lang="es-ES" dirty="0"/>
              <a:t> avanzados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Leer datos de un archivo de </a:t>
            </a:r>
            <a:r>
              <a:rPr lang="es-ES" sz="2800" dirty="0" err="1"/>
              <a:t>excel</a:t>
            </a:r>
            <a:r>
              <a:rPr lang="es-ES" sz="2800" dirty="0"/>
              <a:t>:</a:t>
            </a:r>
          </a:p>
          <a:p>
            <a:pPr marL="457200" lvl="1" indent="0">
              <a:buNone/>
            </a:pPr>
            <a:r>
              <a:rPr lang="es-CO" sz="2400" dirty="0"/>
              <a:t>C=</a:t>
            </a:r>
            <a:r>
              <a:rPr lang="es-CO" sz="2400" dirty="0" err="1"/>
              <a:t>xlsread</a:t>
            </a:r>
            <a:r>
              <a:rPr lang="es-CO" sz="2400" dirty="0"/>
              <a:t>(valoresC.xls', ‘Sheet1');</a:t>
            </a:r>
          </a:p>
          <a:p>
            <a:pPr marL="457200" lvl="1" indent="0">
              <a:buNone/>
            </a:pPr>
            <a:endParaRPr lang="en-US" sz="2400" dirty="0"/>
          </a:p>
          <a:p>
            <a:r>
              <a:rPr lang="en-US" sz="2800" dirty="0" err="1"/>
              <a:t>Función</a:t>
            </a:r>
            <a:r>
              <a:rPr lang="en-US" sz="2800" dirty="0"/>
              <a:t> </a:t>
            </a:r>
            <a:r>
              <a:rPr lang="en-US" sz="2800" dirty="0" err="1"/>
              <a:t>fprintf</a:t>
            </a:r>
            <a:r>
              <a:rPr lang="en-US" sz="2800" dirty="0"/>
              <a:t>:</a:t>
            </a:r>
          </a:p>
          <a:p>
            <a:pPr lvl="1"/>
            <a:r>
              <a:rPr lang="en-US" sz="2400" dirty="0" err="1"/>
              <a:t>Imprimir</a:t>
            </a:r>
            <a:r>
              <a:rPr lang="en-US" sz="2400" dirty="0"/>
              <a:t> </a:t>
            </a:r>
            <a:r>
              <a:rPr lang="en-US" sz="2400" dirty="0" err="1"/>
              <a:t>una</a:t>
            </a:r>
            <a:r>
              <a:rPr lang="en-US" sz="2400" dirty="0"/>
              <a:t> </a:t>
            </a:r>
            <a:r>
              <a:rPr lang="en-US" sz="2400" dirty="0" err="1"/>
              <a:t>frase</a:t>
            </a:r>
            <a:r>
              <a:rPr lang="en-US" sz="2400" dirty="0"/>
              <a:t>: </a:t>
            </a:r>
            <a:r>
              <a:rPr lang="es-CO" sz="2400" dirty="0" err="1"/>
              <a:t>fprintf</a:t>
            </a:r>
            <a:r>
              <a:rPr lang="es-CO" sz="2400" dirty="0"/>
              <a:t>(‘Hola mundo! \n');</a:t>
            </a:r>
          </a:p>
          <a:p>
            <a:pPr lvl="1"/>
            <a:r>
              <a:rPr lang="en-US" sz="2400" dirty="0" err="1"/>
              <a:t>Imprimir</a:t>
            </a:r>
            <a:r>
              <a:rPr lang="en-US" sz="2400" dirty="0"/>
              <a:t> el valor de </a:t>
            </a:r>
            <a:r>
              <a:rPr lang="en-US" sz="2400" dirty="0" err="1"/>
              <a:t>una</a:t>
            </a:r>
            <a:r>
              <a:rPr lang="en-US" sz="2400" dirty="0"/>
              <a:t> variable:</a:t>
            </a:r>
          </a:p>
          <a:p>
            <a:pPr marL="914400" lvl="2" indent="0">
              <a:buNone/>
            </a:pPr>
            <a:r>
              <a:rPr lang="pt-BR" sz="2000" dirty="0"/>
              <a:t>fprintf(‘El valor de A es: %f \n',A);</a:t>
            </a:r>
          </a:p>
          <a:p>
            <a:pPr marL="914400" lvl="2" indent="0">
              <a:buNone/>
            </a:pPr>
            <a:r>
              <a:rPr lang="pt-BR" sz="2000" dirty="0"/>
              <a:t>fprintf(‘El valor de A es: %f  y el de B es: %f \n',A,B);</a:t>
            </a:r>
          </a:p>
          <a:p>
            <a:pPr lvl="1"/>
            <a:endParaRPr lang="pt-BR" sz="2400" dirty="0"/>
          </a:p>
          <a:p>
            <a:pPr lvl="1"/>
            <a:endParaRPr lang="pt-BR" sz="2400" dirty="0"/>
          </a:p>
          <a:p>
            <a:pPr lvl="1"/>
            <a:endParaRPr lang="es-CO" sz="2400" dirty="0"/>
          </a:p>
          <a:p>
            <a:pPr marL="457200" lvl="1" indent="0">
              <a:buNone/>
            </a:pPr>
            <a:endParaRPr lang="es-CO" sz="2400" dirty="0"/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s-CO" sz="2400" dirty="0"/>
          </a:p>
          <a:p>
            <a:pPr marL="457200" lvl="1" indent="0">
              <a:buNone/>
            </a:pPr>
            <a:endParaRPr lang="es-ES" sz="2400" dirty="0"/>
          </a:p>
          <a:p>
            <a:pPr lvl="1"/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8288944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Tips</a:t>
            </a:r>
            <a:r>
              <a:rPr lang="es-ES" dirty="0"/>
              <a:t> avanzados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Exportar a un archivo de texto:</a:t>
            </a:r>
          </a:p>
          <a:p>
            <a:pPr marL="457200" lvl="1" indent="0">
              <a:buNone/>
            </a:pPr>
            <a:r>
              <a:rPr lang="es-CO" sz="2400" dirty="0" err="1"/>
              <a:t>fileid</a:t>
            </a:r>
            <a:r>
              <a:rPr lang="es-CO" sz="2400" dirty="0"/>
              <a:t>=</a:t>
            </a:r>
            <a:r>
              <a:rPr lang="es-CO" sz="2400" dirty="0" err="1"/>
              <a:t>fopen</a:t>
            </a:r>
            <a:r>
              <a:rPr lang="es-CO" sz="2400" dirty="0"/>
              <a:t>('export.</a:t>
            </a:r>
            <a:r>
              <a:rPr lang="es-CO" sz="2400" dirty="0" err="1"/>
              <a:t>txt</a:t>
            </a:r>
            <a:r>
              <a:rPr lang="es-CO" sz="2400" dirty="0"/>
              <a:t>','w');</a:t>
            </a:r>
          </a:p>
          <a:p>
            <a:pPr marL="457200" lvl="1" indent="0">
              <a:buNone/>
            </a:pPr>
            <a:r>
              <a:rPr lang="es-CO" sz="2400" dirty="0" err="1"/>
              <a:t>fprintf</a:t>
            </a:r>
            <a:r>
              <a:rPr lang="es-CO" sz="2400" dirty="0"/>
              <a:t>(</a:t>
            </a:r>
            <a:r>
              <a:rPr lang="es-CO" sz="2400" dirty="0" err="1"/>
              <a:t>fileid</a:t>
            </a:r>
            <a:r>
              <a:rPr lang="es-CO" sz="2400" dirty="0"/>
              <a:t>, ‘</a:t>
            </a:r>
            <a:r>
              <a:rPr lang="pt-BR" sz="2400" dirty="0"/>
              <a:t>Parametro A \n</a:t>
            </a:r>
            <a:r>
              <a:rPr lang="es-CO" sz="2400" dirty="0"/>
              <a:t>');</a:t>
            </a:r>
          </a:p>
          <a:p>
            <a:pPr marL="457200" lvl="1" indent="0">
              <a:buNone/>
            </a:pPr>
            <a:r>
              <a:rPr lang="pt-BR" sz="2400" dirty="0"/>
              <a:t>fprintf(fileid, ‘A=%f \n‘,A);</a:t>
            </a:r>
          </a:p>
          <a:p>
            <a:pPr marL="457200" lvl="1" indent="0">
              <a:buNone/>
            </a:pPr>
            <a:r>
              <a:rPr lang="es-CO" sz="2400" dirty="0" err="1"/>
              <a:t>fclose</a:t>
            </a:r>
            <a:r>
              <a:rPr lang="es-CO" sz="2400" dirty="0"/>
              <a:t>(</a:t>
            </a:r>
            <a:r>
              <a:rPr lang="es-CO" sz="2400" dirty="0" err="1"/>
              <a:t>fileid</a:t>
            </a:r>
            <a:r>
              <a:rPr lang="es-CO" sz="2400" dirty="0"/>
              <a:t>);</a:t>
            </a:r>
          </a:p>
          <a:p>
            <a:pPr marL="457200" lvl="1" indent="0">
              <a:buNone/>
            </a:pPr>
            <a:endParaRPr lang="pt-BR" sz="2400" dirty="0"/>
          </a:p>
          <a:p>
            <a:pPr marL="457200" lvl="1" indent="0">
              <a:buNone/>
            </a:pPr>
            <a:endParaRPr lang="es-CO" sz="2400" dirty="0"/>
          </a:p>
          <a:p>
            <a:pPr marL="457200" lvl="1" indent="0">
              <a:buNone/>
            </a:pPr>
            <a:endParaRPr lang="es-CO" sz="2400" dirty="0"/>
          </a:p>
          <a:p>
            <a:pPr marL="457200" lvl="1" indent="0">
              <a:buNone/>
            </a:pPr>
            <a:endParaRPr lang="en-US" sz="2400" dirty="0"/>
          </a:p>
          <a:p>
            <a:pPr lvl="1"/>
            <a:endParaRPr lang="pt-BR" sz="2400" dirty="0"/>
          </a:p>
          <a:p>
            <a:pPr lvl="1"/>
            <a:endParaRPr lang="pt-BR" sz="2400" dirty="0"/>
          </a:p>
          <a:p>
            <a:pPr lvl="1"/>
            <a:endParaRPr lang="es-CO" sz="2400" dirty="0"/>
          </a:p>
          <a:p>
            <a:pPr marL="457200" lvl="1" indent="0">
              <a:buNone/>
            </a:pPr>
            <a:endParaRPr lang="es-CO" sz="2400" dirty="0"/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s-CO" sz="2400" dirty="0"/>
          </a:p>
          <a:p>
            <a:pPr marL="457200" lvl="1" indent="0">
              <a:buNone/>
            </a:pPr>
            <a:endParaRPr lang="es-ES" sz="2400" dirty="0"/>
          </a:p>
          <a:p>
            <a:pPr lvl="1"/>
            <a:endParaRPr lang="es-ES" sz="24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2" y="4077072"/>
            <a:ext cx="1990725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8421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Interfaz: </a:t>
            </a:r>
            <a:r>
              <a:rPr lang="es-CO" dirty="0" err="1"/>
              <a:t>command</a:t>
            </a:r>
            <a:r>
              <a:rPr lang="es-CO" dirty="0"/>
              <a:t> </a:t>
            </a:r>
            <a:r>
              <a:rPr lang="es-CO" dirty="0" err="1"/>
              <a:t>window</a:t>
            </a:r>
            <a:endParaRPr lang="es-E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32" y="1500174"/>
            <a:ext cx="4643470" cy="3569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43042" y="5223508"/>
            <a:ext cx="5357849" cy="1634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Interfaz: borrado de variables</a:t>
            </a:r>
            <a:endParaRPr lang="es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33567" y="1785926"/>
            <a:ext cx="5267325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CO" sz="3600" dirty="0"/>
              <a:t>Interfaz: “limpiar” </a:t>
            </a:r>
            <a:r>
              <a:rPr lang="es-CO" sz="3600" dirty="0" err="1"/>
              <a:t>command</a:t>
            </a:r>
            <a:r>
              <a:rPr lang="es-CO" sz="3600" dirty="0"/>
              <a:t> </a:t>
            </a:r>
            <a:r>
              <a:rPr lang="es-CO" sz="3600" dirty="0" err="1"/>
              <a:t>window</a:t>
            </a:r>
            <a:br>
              <a:rPr lang="es-CO" dirty="0"/>
            </a:br>
            <a:endParaRPr lang="es-E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8763" y="1828822"/>
            <a:ext cx="6086475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Interfaz: </a:t>
            </a:r>
            <a:r>
              <a:rPr lang="es-CO" dirty="0" err="1"/>
              <a:t>command</a:t>
            </a:r>
            <a:r>
              <a:rPr lang="es-CO" dirty="0"/>
              <a:t> </a:t>
            </a:r>
            <a:r>
              <a:rPr lang="es-CO" dirty="0" err="1"/>
              <a:t>history</a:t>
            </a:r>
            <a:endParaRPr lang="es-E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24065" y="1765776"/>
            <a:ext cx="4905389" cy="502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Números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None/>
            </a:pPr>
            <a:endParaRPr lang="es-ES_tradnl" sz="2000" b="1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s-ES" sz="2800" dirty="0"/>
              <a:t>No hace falta definir variables enteras, reales, etc. como en otros lenguajes</a:t>
            </a:r>
            <a:endParaRPr lang="es-ES_tradnl" sz="2800" b="1" dirty="0">
              <a:solidFill>
                <a:schemeClr val="tx2"/>
              </a:solidFill>
            </a:endParaRPr>
          </a:p>
          <a:p>
            <a:pPr lvl="1">
              <a:lnSpc>
                <a:spcPct val="90000"/>
              </a:lnSpc>
            </a:pPr>
            <a:r>
              <a:rPr lang="es-ES_tradnl" dirty="0"/>
              <a:t>Números enteros: a=2</a:t>
            </a:r>
          </a:p>
          <a:p>
            <a:pPr lvl="1">
              <a:lnSpc>
                <a:spcPct val="90000"/>
              </a:lnSpc>
            </a:pPr>
            <a:r>
              <a:rPr lang="es-ES_tradnl" dirty="0"/>
              <a:t>Números reales: x=-35.2 </a:t>
            </a:r>
          </a:p>
          <a:p>
            <a:pPr lvl="1">
              <a:lnSpc>
                <a:spcPct val="90000"/>
              </a:lnSpc>
            </a:pPr>
            <a:r>
              <a:rPr lang="es-ES_tradnl" dirty="0"/>
              <a:t>Números potencias de 10: x=3e5 = 300000 ó 3*10^5 = 300000</a:t>
            </a:r>
          </a:p>
          <a:p>
            <a:pPr lvl="1">
              <a:lnSpc>
                <a:spcPct val="90000"/>
              </a:lnSpc>
            </a:pPr>
            <a:r>
              <a:rPr lang="es-ES_tradnl" dirty="0"/>
              <a:t>Números Imaginarios: x= 1 + 2i = 1.0000 + 2.0000i</a:t>
            </a:r>
          </a:p>
          <a:p>
            <a:pPr lvl="1">
              <a:lnSpc>
                <a:spcPct val="90000"/>
              </a:lnSpc>
            </a:pPr>
            <a:r>
              <a:rPr lang="es-ES_tradnl" dirty="0"/>
              <a:t>Euler: exp(1) = 2.7182</a:t>
            </a:r>
          </a:p>
          <a:p>
            <a:pPr lvl="1">
              <a:lnSpc>
                <a:spcPct val="90000"/>
              </a:lnSpc>
            </a:pPr>
            <a:r>
              <a:rPr lang="es-ES" dirty="0"/>
              <a:t>π</a:t>
            </a:r>
            <a:r>
              <a:rPr lang="es-ES_tradnl" dirty="0"/>
              <a:t>: pi = 3.1416</a:t>
            </a:r>
          </a:p>
          <a:p>
            <a:pPr lvl="1">
              <a:lnSpc>
                <a:spcPct val="90000"/>
              </a:lnSpc>
            </a:pPr>
            <a:r>
              <a:rPr lang="es-ES_tradnl" dirty="0"/>
              <a:t>Infinito: </a:t>
            </a:r>
            <a:r>
              <a:rPr lang="es-ES" dirty="0"/>
              <a:t>Inf=</a:t>
            </a:r>
            <a:r>
              <a:rPr lang="es-ES" b="1" dirty="0">
                <a:sym typeface="Symbol" pitchFamily="18" charset="2"/>
              </a:rPr>
              <a:t></a:t>
            </a:r>
            <a:r>
              <a:rPr lang="es-ES" dirty="0"/>
              <a:t>.</a:t>
            </a:r>
            <a:endParaRPr lang="es-ES_tradnl" dirty="0"/>
          </a:p>
          <a:p>
            <a:pPr lvl="1">
              <a:lnSpc>
                <a:spcPct val="90000"/>
              </a:lnSpc>
            </a:pPr>
            <a:endParaRPr lang="es-ES_tradnl" sz="1800" dirty="0"/>
          </a:p>
          <a:p>
            <a:pPr>
              <a:lnSpc>
                <a:spcPct val="90000"/>
              </a:lnSpc>
              <a:buNone/>
            </a:pPr>
            <a:endParaRPr lang="es-ES" sz="18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xpo_ger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expo_ger2</Template>
  <TotalTime>8713</TotalTime>
  <Words>1846</Words>
  <Application>Microsoft Office PowerPoint</Application>
  <PresentationFormat>Presentación en pantalla (4:3)</PresentationFormat>
  <Paragraphs>329</Paragraphs>
  <Slides>46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46</vt:i4>
      </vt:variant>
    </vt:vector>
  </HeadingPairs>
  <TitlesOfParts>
    <vt:vector size="53" baseType="lpstr">
      <vt:lpstr>Arial</vt:lpstr>
      <vt:lpstr>Calibri</vt:lpstr>
      <vt:lpstr>Georgia</vt:lpstr>
      <vt:lpstr>Segoe UI</vt:lpstr>
      <vt:lpstr>Sylfaen</vt:lpstr>
      <vt:lpstr>Wingdings</vt:lpstr>
      <vt:lpstr>expo_ger2</vt:lpstr>
      <vt:lpstr>Introducción a MATLAB</vt:lpstr>
      <vt:lpstr>Índice</vt:lpstr>
      <vt:lpstr>Interfaz General</vt:lpstr>
      <vt:lpstr>Interfaz: workspace</vt:lpstr>
      <vt:lpstr>Interfaz: command window</vt:lpstr>
      <vt:lpstr>Interfaz: borrado de variables</vt:lpstr>
      <vt:lpstr>Interfaz: “limpiar” command window </vt:lpstr>
      <vt:lpstr>Interfaz: command history</vt:lpstr>
      <vt:lpstr>Números</vt:lpstr>
      <vt:lpstr>Matrices</vt:lpstr>
      <vt:lpstr>Matrices</vt:lpstr>
      <vt:lpstr>Matrices: Operadores</vt:lpstr>
      <vt:lpstr>Matrices</vt:lpstr>
      <vt:lpstr>Funciones </vt:lpstr>
      <vt:lpstr>Gráficos</vt:lpstr>
      <vt:lpstr>Gráficos</vt:lpstr>
      <vt:lpstr>Gráficos</vt:lpstr>
      <vt:lpstr>Gráficos: error común</vt:lpstr>
      <vt:lpstr>Gráficos: error común</vt:lpstr>
      <vt:lpstr>Gráficos: estructura plot</vt:lpstr>
      <vt:lpstr>Gráficos: estructura plot</vt:lpstr>
      <vt:lpstr>Gráficos: ejes, abscisa(x) y ordenada(y)</vt:lpstr>
      <vt:lpstr>Gráficos: texto dentro de la figura</vt:lpstr>
      <vt:lpstr>Gráficos: etiquetas</vt:lpstr>
      <vt:lpstr>Gráficos: subplot</vt:lpstr>
      <vt:lpstr>Gráficos: estructura de subplot</vt:lpstr>
      <vt:lpstr>Programación: if</vt:lpstr>
      <vt:lpstr>Operaciones Lógicas</vt:lpstr>
      <vt:lpstr>Programación: if…elseif…else</vt:lpstr>
      <vt:lpstr>Programación: for</vt:lpstr>
      <vt:lpstr>Programación: while</vt:lpstr>
      <vt:lpstr>Creación de Funciones</vt:lpstr>
      <vt:lpstr>Creación de Funciones</vt:lpstr>
      <vt:lpstr>Debugger</vt:lpstr>
      <vt:lpstr>Debugger</vt:lpstr>
      <vt:lpstr>Debugger</vt:lpstr>
      <vt:lpstr>Debugger</vt:lpstr>
      <vt:lpstr>Ejemplo: contar cuantos ceros tiene la matriz</vt:lpstr>
      <vt:lpstr>Tips avanzados</vt:lpstr>
      <vt:lpstr>Tips avanzados</vt:lpstr>
      <vt:lpstr>Tips avanzados</vt:lpstr>
      <vt:lpstr>Tips avanzados</vt:lpstr>
      <vt:lpstr>Tips avanzados</vt:lpstr>
      <vt:lpstr>Tips avanzados</vt:lpstr>
      <vt:lpstr>Tips avanzados</vt:lpstr>
      <vt:lpstr>Tips avanzados</vt:lpstr>
    </vt:vector>
  </TitlesOfParts>
  <Company>Igsear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MATLAB</dc:title>
  <dc:creator>Gere Igsear</dc:creator>
  <cp:lastModifiedBy>Germán Montoya</cp:lastModifiedBy>
  <cp:revision>286</cp:revision>
  <dcterms:created xsi:type="dcterms:W3CDTF">2009-07-08T16:48:14Z</dcterms:created>
  <dcterms:modified xsi:type="dcterms:W3CDTF">2021-05-12T16:23:11Z</dcterms:modified>
</cp:coreProperties>
</file>