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sldIdLst>
    <p:sldId id="351" r:id="rId2"/>
    <p:sldId id="256" r:id="rId3"/>
    <p:sldId id="349" r:id="rId4"/>
    <p:sldId id="257" r:id="rId5"/>
    <p:sldId id="258" r:id="rId6"/>
    <p:sldId id="259" r:id="rId7"/>
    <p:sldId id="260" r:id="rId8"/>
    <p:sldId id="261" r:id="rId9"/>
    <p:sldId id="264" r:id="rId10"/>
    <p:sldId id="265" r:id="rId11"/>
    <p:sldId id="266" r:id="rId12"/>
    <p:sldId id="267" r:id="rId13"/>
    <p:sldId id="268" r:id="rId14"/>
    <p:sldId id="270" r:id="rId15"/>
    <p:sldId id="271" r:id="rId16"/>
    <p:sldId id="272" r:id="rId17"/>
    <p:sldId id="273" r:id="rId18"/>
    <p:sldId id="274" r:id="rId19"/>
    <p:sldId id="275" r:id="rId20"/>
    <p:sldId id="278" r:id="rId21"/>
    <p:sldId id="279" r:id="rId22"/>
    <p:sldId id="280" r:id="rId23"/>
    <p:sldId id="281" r:id="rId24"/>
    <p:sldId id="283" r:id="rId25"/>
    <p:sldId id="284" r:id="rId26"/>
    <p:sldId id="285" r:id="rId27"/>
    <p:sldId id="286" r:id="rId28"/>
    <p:sldId id="287" r:id="rId29"/>
    <p:sldId id="288" r:id="rId30"/>
    <p:sldId id="350"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6" r:id="rId68"/>
    <p:sldId id="327" r:id="rId69"/>
    <p:sldId id="325"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 id="344" r:id="rId87"/>
    <p:sldId id="345" r:id="rId88"/>
    <p:sldId id="346" r:id="rId89"/>
    <p:sldId id="347" r:id="rId90"/>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7B3AFD8B-2A8C-4A3B-833F-D4E5EB8A782F}" type="datetimeFigureOut">
              <a:rPr lang="es-EC" smtClean="0"/>
              <a:t>28/02/2019</a:t>
            </a:fld>
            <a:endParaRPr lang="es-EC"/>
          </a:p>
        </p:txBody>
      </p:sp>
      <p:sp>
        <p:nvSpPr>
          <p:cNvPr id="5" name="Footer Placeholder 4"/>
          <p:cNvSpPr>
            <a:spLocks noGrp="1"/>
          </p:cNvSpPr>
          <p:nvPr>
            <p:ph type="ftr" sz="quarter" idx="11"/>
          </p:nvPr>
        </p:nvSpPr>
        <p:spPr>
          <a:xfrm>
            <a:off x="5332412" y="5883275"/>
            <a:ext cx="4324044" cy="365125"/>
          </a:xfrm>
        </p:spPr>
        <p:txBody>
          <a:bodyPr/>
          <a:lstStyle/>
          <a:p>
            <a:endParaRPr lang="es-EC"/>
          </a:p>
        </p:txBody>
      </p:sp>
      <p:sp>
        <p:nvSpPr>
          <p:cNvPr id="6" name="Slide Number Placeholder 5"/>
          <p:cNvSpPr>
            <a:spLocks noGrp="1"/>
          </p:cNvSpPr>
          <p:nvPr>
            <p:ph type="sldNum" sz="quarter" idx="12"/>
          </p:nvPr>
        </p:nvSpPr>
        <p:spPr/>
        <p:txBody>
          <a:bodyPr/>
          <a:lstStyle/>
          <a:p>
            <a:fld id="{EA9913A6-3D72-413B-A386-3662E3DF39BA}" type="slidenum">
              <a:rPr lang="es-EC" smtClean="0"/>
              <a:t>‹Nº›</a:t>
            </a:fld>
            <a:endParaRPr lang="es-EC"/>
          </a:p>
        </p:txBody>
      </p:sp>
    </p:spTree>
    <p:extLst>
      <p:ext uri="{BB962C8B-B14F-4D97-AF65-F5344CB8AC3E}">
        <p14:creationId xmlns:p14="http://schemas.microsoft.com/office/powerpoint/2010/main" val="1845982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B3AFD8B-2A8C-4A3B-833F-D4E5EB8A782F}" type="datetimeFigureOut">
              <a:rPr lang="es-EC" smtClean="0"/>
              <a:t>28/02/2019</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EA9913A6-3D72-413B-A386-3662E3DF39BA}" type="slidenum">
              <a:rPr lang="es-EC" smtClean="0"/>
              <a:t>‹Nº›</a:t>
            </a:fld>
            <a:endParaRPr lang="es-EC"/>
          </a:p>
        </p:txBody>
      </p:sp>
    </p:spTree>
    <p:extLst>
      <p:ext uri="{BB962C8B-B14F-4D97-AF65-F5344CB8AC3E}">
        <p14:creationId xmlns:p14="http://schemas.microsoft.com/office/powerpoint/2010/main" val="2525337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B3AFD8B-2A8C-4A3B-833F-D4E5EB8A782F}" type="datetimeFigureOut">
              <a:rPr lang="es-EC" smtClean="0"/>
              <a:t>28/02/2019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EA9913A6-3D72-413B-A386-3662E3DF39BA}" type="slidenum">
              <a:rPr lang="es-EC" smtClean="0"/>
              <a:t>‹Nº›</a:t>
            </a:fld>
            <a:endParaRPr lang="es-EC"/>
          </a:p>
        </p:txBody>
      </p:sp>
    </p:spTree>
    <p:extLst>
      <p:ext uri="{BB962C8B-B14F-4D97-AF65-F5344CB8AC3E}">
        <p14:creationId xmlns:p14="http://schemas.microsoft.com/office/powerpoint/2010/main" val="703978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B3AFD8B-2A8C-4A3B-833F-D4E5EB8A782F}" type="datetimeFigureOut">
              <a:rPr lang="es-EC" smtClean="0"/>
              <a:t>28/02/2019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EA9913A6-3D72-413B-A386-3662E3DF39BA}" type="slidenum">
              <a:rPr lang="es-EC" smtClean="0"/>
              <a:t>‹Nº›</a:t>
            </a:fld>
            <a:endParaRPr lang="es-EC"/>
          </a:p>
        </p:txBody>
      </p:sp>
    </p:spTree>
    <p:extLst>
      <p:ext uri="{BB962C8B-B14F-4D97-AF65-F5344CB8AC3E}">
        <p14:creationId xmlns:p14="http://schemas.microsoft.com/office/powerpoint/2010/main" val="474314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B3AFD8B-2A8C-4A3B-833F-D4E5EB8A782F}" type="datetimeFigureOut">
              <a:rPr lang="es-EC" smtClean="0"/>
              <a:t>28/02/2019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EA9913A6-3D72-413B-A386-3662E3DF39BA}" type="slidenum">
              <a:rPr lang="es-EC" smtClean="0"/>
              <a:t>‹Nº›</a:t>
            </a:fld>
            <a:endParaRPr lang="es-EC"/>
          </a:p>
        </p:txBody>
      </p:sp>
    </p:spTree>
    <p:extLst>
      <p:ext uri="{BB962C8B-B14F-4D97-AF65-F5344CB8AC3E}">
        <p14:creationId xmlns:p14="http://schemas.microsoft.com/office/powerpoint/2010/main" val="3121072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B3AFD8B-2A8C-4A3B-833F-D4E5EB8A782F}" type="datetimeFigureOut">
              <a:rPr lang="es-EC" smtClean="0"/>
              <a:t>28/02/2019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EA9913A6-3D72-413B-A386-3662E3DF39BA}" type="slidenum">
              <a:rPr lang="es-EC" smtClean="0"/>
              <a:t>‹Nº›</a:t>
            </a:fld>
            <a:endParaRPr lang="es-EC"/>
          </a:p>
        </p:txBody>
      </p:sp>
    </p:spTree>
    <p:extLst>
      <p:ext uri="{BB962C8B-B14F-4D97-AF65-F5344CB8AC3E}">
        <p14:creationId xmlns:p14="http://schemas.microsoft.com/office/powerpoint/2010/main" val="4163230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B3AFD8B-2A8C-4A3B-833F-D4E5EB8A782F}" type="datetimeFigureOut">
              <a:rPr lang="es-EC" smtClean="0"/>
              <a:t>28/02/2019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EA9913A6-3D72-413B-A386-3662E3DF39BA}" type="slidenum">
              <a:rPr lang="es-EC" smtClean="0"/>
              <a:t>‹Nº›</a:t>
            </a:fld>
            <a:endParaRPr lang="es-EC"/>
          </a:p>
        </p:txBody>
      </p:sp>
    </p:spTree>
    <p:extLst>
      <p:ext uri="{BB962C8B-B14F-4D97-AF65-F5344CB8AC3E}">
        <p14:creationId xmlns:p14="http://schemas.microsoft.com/office/powerpoint/2010/main" val="660474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B3AFD8B-2A8C-4A3B-833F-D4E5EB8A782F}" type="datetimeFigureOut">
              <a:rPr lang="es-EC" smtClean="0"/>
              <a:t>28/02/2019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EA9913A6-3D72-413B-A386-3662E3DF39BA}" type="slidenum">
              <a:rPr lang="es-EC" smtClean="0"/>
              <a:t>‹Nº›</a:t>
            </a:fld>
            <a:endParaRPr lang="es-EC"/>
          </a:p>
        </p:txBody>
      </p:sp>
    </p:spTree>
    <p:extLst>
      <p:ext uri="{BB962C8B-B14F-4D97-AF65-F5344CB8AC3E}">
        <p14:creationId xmlns:p14="http://schemas.microsoft.com/office/powerpoint/2010/main" val="3811938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B3AFD8B-2A8C-4A3B-833F-D4E5EB8A782F}" type="datetimeFigureOut">
              <a:rPr lang="es-EC" smtClean="0"/>
              <a:t>28/02/2019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EA9913A6-3D72-413B-A386-3662E3DF39BA}" type="slidenum">
              <a:rPr lang="es-EC" smtClean="0"/>
              <a:t>‹Nº›</a:t>
            </a:fld>
            <a:endParaRPr lang="es-EC"/>
          </a:p>
        </p:txBody>
      </p:sp>
    </p:spTree>
    <p:extLst>
      <p:ext uri="{BB962C8B-B14F-4D97-AF65-F5344CB8AC3E}">
        <p14:creationId xmlns:p14="http://schemas.microsoft.com/office/powerpoint/2010/main" val="4207097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B3AFD8B-2A8C-4A3B-833F-D4E5EB8A782F}" type="datetimeFigureOut">
              <a:rPr lang="es-EC" smtClean="0"/>
              <a:t>28/02/2019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a:xfrm>
            <a:off x="10951856" y="5867131"/>
            <a:ext cx="551167" cy="365125"/>
          </a:xfrm>
        </p:spPr>
        <p:txBody>
          <a:bodyPr/>
          <a:lstStyle/>
          <a:p>
            <a:fld id="{EA9913A6-3D72-413B-A386-3662E3DF39BA}" type="slidenum">
              <a:rPr lang="es-EC" smtClean="0"/>
              <a:t>‹Nº›</a:t>
            </a:fld>
            <a:endParaRPr lang="es-EC"/>
          </a:p>
        </p:txBody>
      </p:sp>
    </p:spTree>
    <p:extLst>
      <p:ext uri="{BB962C8B-B14F-4D97-AF65-F5344CB8AC3E}">
        <p14:creationId xmlns:p14="http://schemas.microsoft.com/office/powerpoint/2010/main" val="604298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B3AFD8B-2A8C-4A3B-833F-D4E5EB8A782F}" type="datetimeFigureOut">
              <a:rPr lang="es-EC" smtClean="0"/>
              <a:t>28/02/2019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EA9913A6-3D72-413B-A386-3662E3DF39BA}" type="slidenum">
              <a:rPr lang="es-EC" smtClean="0"/>
              <a:t>‹Nº›</a:t>
            </a:fld>
            <a:endParaRPr lang="es-EC"/>
          </a:p>
        </p:txBody>
      </p:sp>
    </p:spTree>
    <p:extLst>
      <p:ext uri="{BB962C8B-B14F-4D97-AF65-F5344CB8AC3E}">
        <p14:creationId xmlns:p14="http://schemas.microsoft.com/office/powerpoint/2010/main" val="1328678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B3AFD8B-2A8C-4A3B-833F-D4E5EB8A782F}" type="datetimeFigureOut">
              <a:rPr lang="es-EC" smtClean="0"/>
              <a:t>28/02/2019</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EA9913A6-3D72-413B-A386-3662E3DF39BA}" type="slidenum">
              <a:rPr lang="es-EC" smtClean="0"/>
              <a:t>‹Nº›</a:t>
            </a:fld>
            <a:endParaRPr lang="es-EC"/>
          </a:p>
        </p:txBody>
      </p:sp>
    </p:spTree>
    <p:extLst>
      <p:ext uri="{BB962C8B-B14F-4D97-AF65-F5344CB8AC3E}">
        <p14:creationId xmlns:p14="http://schemas.microsoft.com/office/powerpoint/2010/main" val="1608190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B3AFD8B-2A8C-4A3B-833F-D4E5EB8A782F}" type="datetimeFigureOut">
              <a:rPr lang="es-EC" smtClean="0"/>
              <a:t>28/02/2019</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EA9913A6-3D72-413B-A386-3662E3DF39BA}" type="slidenum">
              <a:rPr lang="es-EC" smtClean="0"/>
              <a:t>‹Nº›</a:t>
            </a:fld>
            <a:endParaRPr lang="es-EC"/>
          </a:p>
        </p:txBody>
      </p:sp>
    </p:spTree>
    <p:extLst>
      <p:ext uri="{BB962C8B-B14F-4D97-AF65-F5344CB8AC3E}">
        <p14:creationId xmlns:p14="http://schemas.microsoft.com/office/powerpoint/2010/main" val="2894076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B3AFD8B-2A8C-4A3B-833F-D4E5EB8A782F}" type="datetimeFigureOut">
              <a:rPr lang="es-EC" smtClean="0"/>
              <a:t>28/02/2019</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EA9913A6-3D72-413B-A386-3662E3DF39BA}" type="slidenum">
              <a:rPr lang="es-EC" smtClean="0"/>
              <a:t>‹Nº›</a:t>
            </a:fld>
            <a:endParaRPr lang="es-EC"/>
          </a:p>
        </p:txBody>
      </p:sp>
    </p:spTree>
    <p:extLst>
      <p:ext uri="{BB962C8B-B14F-4D97-AF65-F5344CB8AC3E}">
        <p14:creationId xmlns:p14="http://schemas.microsoft.com/office/powerpoint/2010/main" val="142054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3AFD8B-2A8C-4A3B-833F-D4E5EB8A782F}" type="datetimeFigureOut">
              <a:rPr lang="es-EC" smtClean="0"/>
              <a:t>28/02/2019</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EA9913A6-3D72-413B-A386-3662E3DF39BA}" type="slidenum">
              <a:rPr lang="es-EC" smtClean="0"/>
              <a:t>‹Nº›</a:t>
            </a:fld>
            <a:endParaRPr lang="es-EC"/>
          </a:p>
        </p:txBody>
      </p:sp>
    </p:spTree>
    <p:extLst>
      <p:ext uri="{BB962C8B-B14F-4D97-AF65-F5344CB8AC3E}">
        <p14:creationId xmlns:p14="http://schemas.microsoft.com/office/powerpoint/2010/main" val="2030498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B3AFD8B-2A8C-4A3B-833F-D4E5EB8A782F}" type="datetimeFigureOut">
              <a:rPr lang="es-EC" smtClean="0"/>
              <a:t>28/02/2019</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EA9913A6-3D72-413B-A386-3662E3DF39BA}" type="slidenum">
              <a:rPr lang="es-EC" smtClean="0"/>
              <a:t>‹Nº›</a:t>
            </a:fld>
            <a:endParaRPr lang="es-EC"/>
          </a:p>
        </p:txBody>
      </p:sp>
    </p:spTree>
    <p:extLst>
      <p:ext uri="{BB962C8B-B14F-4D97-AF65-F5344CB8AC3E}">
        <p14:creationId xmlns:p14="http://schemas.microsoft.com/office/powerpoint/2010/main" val="4222643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B3AFD8B-2A8C-4A3B-833F-D4E5EB8A782F}" type="datetimeFigureOut">
              <a:rPr lang="es-EC" smtClean="0"/>
              <a:t>28/02/2019</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EA9913A6-3D72-413B-A386-3662E3DF39BA}" type="slidenum">
              <a:rPr lang="es-EC" smtClean="0"/>
              <a:t>‹Nº›</a:t>
            </a:fld>
            <a:endParaRPr lang="es-EC"/>
          </a:p>
        </p:txBody>
      </p:sp>
    </p:spTree>
    <p:extLst>
      <p:ext uri="{BB962C8B-B14F-4D97-AF65-F5344CB8AC3E}">
        <p14:creationId xmlns:p14="http://schemas.microsoft.com/office/powerpoint/2010/main" val="2979195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B3AFD8B-2A8C-4A3B-833F-D4E5EB8A782F}" type="datetimeFigureOut">
              <a:rPr lang="es-EC" smtClean="0"/>
              <a:t>28/02/2019</a:t>
            </a:fld>
            <a:endParaRPr lang="es-EC"/>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EC"/>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A9913A6-3D72-413B-A386-3662E3DF39BA}" type="slidenum">
              <a:rPr lang="es-EC" smtClean="0"/>
              <a:t>‹Nº›</a:t>
            </a:fld>
            <a:endParaRPr lang="es-EC"/>
          </a:p>
        </p:txBody>
      </p:sp>
    </p:spTree>
    <p:extLst>
      <p:ext uri="{BB962C8B-B14F-4D97-AF65-F5344CB8AC3E}">
        <p14:creationId xmlns:p14="http://schemas.microsoft.com/office/powerpoint/2010/main" val="3199467302"/>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hyperlink" Target="https://www.tenable.com/products/nessus-vulnerability-scanner" TargetMode="Externa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henryraul.wordpress.com/2016/06/23/configurando-owasp-zap-para-la-intercepcion-por-prox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s://expressjs.com/en/resources/middleware/cors.html" TargetMode="External"/><Relationship Id="rId2" Type="http://schemas.openxmlformats.org/officeDocument/2006/relationships/hyperlink" Target="https://api.dominio-b.com/data.json"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s://auth0.com/docs/rules"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hyperlink" Target="https://github.com/motdotla/"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Resultado de imagen para vulnerabilidad owas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0375" y="617511"/>
            <a:ext cx="7142290" cy="2213482"/>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Resultado de imagen para ISTER GASTRONOM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a:p>
        </p:txBody>
      </p:sp>
      <p:sp>
        <p:nvSpPr>
          <p:cNvPr id="6" name="AutoShape 4" descr="Resultado de imagen para ISTER GASTRONOMIA"/>
          <p:cNvSpPr>
            <a:spLocks noGrp="1" noChangeAspect="1" noChangeArrowheads="1"/>
          </p:cNvSpPr>
          <p:nvPr>
            <p:ph type="title"/>
          </p:nvPr>
        </p:nvSpPr>
        <p:spPr bwMode="auto">
          <a:xfrm>
            <a:off x="2841089" y="2830993"/>
            <a:ext cx="8788533" cy="328647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90000"/>
          </a:bodyPr>
          <a:lstStyle/>
          <a:p>
            <a:r>
              <a:rPr lang="es-EC" b="1" dirty="0">
                <a:solidFill>
                  <a:schemeClr val="tx2"/>
                </a:solidFill>
              </a:rPr>
              <a:t>INSTITUTO SUPERIOR TECNOLOGICO “RUMIÑAHUI</a:t>
            </a:r>
            <a:r>
              <a:rPr lang="es-EC" b="1" dirty="0" smtClean="0">
                <a:solidFill>
                  <a:schemeClr val="tx2"/>
                </a:solidFill>
              </a:rPr>
              <a:t>”</a:t>
            </a:r>
            <a:br>
              <a:rPr lang="es-EC" b="1" dirty="0" smtClean="0">
                <a:solidFill>
                  <a:schemeClr val="tx2"/>
                </a:solidFill>
              </a:rPr>
            </a:br>
            <a:r>
              <a:rPr lang="es-EC" b="1" dirty="0" smtClean="0">
                <a:solidFill>
                  <a:schemeClr val="tx2"/>
                </a:solidFill>
              </a:rPr>
              <a:t/>
            </a:r>
            <a:br>
              <a:rPr lang="es-EC" b="1" dirty="0" smtClean="0">
                <a:solidFill>
                  <a:schemeClr val="tx2"/>
                </a:solidFill>
              </a:rPr>
            </a:br>
            <a:r>
              <a:rPr lang="es-EC" b="1" dirty="0" smtClean="0">
                <a:solidFill>
                  <a:schemeClr val="tx2"/>
                </a:solidFill>
              </a:rPr>
              <a:t>WILLIAM D. MORALES P.</a:t>
            </a:r>
            <a:br>
              <a:rPr lang="es-EC" b="1" dirty="0" smtClean="0">
                <a:solidFill>
                  <a:schemeClr val="tx2"/>
                </a:solidFill>
              </a:rPr>
            </a:br>
            <a:r>
              <a:rPr lang="es-MX" b="1" dirty="0">
                <a:solidFill>
                  <a:schemeClr val="tx2"/>
                </a:solidFill>
              </a:rPr>
              <a:t>6to SISTEMAS</a:t>
            </a:r>
            <a:r>
              <a:rPr lang="es-EC" dirty="0"/>
              <a:t/>
            </a:r>
            <a:br>
              <a:rPr lang="es-EC" dirty="0"/>
            </a:br>
            <a:endParaRPr lang="es-EC" dirty="0"/>
          </a:p>
        </p:txBody>
      </p:sp>
      <p:sp>
        <p:nvSpPr>
          <p:cNvPr id="7" name="AutoShape 6" descr="Resultado de imagen para ISTER GASTRONOM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a:p>
        </p:txBody>
      </p:sp>
      <p:pic>
        <p:nvPicPr>
          <p:cNvPr id="8" name="Imagen 7"/>
          <p:cNvPicPr>
            <a:picLocks noChangeAspect="1"/>
          </p:cNvPicPr>
          <p:nvPr/>
        </p:nvPicPr>
        <p:blipFill>
          <a:blip r:embed="rId3"/>
          <a:stretch>
            <a:fillRect/>
          </a:stretch>
        </p:blipFill>
        <p:spPr>
          <a:xfrm>
            <a:off x="887793" y="3162439"/>
            <a:ext cx="2133600" cy="2143125"/>
          </a:xfrm>
          <a:prstGeom prst="rect">
            <a:avLst/>
          </a:prstGeom>
        </p:spPr>
      </p:pic>
      <p:sp>
        <p:nvSpPr>
          <p:cNvPr id="9" name="CuadroTexto 8"/>
          <p:cNvSpPr txBox="1"/>
          <p:nvPr/>
        </p:nvSpPr>
        <p:spPr>
          <a:xfrm>
            <a:off x="8049296" y="978794"/>
            <a:ext cx="3206839" cy="400110"/>
          </a:xfrm>
          <a:prstGeom prst="rect">
            <a:avLst/>
          </a:prstGeom>
          <a:noFill/>
        </p:spPr>
        <p:txBody>
          <a:bodyPr wrap="square" rtlCol="0">
            <a:spAutoFit/>
          </a:bodyPr>
          <a:lstStyle/>
          <a:p>
            <a:r>
              <a:rPr lang="es-EC" sz="2000" b="1" dirty="0" smtClean="0">
                <a:solidFill>
                  <a:schemeClr val="tx2"/>
                </a:solidFill>
              </a:rPr>
              <a:t>Tutor : Ing. Santiago Solís</a:t>
            </a:r>
            <a:endParaRPr lang="es-EC" sz="2000" b="1" dirty="0">
              <a:solidFill>
                <a:schemeClr val="tx2"/>
              </a:solidFill>
            </a:endParaRPr>
          </a:p>
        </p:txBody>
      </p:sp>
    </p:spTree>
    <p:extLst>
      <p:ext uri="{BB962C8B-B14F-4D97-AF65-F5344CB8AC3E}">
        <p14:creationId xmlns:p14="http://schemas.microsoft.com/office/powerpoint/2010/main" val="23851418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err="1" smtClean="0"/>
              <a:t>Metodos</a:t>
            </a:r>
            <a:r>
              <a:rPr lang="es-EC" b="1" dirty="0" smtClean="0"/>
              <a:t> HTTP</a:t>
            </a:r>
            <a:endParaRPr lang="es-EC" b="1" dirty="0"/>
          </a:p>
        </p:txBody>
      </p:sp>
      <p:sp>
        <p:nvSpPr>
          <p:cNvPr id="3" name="Marcador de contenido 2"/>
          <p:cNvSpPr>
            <a:spLocks noGrp="1"/>
          </p:cNvSpPr>
          <p:nvPr>
            <p:ph idx="1"/>
          </p:nvPr>
        </p:nvSpPr>
        <p:spPr>
          <a:xfrm>
            <a:off x="1945269" y="1541172"/>
            <a:ext cx="8915400" cy="3777622"/>
          </a:xfrm>
        </p:spPr>
        <p:txBody>
          <a:bodyPr>
            <a:normAutofit fontScale="92500" lnSpcReduction="10000"/>
          </a:bodyPr>
          <a:lstStyle/>
          <a:p>
            <a:r>
              <a:rPr lang="es-EC" dirty="0"/>
              <a:t>E</a:t>
            </a:r>
            <a:r>
              <a:rPr lang="es-EC" dirty="0" smtClean="0"/>
              <a:t>l protocolo HTTP:</a:t>
            </a:r>
          </a:p>
          <a:p>
            <a:r>
              <a:rPr lang="es-EC" dirty="0"/>
              <a:t>E</a:t>
            </a:r>
            <a:r>
              <a:rPr lang="es-EC" dirty="0" smtClean="0"/>
              <a:t>l GET fue hecho para obtener un recurso, solamente eso</a:t>
            </a:r>
          </a:p>
          <a:p>
            <a:r>
              <a:rPr lang="es-EC" dirty="0" smtClean="0"/>
              <a:t> POST esta hecho para agregar un nuevo recurso</a:t>
            </a:r>
          </a:p>
          <a:p>
            <a:r>
              <a:rPr lang="es-EC" dirty="0" smtClean="0"/>
              <a:t>PUT para actualizar un recurso</a:t>
            </a:r>
          </a:p>
          <a:p>
            <a:pPr algn="just"/>
            <a:r>
              <a:rPr lang="es-EC" dirty="0" smtClean="0"/>
              <a:t> DELETE para eliminar un recurso (hay otros </a:t>
            </a:r>
            <a:r>
              <a:rPr lang="es-EC" dirty="0" err="1" smtClean="0"/>
              <a:t>metodos</a:t>
            </a:r>
            <a:r>
              <a:rPr lang="es-EC" dirty="0" smtClean="0"/>
              <a:t>, pero estos son los principales), pero es posible usarlos para otros fines, por ejemplo </a:t>
            </a:r>
            <a:r>
              <a:rPr lang="es-EC" dirty="0" err="1" smtClean="0"/>
              <a:t>podrias</a:t>
            </a:r>
            <a:r>
              <a:rPr lang="es-EC" dirty="0" smtClean="0"/>
              <a:t> usar POST para obtener un recurso, o para actualizarlo.</a:t>
            </a:r>
          </a:p>
          <a:p>
            <a:r>
              <a:rPr lang="es-EC" dirty="0" smtClean="0"/>
              <a:t> La forma correcta de usarlos es usando el </a:t>
            </a:r>
            <a:r>
              <a:rPr lang="es-EC" dirty="0" err="1" smtClean="0"/>
              <a:t>metodo</a:t>
            </a:r>
            <a:r>
              <a:rPr lang="es-EC" dirty="0" smtClean="0"/>
              <a:t> correspondiente a la </a:t>
            </a:r>
            <a:r>
              <a:rPr lang="es-EC" dirty="0" err="1" smtClean="0"/>
              <a:t>accion</a:t>
            </a:r>
            <a:r>
              <a:rPr lang="es-EC" dirty="0" smtClean="0"/>
              <a:t> a realizar, GET para obtener, POST para crear, etc.</a:t>
            </a:r>
            <a:endParaRPr lang="es-EC" dirty="0"/>
          </a:p>
        </p:txBody>
      </p:sp>
    </p:spTree>
    <p:extLst>
      <p:ext uri="{BB962C8B-B14F-4D97-AF65-F5344CB8AC3E}">
        <p14:creationId xmlns:p14="http://schemas.microsoft.com/office/powerpoint/2010/main" val="20398738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Códigos de error HTTP</a:t>
            </a:r>
            <a:endParaRPr lang="es-EC" dirty="0"/>
          </a:p>
        </p:txBody>
      </p:sp>
      <p:sp>
        <p:nvSpPr>
          <p:cNvPr id="3" name="Marcador de contenido 2"/>
          <p:cNvSpPr>
            <a:spLocks noGrp="1"/>
          </p:cNvSpPr>
          <p:nvPr>
            <p:ph idx="1"/>
          </p:nvPr>
        </p:nvSpPr>
        <p:spPr/>
        <p:txBody>
          <a:bodyPr/>
          <a:lstStyle/>
          <a:p>
            <a:r>
              <a:rPr lang="es-EC" dirty="0" smtClean="0"/>
              <a:t>Si alguien esta curioso acerca de códigos de error</a:t>
            </a:r>
          </a:p>
          <a:p>
            <a:endParaRPr lang="es-EC" dirty="0" smtClean="0"/>
          </a:p>
          <a:p>
            <a:endParaRPr lang="es-EC" dirty="0" smtClean="0"/>
          </a:p>
          <a:p>
            <a:endParaRPr lang="es-EC" dirty="0"/>
          </a:p>
        </p:txBody>
      </p:sp>
      <p:pic>
        <p:nvPicPr>
          <p:cNvPr id="4" name="Imagen 3"/>
          <p:cNvPicPr>
            <a:picLocks noChangeAspect="1"/>
          </p:cNvPicPr>
          <p:nvPr/>
        </p:nvPicPr>
        <p:blipFill>
          <a:blip r:embed="rId2"/>
          <a:stretch>
            <a:fillRect/>
          </a:stretch>
        </p:blipFill>
        <p:spPr>
          <a:xfrm>
            <a:off x="6837358" y="3980780"/>
            <a:ext cx="3854275" cy="2729114"/>
          </a:xfrm>
          <a:prstGeom prst="rect">
            <a:avLst/>
          </a:prstGeom>
        </p:spPr>
      </p:pic>
    </p:spTree>
    <p:extLst>
      <p:ext uri="{BB962C8B-B14F-4D97-AF65-F5344CB8AC3E}">
        <p14:creationId xmlns:p14="http://schemas.microsoft.com/office/powerpoint/2010/main" val="18679701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C" sz="4400" b="1" dirty="0" smtClean="0"/>
              <a:t>Proxy HTTP</a:t>
            </a:r>
            <a:endParaRPr lang="es-EC" sz="4400" b="1" dirty="0"/>
          </a:p>
        </p:txBody>
      </p:sp>
      <p:sp>
        <p:nvSpPr>
          <p:cNvPr id="3" name="Marcador de contenido 2"/>
          <p:cNvSpPr>
            <a:spLocks noGrp="1"/>
          </p:cNvSpPr>
          <p:nvPr>
            <p:ph sz="half" idx="1"/>
          </p:nvPr>
        </p:nvSpPr>
        <p:spPr>
          <a:xfrm>
            <a:off x="1068946" y="1760113"/>
            <a:ext cx="5228823" cy="3777622"/>
          </a:xfrm>
        </p:spPr>
        <p:txBody>
          <a:bodyPr>
            <a:noAutofit/>
          </a:bodyPr>
          <a:lstStyle/>
          <a:p>
            <a:r>
              <a:rPr lang="es-EC" sz="1400" dirty="0" smtClean="0"/>
              <a:t>Un servidor proxy es un equipo dedicado o un sistema de software que se ejecuta en un equipo de cómputo que actúa como intermediario entre un dispositivo de punto final, como una computadora, y otro servidor del cual un usuario o cliente solicita un servicio. El servidor proxy puede existir en la misma máquina que un servidor de firewall o puede estar en un servidor independiente, que reenvía las solicitudes a través del firewall.</a:t>
            </a:r>
          </a:p>
          <a:p>
            <a:endParaRPr lang="es-EC" sz="1400" dirty="0" smtClean="0"/>
          </a:p>
          <a:p>
            <a:r>
              <a:rPr lang="es-EC" sz="1400" dirty="0" smtClean="0"/>
              <a:t>Una ventaja de un servidor proxy es que su caché puede servir a todos los usuarios. Si uno o más sitios de internet se solicitan con frecuencia, es probable que estos estén en el caché del proxy, lo que mejorará el tiempo de respuesta del usuario. Un proxy también puede registrar sus interacciones, lo que puede ser útil para la solución de problemas.</a:t>
            </a:r>
            <a:endParaRPr lang="es-EC" sz="1400" dirty="0"/>
          </a:p>
        </p:txBody>
      </p:sp>
      <p:sp>
        <p:nvSpPr>
          <p:cNvPr id="4" name="Marcador de contenido 3"/>
          <p:cNvSpPr>
            <a:spLocks noGrp="1"/>
          </p:cNvSpPr>
          <p:nvPr>
            <p:ph sz="half" idx="2"/>
          </p:nvPr>
        </p:nvSpPr>
        <p:spPr>
          <a:xfrm>
            <a:off x="7057623" y="1760113"/>
            <a:ext cx="4700788" cy="4143731"/>
          </a:xfrm>
        </p:spPr>
        <p:txBody>
          <a:bodyPr>
            <a:noAutofit/>
          </a:bodyPr>
          <a:lstStyle/>
          <a:p>
            <a:r>
              <a:rPr lang="es-EC" sz="1200" dirty="0" smtClean="0"/>
              <a:t>Paros Proxy, nos sirve para detener y enviar peticiones HTTP, es </a:t>
            </a:r>
            <a:r>
              <a:rPr lang="es-EC" sz="1200" dirty="0" err="1" smtClean="0"/>
              <a:t>util</a:t>
            </a:r>
            <a:r>
              <a:rPr lang="es-EC" sz="1200" dirty="0" smtClean="0"/>
              <a:t> cuando analizamos aplicaciones desarrolladas con aplicaciones que trabajan con datos binarios.</a:t>
            </a:r>
          </a:p>
          <a:p>
            <a:r>
              <a:rPr lang="es-EC" sz="1200" dirty="0" err="1" smtClean="0"/>
              <a:t>Zap</a:t>
            </a:r>
            <a:r>
              <a:rPr lang="es-EC" sz="1200" dirty="0" smtClean="0"/>
              <a:t> Proxy, es mas enfocado a seguridad y nos ofrece herramientas que agilizan el análisis de nuestras aplicaciones. </a:t>
            </a:r>
            <a:r>
              <a:rPr lang="es-EC" sz="1200" dirty="0" err="1" smtClean="0"/>
              <a:t>Ademas</a:t>
            </a:r>
            <a:r>
              <a:rPr lang="es-EC" sz="1200" dirty="0" smtClean="0"/>
              <a:t> nos permite guardar sesiones.</a:t>
            </a:r>
          </a:p>
          <a:p>
            <a:r>
              <a:rPr lang="es-EC" sz="1200" dirty="0" err="1" smtClean="0"/>
              <a:t>Burp</a:t>
            </a:r>
            <a:r>
              <a:rPr lang="es-EC" sz="1200" dirty="0" smtClean="0"/>
              <a:t> Suite, es una herramienta de pago que nos permite hacer un análisis de seguridad automatizado.</a:t>
            </a:r>
          </a:p>
          <a:p>
            <a:r>
              <a:rPr lang="es-EC" sz="1200" dirty="0" err="1" smtClean="0"/>
              <a:t>Telerik</a:t>
            </a:r>
            <a:r>
              <a:rPr lang="es-EC" sz="1200" dirty="0" smtClean="0"/>
              <a:t> </a:t>
            </a:r>
            <a:r>
              <a:rPr lang="es-EC" sz="1200" dirty="0" err="1" smtClean="0"/>
              <a:t>Fiddler</a:t>
            </a:r>
            <a:r>
              <a:rPr lang="es-EC" sz="1200" dirty="0" smtClean="0"/>
              <a:t>, es mas orientado a realizar análisis en aplicaciones desarrolladas con tecnologías </a:t>
            </a:r>
            <a:r>
              <a:rPr lang="es-EC" sz="1200" dirty="0" err="1" smtClean="0"/>
              <a:t>.Net</a:t>
            </a:r>
            <a:r>
              <a:rPr lang="es-EC" sz="1200" dirty="0" smtClean="0"/>
              <a:t>.</a:t>
            </a:r>
          </a:p>
          <a:p>
            <a:r>
              <a:rPr lang="es-EC" sz="1200" dirty="0" smtClean="0"/>
              <a:t>Charles Proxy, es especialmente útil para analizar aplicaciones móviles.</a:t>
            </a:r>
            <a:endParaRPr lang="es-EC" sz="1200" dirty="0"/>
          </a:p>
        </p:txBody>
      </p:sp>
    </p:spTree>
    <p:extLst>
      <p:ext uri="{BB962C8B-B14F-4D97-AF65-F5344CB8AC3E}">
        <p14:creationId xmlns:p14="http://schemas.microsoft.com/office/powerpoint/2010/main" val="37692872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C" b="1" dirty="0" smtClean="0"/>
              <a:t>Exploración de una aplicación web con NMAP</a:t>
            </a:r>
            <a:endParaRPr lang="es-EC" b="1" dirty="0"/>
          </a:p>
        </p:txBody>
      </p:sp>
      <p:sp>
        <p:nvSpPr>
          <p:cNvPr id="5" name="Marcador de contenido 4"/>
          <p:cNvSpPr>
            <a:spLocks noGrp="1"/>
          </p:cNvSpPr>
          <p:nvPr>
            <p:ph idx="1"/>
          </p:nvPr>
        </p:nvSpPr>
        <p:spPr/>
        <p:txBody>
          <a:bodyPr>
            <a:normAutofit lnSpcReduction="10000"/>
          </a:bodyPr>
          <a:lstStyle/>
          <a:p>
            <a:r>
              <a:rPr lang="es-EC" dirty="0" err="1" smtClean="0"/>
              <a:t>Nmap</a:t>
            </a:r>
            <a:r>
              <a:rPr lang="es-EC" dirty="0" smtClean="0"/>
              <a:t>: Network </a:t>
            </a:r>
            <a:r>
              <a:rPr lang="es-EC" dirty="0" err="1" smtClean="0"/>
              <a:t>Mapper</a:t>
            </a:r>
            <a:r>
              <a:rPr lang="es-EC" dirty="0" smtClean="0"/>
              <a:t>. Herramienta open </a:t>
            </a:r>
            <a:r>
              <a:rPr lang="es-EC" dirty="0" err="1" smtClean="0"/>
              <a:t>source</a:t>
            </a:r>
            <a:r>
              <a:rPr lang="es-EC" dirty="0" smtClean="0"/>
              <a:t> para análisis de servidores a nivel de redes.</a:t>
            </a:r>
          </a:p>
          <a:p>
            <a:r>
              <a:rPr lang="es-EC" dirty="0" smtClean="0"/>
              <a:t>Este software posee varias funciones para sondear redes de computadores, incluyendo detección de equipos, servicios y sistemas operativos. Estas funciones son extensibles mediante el uso de scripts para proveer servicios de detección avanzados, detección de vulnerabilidades y otras aplicaciones. Además, durante un escaneo, es capaz de adaptarse a las condiciones de la red incluyendo latencia y congestión de la misma.</a:t>
            </a:r>
            <a:endParaRPr lang="es-EC" dirty="0"/>
          </a:p>
        </p:txBody>
      </p:sp>
    </p:spTree>
    <p:extLst>
      <p:ext uri="{BB962C8B-B14F-4D97-AF65-F5344CB8AC3E}">
        <p14:creationId xmlns:p14="http://schemas.microsoft.com/office/powerpoint/2010/main" val="1687226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smtClean="0"/>
              <a:t>Alcance y proceso</a:t>
            </a:r>
            <a:endParaRPr lang="es-EC" b="1" dirty="0"/>
          </a:p>
        </p:txBody>
      </p:sp>
      <p:sp>
        <p:nvSpPr>
          <p:cNvPr id="3" name="Marcador de contenido 2"/>
          <p:cNvSpPr>
            <a:spLocks noGrp="1"/>
          </p:cNvSpPr>
          <p:nvPr>
            <p:ph idx="1"/>
          </p:nvPr>
        </p:nvSpPr>
        <p:spPr>
          <a:xfrm>
            <a:off x="2202846" y="1905000"/>
            <a:ext cx="8915400" cy="3777622"/>
          </a:xfrm>
        </p:spPr>
        <p:txBody>
          <a:bodyPr>
            <a:normAutofit fontScale="92500"/>
          </a:bodyPr>
          <a:lstStyle/>
          <a:p>
            <a:pPr algn="just"/>
            <a:r>
              <a:rPr lang="es-EC" dirty="0" smtClean="0"/>
              <a:t>Los ADC se firman habitualmente cuando dos empresas o individuos acuerdan alguna relación comercial y necesitan entender los procesos usados en la otra compañía con el propósito de evaluar el interés de dicha relación. Los acuerdos de confidencialidad pueden ser mutuos, de modo que las dos partes tienen restricciones de uso de la información proporcionada, o pueden afectar sólo a una de las partes.</a:t>
            </a:r>
          </a:p>
          <a:p>
            <a:endParaRPr lang="es-EC" dirty="0" smtClean="0"/>
          </a:p>
          <a:p>
            <a:r>
              <a:rPr lang="es-EC" dirty="0" smtClean="0"/>
              <a:t>También es común que un empleado firme un acuerdo de confidencialidad o acuerdo similar en el momento de su contratación. Son muy comunes en el campo de las tecnologías de la información.</a:t>
            </a:r>
            <a:endParaRPr lang="es-EC" dirty="0"/>
          </a:p>
        </p:txBody>
      </p:sp>
    </p:spTree>
    <p:extLst>
      <p:ext uri="{BB962C8B-B14F-4D97-AF65-F5344CB8AC3E}">
        <p14:creationId xmlns:p14="http://schemas.microsoft.com/office/powerpoint/2010/main" val="28612219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C" b="1" dirty="0" smtClean="0"/>
              <a:t>Tipos y diferencias entre pruebas de penetración</a:t>
            </a:r>
            <a:endParaRPr lang="es-EC" b="1" dirty="0"/>
          </a:p>
        </p:txBody>
      </p:sp>
      <p:sp>
        <p:nvSpPr>
          <p:cNvPr id="3" name="Marcador de contenido 2"/>
          <p:cNvSpPr>
            <a:spLocks noGrp="1"/>
          </p:cNvSpPr>
          <p:nvPr>
            <p:ph idx="1"/>
          </p:nvPr>
        </p:nvSpPr>
        <p:spPr/>
        <p:txBody>
          <a:bodyPr>
            <a:normAutofit fontScale="77500" lnSpcReduction="20000"/>
          </a:bodyPr>
          <a:lstStyle/>
          <a:p>
            <a:r>
              <a:rPr lang="es-EC" dirty="0" smtClean="0"/>
              <a:t>Es una evaluación no exhaustiva de la infraestructura  tecnológico de un objeto.</a:t>
            </a:r>
          </a:p>
          <a:p>
            <a:r>
              <a:rPr lang="es-EC" dirty="0"/>
              <a:t> </a:t>
            </a:r>
            <a:r>
              <a:rPr lang="es-EC" dirty="0" smtClean="0"/>
              <a:t>Un </a:t>
            </a:r>
            <a:r>
              <a:rPr lang="es-EC" dirty="0" err="1" smtClean="0"/>
              <a:t>pentester</a:t>
            </a:r>
            <a:r>
              <a:rPr lang="es-EC" dirty="0" smtClean="0"/>
              <a:t>, es alguien profesional que sigue metodología completamente basada en distintos pasos que han establecido instituciones o universidades y que son perfectamente verificables.</a:t>
            </a:r>
          </a:p>
          <a:p>
            <a:r>
              <a:rPr lang="es-EC" dirty="0"/>
              <a:t> </a:t>
            </a:r>
            <a:r>
              <a:rPr lang="es-EC" dirty="0" smtClean="0"/>
              <a:t>TIPOS:</a:t>
            </a:r>
          </a:p>
          <a:p>
            <a:r>
              <a:rPr lang="es-EC" dirty="0" smtClean="0"/>
              <a:t>Prueba de penetración red</a:t>
            </a:r>
          </a:p>
          <a:p>
            <a:r>
              <a:rPr lang="es-EC" dirty="0" smtClean="0"/>
              <a:t>Prueba de penetración móvil </a:t>
            </a:r>
          </a:p>
          <a:p>
            <a:r>
              <a:rPr lang="es-EC" dirty="0" smtClean="0"/>
              <a:t>Prueba de penetración </a:t>
            </a:r>
            <a:r>
              <a:rPr lang="es-EC" dirty="0" err="1" smtClean="0"/>
              <a:t>wed</a:t>
            </a:r>
            <a:endParaRPr lang="es-EC" dirty="0" smtClean="0"/>
          </a:p>
          <a:p>
            <a:r>
              <a:rPr lang="es-EC" dirty="0" smtClean="0"/>
              <a:t>Prueba de penetración </a:t>
            </a:r>
            <a:r>
              <a:rPr lang="es-EC" dirty="0" err="1" smtClean="0"/>
              <a:t>fisica</a:t>
            </a:r>
            <a:endParaRPr lang="es-EC" dirty="0" smtClean="0"/>
          </a:p>
          <a:p>
            <a:endParaRPr lang="es-EC" dirty="0" smtClean="0"/>
          </a:p>
          <a:p>
            <a:pPr marL="0" indent="0">
              <a:buNone/>
            </a:pPr>
            <a:endParaRPr lang="es-EC" dirty="0" smtClean="0"/>
          </a:p>
          <a:p>
            <a:endParaRPr lang="es-EC" dirty="0" smtClean="0"/>
          </a:p>
          <a:p>
            <a:endParaRPr lang="es-EC" dirty="0"/>
          </a:p>
        </p:txBody>
      </p:sp>
    </p:spTree>
    <p:extLst>
      <p:ext uri="{BB962C8B-B14F-4D97-AF65-F5344CB8AC3E}">
        <p14:creationId xmlns:p14="http://schemas.microsoft.com/office/powerpoint/2010/main" val="1475383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C" b="1" dirty="0" smtClean="0"/>
              <a:t>Controles compensatorios para mejorar la seguridad web</a:t>
            </a:r>
            <a:endParaRPr lang="es-EC" b="1" dirty="0"/>
          </a:p>
        </p:txBody>
      </p:sp>
      <p:sp>
        <p:nvSpPr>
          <p:cNvPr id="3" name="Marcador de contenido 2"/>
          <p:cNvSpPr>
            <a:spLocks noGrp="1"/>
          </p:cNvSpPr>
          <p:nvPr>
            <p:ph idx="1"/>
          </p:nvPr>
        </p:nvSpPr>
        <p:spPr/>
        <p:txBody>
          <a:bodyPr>
            <a:normAutofit fontScale="55000" lnSpcReduction="20000"/>
          </a:bodyPr>
          <a:lstStyle/>
          <a:p>
            <a:r>
              <a:rPr lang="es-EC" dirty="0" smtClean="0"/>
              <a:t>Hay diferentes controles que podemos aplicar sin tener que retrogradar o cambiar el diseño de una arquitectura:</a:t>
            </a:r>
          </a:p>
          <a:p>
            <a:r>
              <a:rPr lang="es-EC" dirty="0" smtClean="0"/>
              <a:t>Firewall: Es el control compensatorio mas sencillo que encontramos tanto en redes como en aplicaciones, recuerda que los servidores tienen puertas llamadas puertos, el firewall se encarga de controlar por medio de reglas el acceso a esos puertos.</a:t>
            </a:r>
          </a:p>
          <a:p>
            <a:endParaRPr lang="es-EC" dirty="0" smtClean="0"/>
          </a:p>
          <a:p>
            <a:r>
              <a:rPr lang="es-EC" dirty="0" smtClean="0"/>
              <a:t>Web </a:t>
            </a:r>
            <a:r>
              <a:rPr lang="es-EC" dirty="0" err="1" smtClean="0"/>
              <a:t>Application</a:t>
            </a:r>
            <a:r>
              <a:rPr lang="es-EC" dirty="0" smtClean="0"/>
              <a:t> Firewall: Determina la respuesta que debe enviar el servidor de acuerdo con las reglas definidas en el WAF.</a:t>
            </a:r>
          </a:p>
          <a:p>
            <a:endParaRPr lang="es-EC" dirty="0" smtClean="0"/>
          </a:p>
          <a:p>
            <a:r>
              <a:rPr lang="es-EC" dirty="0" err="1" smtClean="0"/>
              <a:t>Database</a:t>
            </a:r>
            <a:r>
              <a:rPr lang="es-EC" dirty="0" smtClean="0"/>
              <a:t> </a:t>
            </a:r>
            <a:r>
              <a:rPr lang="es-EC" dirty="0" err="1" smtClean="0"/>
              <a:t>Application</a:t>
            </a:r>
            <a:r>
              <a:rPr lang="es-EC" dirty="0" smtClean="0"/>
              <a:t> Firewall: Monitorea cambios dirigidos a las bases de datos relacionadas con la aplicación.</a:t>
            </a:r>
          </a:p>
          <a:p>
            <a:endParaRPr lang="es-EC" dirty="0" smtClean="0"/>
          </a:p>
          <a:p>
            <a:r>
              <a:rPr lang="es-EC" dirty="0" smtClean="0"/>
              <a:t>Balanceo de cargas: Reparte la diferentes conexiones que recibe un servidor web en diferentes servidores, nos sirve para dar disponibilidad a nuestras aplicaciones.</a:t>
            </a:r>
            <a:endParaRPr lang="es-EC" dirty="0"/>
          </a:p>
        </p:txBody>
      </p:sp>
    </p:spTree>
    <p:extLst>
      <p:ext uri="{BB962C8B-B14F-4D97-AF65-F5344CB8AC3E}">
        <p14:creationId xmlns:p14="http://schemas.microsoft.com/office/powerpoint/2010/main" val="32635001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58828" y="636989"/>
            <a:ext cx="8911687" cy="1280890"/>
          </a:xfrm>
        </p:spPr>
        <p:txBody>
          <a:bodyPr/>
          <a:lstStyle/>
          <a:p>
            <a:r>
              <a:rPr lang="es-EC" b="1" dirty="0" smtClean="0"/>
              <a:t>Metodología OWASP y Dominios</a:t>
            </a:r>
            <a:endParaRPr lang="es-EC" b="1" dirty="0"/>
          </a:p>
        </p:txBody>
      </p:sp>
      <p:sp>
        <p:nvSpPr>
          <p:cNvPr id="3" name="Marcador de contenido 2"/>
          <p:cNvSpPr>
            <a:spLocks noGrp="1"/>
          </p:cNvSpPr>
          <p:nvPr>
            <p:ph sz="half" idx="1"/>
          </p:nvPr>
        </p:nvSpPr>
        <p:spPr>
          <a:xfrm>
            <a:off x="1430113" y="1917878"/>
            <a:ext cx="4571441" cy="4070797"/>
          </a:xfrm>
        </p:spPr>
        <p:txBody>
          <a:bodyPr>
            <a:normAutofit fontScale="85000" lnSpcReduction="10000"/>
          </a:bodyPr>
          <a:lstStyle/>
          <a:p>
            <a:r>
              <a:rPr lang="es-EC" dirty="0" smtClean="0"/>
              <a:t>Autenticación: Es referente a todas las formas que utiliza una aplicación para permitir o no el acceso de un usuario a sus funcionalidades.</a:t>
            </a:r>
          </a:p>
          <a:p>
            <a:pPr algn="just"/>
            <a:r>
              <a:rPr lang="es-EC" dirty="0" smtClean="0"/>
              <a:t>Autorización: Son todos los controles para que únicamente el usuario que esta autorizado para entrar a cierto recurso pueda hacerlo y otro no lo pueda hacer.</a:t>
            </a:r>
          </a:p>
          <a:p>
            <a:r>
              <a:rPr lang="es-EC" dirty="0" smtClean="0"/>
              <a:t>Validación de entradas: es muy importante y uno de los mas explotados debido a que todas las aplicaciones requieren un cierto nivel de interacción con los usuarios. “Cualquier entrada de usuario es potencialmente maliciosa”</a:t>
            </a:r>
          </a:p>
          <a:p>
            <a:r>
              <a:rPr lang="es-EC" dirty="0" smtClean="0"/>
              <a:t>Manejo de sesiones: Es la forma en la que la aplicación identifica a los usuarios cuando se conectan a la aplicación</a:t>
            </a:r>
          </a:p>
        </p:txBody>
      </p:sp>
      <p:sp>
        <p:nvSpPr>
          <p:cNvPr id="4" name="Marcador de contenido 3"/>
          <p:cNvSpPr>
            <a:spLocks noGrp="1"/>
          </p:cNvSpPr>
          <p:nvPr>
            <p:ph sz="half" idx="2"/>
          </p:nvPr>
        </p:nvSpPr>
        <p:spPr>
          <a:xfrm>
            <a:off x="6529589" y="1791372"/>
            <a:ext cx="4820476" cy="3746543"/>
          </a:xfrm>
        </p:spPr>
        <p:txBody>
          <a:bodyPr>
            <a:normAutofit fontScale="85000" lnSpcReduction="10000"/>
          </a:bodyPr>
          <a:lstStyle/>
          <a:p>
            <a:pPr algn="just"/>
            <a:r>
              <a:rPr lang="es-EC" dirty="0" smtClean="0"/>
              <a:t>Manejo de archivos: Existe aplicaciones que permiten que el usuario pueda subir archivos o generar archivos, existen muchas vulnerabilidades que están relacionadas con este tipo de acciones.</a:t>
            </a:r>
          </a:p>
          <a:p>
            <a:r>
              <a:rPr lang="es-EC" dirty="0" smtClean="0"/>
              <a:t>Criptografía: Se refiere a los diferentes algoritmos que podemos utilizar para proteger la información que es muy sensible o importante</a:t>
            </a:r>
          </a:p>
          <a:p>
            <a:r>
              <a:rPr lang="es-EC" dirty="0" smtClean="0"/>
              <a:t>Protección del canal de comunicaciones: Hay </a:t>
            </a:r>
            <a:r>
              <a:rPr lang="es-EC" dirty="0" err="1" smtClean="0"/>
              <a:t>informacion</a:t>
            </a:r>
            <a:r>
              <a:rPr lang="es-EC" dirty="0" smtClean="0"/>
              <a:t> que no puede viajar en texto claro y requiere protegerse de alguna forma lo mas sencillo es a través de un túnel a través de un protocolo llamado </a:t>
            </a:r>
            <a:r>
              <a:rPr lang="es-EC" dirty="0" err="1" smtClean="0"/>
              <a:t>https</a:t>
            </a:r>
            <a:r>
              <a:rPr lang="es-EC" dirty="0" smtClean="0"/>
              <a:t> que cifra la información que se envía.</a:t>
            </a:r>
          </a:p>
          <a:p>
            <a:r>
              <a:rPr lang="es-EC" dirty="0" smtClean="0"/>
              <a:t>Gestión de configuraciones: Se refiere a todo el nivel de aseguramiento que va a tener el ambiente en el cual se va a ejecutar la aplicación.</a:t>
            </a:r>
          </a:p>
          <a:p>
            <a:endParaRPr lang="es-EC" dirty="0"/>
          </a:p>
        </p:txBody>
      </p:sp>
    </p:spTree>
    <p:extLst>
      <p:ext uri="{BB962C8B-B14F-4D97-AF65-F5344CB8AC3E}">
        <p14:creationId xmlns:p14="http://schemas.microsoft.com/office/powerpoint/2010/main" val="36047630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C" b="1" dirty="0" smtClean="0"/>
              <a:t>Autenticación</a:t>
            </a:r>
            <a:endParaRPr lang="es-EC" b="1" dirty="0"/>
          </a:p>
        </p:txBody>
      </p:sp>
      <p:sp>
        <p:nvSpPr>
          <p:cNvPr id="5" name="Marcador de contenido 4"/>
          <p:cNvSpPr>
            <a:spLocks noGrp="1"/>
          </p:cNvSpPr>
          <p:nvPr>
            <p:ph idx="1"/>
          </p:nvPr>
        </p:nvSpPr>
        <p:spPr/>
        <p:txBody>
          <a:bodyPr>
            <a:normAutofit fontScale="92500" lnSpcReduction="20000"/>
          </a:bodyPr>
          <a:lstStyle/>
          <a:p>
            <a:r>
              <a:rPr lang="es-EC" sz="3200" b="1" dirty="0" smtClean="0"/>
              <a:t>POLITICAS DE CONTRASEÑA</a:t>
            </a:r>
          </a:p>
          <a:p>
            <a:r>
              <a:rPr lang="es-EC" sz="3200" dirty="0" smtClean="0"/>
              <a:t>Longitud</a:t>
            </a:r>
          </a:p>
          <a:p>
            <a:r>
              <a:rPr lang="es-EC" sz="3200" dirty="0" smtClean="0"/>
              <a:t>Tiempo de Vida</a:t>
            </a:r>
          </a:p>
          <a:p>
            <a:r>
              <a:rPr lang="es-EC" sz="3200" dirty="0" smtClean="0"/>
              <a:t>Tiempo de Bloqueo</a:t>
            </a:r>
          </a:p>
          <a:p>
            <a:r>
              <a:rPr lang="es-EC" sz="3200" dirty="0" smtClean="0"/>
              <a:t>Intentos Fallidos</a:t>
            </a:r>
          </a:p>
          <a:p>
            <a:r>
              <a:rPr lang="es-EC" sz="3200" dirty="0" smtClean="0"/>
              <a:t>Caracteres</a:t>
            </a:r>
            <a:endParaRPr lang="es-EC" sz="3200" dirty="0"/>
          </a:p>
        </p:txBody>
      </p:sp>
      <p:pic>
        <p:nvPicPr>
          <p:cNvPr id="3" name="Imagen 2"/>
          <p:cNvPicPr>
            <a:picLocks noChangeAspect="1"/>
          </p:cNvPicPr>
          <p:nvPr/>
        </p:nvPicPr>
        <p:blipFill>
          <a:blip r:embed="rId2"/>
          <a:stretch>
            <a:fillRect/>
          </a:stretch>
        </p:blipFill>
        <p:spPr>
          <a:xfrm>
            <a:off x="6116794" y="3077179"/>
            <a:ext cx="5238750" cy="3305175"/>
          </a:xfrm>
          <a:prstGeom prst="rect">
            <a:avLst/>
          </a:prstGeom>
        </p:spPr>
      </p:pic>
    </p:spTree>
    <p:extLst>
      <p:ext uri="{BB962C8B-B14F-4D97-AF65-F5344CB8AC3E}">
        <p14:creationId xmlns:p14="http://schemas.microsoft.com/office/powerpoint/2010/main" val="38151242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smtClean="0"/>
              <a:t>Manejo de archivos </a:t>
            </a:r>
            <a:endParaRPr lang="es-EC" b="1" dirty="0"/>
          </a:p>
        </p:txBody>
      </p:sp>
      <p:sp>
        <p:nvSpPr>
          <p:cNvPr id="4" name="Marcador de texto 3"/>
          <p:cNvSpPr>
            <a:spLocks noGrp="1"/>
          </p:cNvSpPr>
          <p:nvPr>
            <p:ph type="body" idx="1"/>
          </p:nvPr>
        </p:nvSpPr>
        <p:spPr/>
        <p:txBody>
          <a:bodyPr/>
          <a:lstStyle/>
          <a:p>
            <a:r>
              <a:rPr lang="es-EC" dirty="0" smtClean="0"/>
              <a:t>Local File </a:t>
            </a:r>
            <a:r>
              <a:rPr lang="es-EC" dirty="0" err="1" smtClean="0"/>
              <a:t>Inclusion</a:t>
            </a:r>
            <a:r>
              <a:rPr lang="es-EC" dirty="0" smtClean="0"/>
              <a:t> (LFI)</a:t>
            </a:r>
            <a:endParaRPr lang="es-EC" dirty="0"/>
          </a:p>
        </p:txBody>
      </p:sp>
      <p:sp>
        <p:nvSpPr>
          <p:cNvPr id="5" name="Marcador de contenido 4"/>
          <p:cNvSpPr>
            <a:spLocks noGrp="1"/>
          </p:cNvSpPr>
          <p:nvPr>
            <p:ph sz="half" idx="2"/>
          </p:nvPr>
        </p:nvSpPr>
        <p:spPr/>
        <p:txBody>
          <a:bodyPr>
            <a:normAutofit/>
          </a:bodyPr>
          <a:lstStyle/>
          <a:p>
            <a:pPr algn="just"/>
            <a:r>
              <a:rPr lang="es-EC" dirty="0" smtClean="0"/>
              <a:t>Esta vulnerabilidad se produce cuando una página no </a:t>
            </a:r>
            <a:r>
              <a:rPr lang="es-EC" dirty="0" err="1" smtClean="0"/>
              <a:t>sanitiza</a:t>
            </a:r>
            <a:r>
              <a:rPr lang="es-EC" dirty="0" smtClean="0"/>
              <a:t> correctamente una variable que posteriormente será usada para incluir un archivo, permitiendo inyectar caracteres para realizar un </a:t>
            </a:r>
            <a:r>
              <a:rPr lang="es-EC" dirty="0" err="1" smtClean="0"/>
              <a:t>traversal</a:t>
            </a:r>
            <a:r>
              <a:rPr lang="es-EC" dirty="0" smtClean="0"/>
              <a:t> </a:t>
            </a:r>
            <a:r>
              <a:rPr lang="es-EC" dirty="0" err="1" smtClean="0"/>
              <a:t>directory</a:t>
            </a:r>
            <a:r>
              <a:rPr lang="es-EC" dirty="0" smtClean="0"/>
              <a:t>, algunos ejemplos de típicos scripts PHP vulnerables a LFI:</a:t>
            </a:r>
            <a:endParaRPr lang="es-EC" dirty="0"/>
          </a:p>
        </p:txBody>
      </p:sp>
      <p:sp>
        <p:nvSpPr>
          <p:cNvPr id="6" name="Marcador de texto 5"/>
          <p:cNvSpPr>
            <a:spLocks noGrp="1"/>
          </p:cNvSpPr>
          <p:nvPr>
            <p:ph type="body" sz="quarter" idx="3"/>
          </p:nvPr>
        </p:nvSpPr>
        <p:spPr/>
        <p:txBody>
          <a:bodyPr/>
          <a:lstStyle/>
          <a:p>
            <a:r>
              <a:rPr lang="es-EC" dirty="0" smtClean="0"/>
              <a:t>RFI (</a:t>
            </a:r>
            <a:r>
              <a:rPr lang="es-EC" dirty="0" err="1" smtClean="0"/>
              <a:t>Remote</a:t>
            </a:r>
            <a:r>
              <a:rPr lang="es-EC" dirty="0" smtClean="0"/>
              <a:t> File </a:t>
            </a:r>
            <a:r>
              <a:rPr lang="es-EC" dirty="0" err="1" smtClean="0"/>
              <a:t>Inclusion</a:t>
            </a:r>
            <a:r>
              <a:rPr lang="es-EC" dirty="0" smtClean="0"/>
              <a:t>)</a:t>
            </a:r>
            <a:endParaRPr lang="es-EC" dirty="0"/>
          </a:p>
        </p:txBody>
      </p:sp>
      <p:sp>
        <p:nvSpPr>
          <p:cNvPr id="7" name="Marcador de contenido 6"/>
          <p:cNvSpPr>
            <a:spLocks noGrp="1"/>
          </p:cNvSpPr>
          <p:nvPr>
            <p:ph sz="quarter" idx="4"/>
          </p:nvPr>
        </p:nvSpPr>
        <p:spPr/>
        <p:txBody>
          <a:bodyPr>
            <a:normAutofit/>
          </a:bodyPr>
          <a:lstStyle/>
          <a:p>
            <a:pPr algn="just"/>
            <a:r>
              <a:rPr lang="es-EC" dirty="0" smtClean="0"/>
              <a:t> vulnerabilidad existente solamente en páginas dinámicas en PHP que permite el enlace de archivos remotos situados en otros servidores a causa de una mala programación de la página que contiene funciones de inclusión de archivos.</a:t>
            </a:r>
            <a:endParaRPr lang="es-EC" dirty="0"/>
          </a:p>
        </p:txBody>
      </p:sp>
    </p:spTree>
    <p:extLst>
      <p:ext uri="{BB962C8B-B14F-4D97-AF65-F5344CB8AC3E}">
        <p14:creationId xmlns:p14="http://schemas.microsoft.com/office/powerpoint/2010/main" val="24695967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760976" y="579445"/>
            <a:ext cx="8574622" cy="2616199"/>
          </a:xfrm>
        </p:spPr>
        <p:txBody>
          <a:bodyPr/>
          <a:lstStyle/>
          <a:p>
            <a:pPr algn="ctr"/>
            <a:r>
              <a:rPr lang="es-EC" b="1" dirty="0" smtClean="0"/>
              <a:t>VULNERABILIDAD WEB CON OWAST</a:t>
            </a:r>
            <a:endParaRPr lang="es-EC" b="1" dirty="0"/>
          </a:p>
        </p:txBody>
      </p:sp>
      <p:sp>
        <p:nvSpPr>
          <p:cNvPr id="3" name="Subtítulo 2"/>
          <p:cNvSpPr>
            <a:spLocks noGrp="1"/>
          </p:cNvSpPr>
          <p:nvPr>
            <p:ph type="subTitle" idx="1"/>
          </p:nvPr>
        </p:nvSpPr>
        <p:spPr>
          <a:xfrm>
            <a:off x="-574045" y="9126003"/>
            <a:ext cx="683573" cy="143226"/>
          </a:xfrm>
        </p:spPr>
        <p:txBody>
          <a:bodyPr>
            <a:normAutofit fontScale="25000" lnSpcReduction="20000"/>
          </a:bodyPr>
          <a:lstStyle/>
          <a:p>
            <a:endParaRPr lang="es-EC" dirty="0"/>
          </a:p>
        </p:txBody>
      </p:sp>
      <p:pic>
        <p:nvPicPr>
          <p:cNvPr id="1026" name="Picture 2" descr="Resultado de imagen para vulnerabilidad owas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65777" y="3195644"/>
            <a:ext cx="7142290" cy="2213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9062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C" b="1" dirty="0" smtClean="0"/>
              <a:t>Validación de entradas - inyección de comandos</a:t>
            </a:r>
            <a:endParaRPr lang="es-EC" b="1" dirty="0"/>
          </a:p>
        </p:txBody>
      </p:sp>
      <p:sp>
        <p:nvSpPr>
          <p:cNvPr id="3" name="Marcador de contenido 2"/>
          <p:cNvSpPr>
            <a:spLocks noGrp="1"/>
          </p:cNvSpPr>
          <p:nvPr>
            <p:ph idx="1"/>
          </p:nvPr>
        </p:nvSpPr>
        <p:spPr/>
        <p:txBody>
          <a:bodyPr>
            <a:normAutofit fontScale="85000" lnSpcReduction="20000"/>
          </a:bodyPr>
          <a:lstStyle/>
          <a:p>
            <a:r>
              <a:rPr lang="es-EC" dirty="0" smtClean="0"/>
              <a:t>La inyección sobre comandos se puede producir porque el software construya la totalidad o parte de un comando usando una influencia externa de entrada de datos a partir de un componente, pero no desinfecta o lo hace de forma incorrecta eliminando elementos especiales que pueden modificar la orden prevista en el momento de su envío a un componente de transporte. Las típicas vulnerabilidades a evitar son las siguientes:</a:t>
            </a:r>
          </a:p>
          <a:p>
            <a:endParaRPr lang="es-EC" dirty="0" smtClean="0"/>
          </a:p>
          <a:p>
            <a:r>
              <a:rPr lang="es-EC" dirty="0" smtClean="0"/>
              <a:t>Entradas de datos provenientes de una fuente no asegurada.</a:t>
            </a:r>
          </a:p>
          <a:p>
            <a:r>
              <a:rPr lang="es-EC" dirty="0" smtClean="0"/>
              <a:t>Los datos son parte de una cadena que se ejecuta como un comando por la aplicación</a:t>
            </a:r>
          </a:p>
          <a:p>
            <a:r>
              <a:rPr lang="es-EC" dirty="0" smtClean="0"/>
              <a:t>Tras la ejecución del comando, la aplicación da al atacante permisos y privilegios que el atacante no podría tener.</a:t>
            </a:r>
            <a:endParaRPr lang="es-EC" dirty="0"/>
          </a:p>
        </p:txBody>
      </p:sp>
    </p:spTree>
    <p:extLst>
      <p:ext uri="{BB962C8B-B14F-4D97-AF65-F5344CB8AC3E}">
        <p14:creationId xmlns:p14="http://schemas.microsoft.com/office/powerpoint/2010/main" val="40858798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C" b="1" dirty="0" smtClean="0"/>
              <a:t>Validación de entradas - </a:t>
            </a:r>
            <a:r>
              <a:rPr lang="es-EC" b="1" dirty="0" err="1" smtClean="0"/>
              <a:t>cross</a:t>
            </a:r>
            <a:r>
              <a:rPr lang="es-EC" b="1" dirty="0" smtClean="0"/>
              <a:t> </a:t>
            </a:r>
            <a:r>
              <a:rPr lang="es-EC" b="1" dirty="0" err="1" smtClean="0"/>
              <a:t>site</a:t>
            </a:r>
            <a:r>
              <a:rPr lang="es-EC" b="1" dirty="0" smtClean="0"/>
              <a:t> scripting XSS</a:t>
            </a:r>
            <a:endParaRPr lang="es-EC" b="1" dirty="0"/>
          </a:p>
        </p:txBody>
      </p:sp>
      <p:sp>
        <p:nvSpPr>
          <p:cNvPr id="3" name="Marcador de contenido 2"/>
          <p:cNvSpPr>
            <a:spLocks noGrp="1"/>
          </p:cNvSpPr>
          <p:nvPr>
            <p:ph idx="1"/>
          </p:nvPr>
        </p:nvSpPr>
        <p:spPr/>
        <p:txBody>
          <a:bodyPr>
            <a:normAutofit fontScale="70000" lnSpcReduction="20000"/>
          </a:bodyPr>
          <a:lstStyle/>
          <a:p>
            <a:pPr marL="0" indent="0">
              <a:buNone/>
            </a:pPr>
            <a:r>
              <a:rPr lang="es-EC" dirty="0" smtClean="0"/>
              <a:t>Este tipo de vulnerabilidad puede ser explotada de dos maneras: de forma reflejada y de forma almacenada.</a:t>
            </a:r>
          </a:p>
          <a:p>
            <a:r>
              <a:rPr lang="es-EC" b="1" dirty="0"/>
              <a:t>Reflejada</a:t>
            </a:r>
            <a:endParaRPr lang="es-EC" dirty="0"/>
          </a:p>
          <a:p>
            <a:r>
              <a:rPr lang="es-EC" dirty="0"/>
              <a:t>Consiste en modificar valores que la aplicación web usa para pasar variables entre dos páginas. Un clásico ejemplo de esto es hacer que a través de un buscador se ejecute un mensaje de alerta en JavaScript. Con XSS reflejado, el atacante podría robar las </a:t>
            </a:r>
            <a:r>
              <a:rPr lang="es-EC" i="1" dirty="0"/>
              <a:t>cookies</a:t>
            </a:r>
            <a:r>
              <a:rPr lang="es-EC" dirty="0"/>
              <a:t> para luego robar la identidad, pero para esto, debe lograr que su víctima ejecute un determinado comando dentro de su dirección web.</a:t>
            </a:r>
          </a:p>
          <a:p>
            <a:r>
              <a:rPr lang="es-EC" dirty="0"/>
              <a:t>Para esto, los cibercriminales suelen enviar correos engañosos para que sus víctimas hagan clic en un enlace disfrazado y así se produzca el robo.</a:t>
            </a:r>
          </a:p>
          <a:p>
            <a:r>
              <a:rPr lang="es-EC" b="1" dirty="0" smtClean="0"/>
              <a:t>Almacenada</a:t>
            </a:r>
            <a:endParaRPr lang="es-EC" b="1" dirty="0"/>
          </a:p>
          <a:p>
            <a:r>
              <a:rPr lang="es-EC" dirty="0"/>
              <a:t>Consiste en insertar código HTML (programación web) peligroso en sitios que lo permitan; de esta forma quedará visible a los usuarios que ingresen en el sitio modificado.</a:t>
            </a:r>
          </a:p>
          <a:p>
            <a:pPr marL="0" indent="0">
              <a:buNone/>
            </a:pPr>
            <a:endParaRPr lang="es-EC" dirty="0"/>
          </a:p>
        </p:txBody>
      </p:sp>
    </p:spTree>
    <p:extLst>
      <p:ext uri="{BB962C8B-B14F-4D97-AF65-F5344CB8AC3E}">
        <p14:creationId xmlns:p14="http://schemas.microsoft.com/office/powerpoint/2010/main" val="12933922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smtClean="0"/>
              <a:t>Cross </a:t>
            </a:r>
            <a:r>
              <a:rPr lang="es-EC" b="1" dirty="0" err="1" smtClean="0"/>
              <a:t>Site</a:t>
            </a:r>
            <a:r>
              <a:rPr lang="es-EC" b="1" dirty="0" smtClean="0"/>
              <a:t> Scripting XSS almacenado</a:t>
            </a:r>
            <a:endParaRPr lang="es-EC" b="1" dirty="0"/>
          </a:p>
        </p:txBody>
      </p:sp>
      <p:sp>
        <p:nvSpPr>
          <p:cNvPr id="3" name="Marcador de contenido 2"/>
          <p:cNvSpPr>
            <a:spLocks noGrp="1"/>
          </p:cNvSpPr>
          <p:nvPr>
            <p:ph idx="1"/>
          </p:nvPr>
        </p:nvSpPr>
        <p:spPr/>
        <p:txBody>
          <a:bodyPr>
            <a:normAutofit fontScale="85000" lnSpcReduction="20000"/>
          </a:bodyPr>
          <a:lstStyle/>
          <a:p>
            <a:r>
              <a:rPr lang="es-EC" dirty="0" smtClean="0"/>
              <a:t>es un tipo de vulnerabilidad informática o agujero de seguridad típico de las aplicaciones Web, que puede permitir a una tercera persona inyectar en páginas web visitadas por el usuario código JavaScript o en otro lenguaje similar (</a:t>
            </a:r>
            <a:r>
              <a:rPr lang="es-EC" dirty="0" err="1" smtClean="0"/>
              <a:t>ej</a:t>
            </a:r>
            <a:r>
              <a:rPr lang="es-EC" dirty="0" smtClean="0"/>
              <a:t>: VBScript), se puede evitar usando medidas como CSP Política del mismo origen. </a:t>
            </a:r>
          </a:p>
          <a:p>
            <a:r>
              <a:rPr lang="es-EC" dirty="0" smtClean="0"/>
              <a:t>Es posible encontrar una vulnerabilidad de Cross-</a:t>
            </a:r>
            <a:r>
              <a:rPr lang="es-EC" dirty="0" err="1" smtClean="0"/>
              <a:t>Site</a:t>
            </a:r>
            <a:r>
              <a:rPr lang="es-EC" dirty="0" smtClean="0"/>
              <a:t> Scripting en aplicaciones que tengan entre sus funciones presentar la información en un navegador web u otro contenedor de páginas web. Sin embargo, no se limita a sitios web disponibles en Internet, ya que puede haber aplicaciones locales vulnerables a XSS, o incluso el navegador en sí.</a:t>
            </a:r>
          </a:p>
          <a:p>
            <a:r>
              <a:rPr lang="es-EC" dirty="0" smtClean="0"/>
              <a:t>XSS es un vector de ataque que puede ser utilizado para robar información delicada, secuestrar sesiones de usuario, y comprometer el navegador, subyugando la integridad del sistema. Las vulnerabilidades XSS han existido desde los primeros días de la Web.</a:t>
            </a:r>
          </a:p>
        </p:txBody>
      </p:sp>
    </p:spTree>
    <p:extLst>
      <p:ext uri="{BB962C8B-B14F-4D97-AF65-F5344CB8AC3E}">
        <p14:creationId xmlns:p14="http://schemas.microsoft.com/office/powerpoint/2010/main" val="450842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smtClean="0"/>
              <a:t>Cross Site Scripting - XSS </a:t>
            </a:r>
            <a:r>
              <a:rPr lang="en-US" b="1" dirty="0" err="1" smtClean="0"/>
              <a:t>Sql</a:t>
            </a:r>
            <a:r>
              <a:rPr lang="en-US" b="1" dirty="0" smtClean="0"/>
              <a:t> Injection</a:t>
            </a:r>
            <a:endParaRPr lang="es-EC" b="1" dirty="0"/>
          </a:p>
        </p:txBody>
      </p:sp>
      <p:sp>
        <p:nvSpPr>
          <p:cNvPr id="3" name="Marcador de contenido 2"/>
          <p:cNvSpPr>
            <a:spLocks noGrp="1"/>
          </p:cNvSpPr>
          <p:nvPr>
            <p:ph idx="1"/>
          </p:nvPr>
        </p:nvSpPr>
        <p:spPr/>
        <p:txBody>
          <a:bodyPr>
            <a:normAutofit fontScale="92500" lnSpcReduction="20000"/>
          </a:bodyPr>
          <a:lstStyle/>
          <a:p>
            <a:r>
              <a:rPr lang="es-EC" dirty="0" smtClean="0"/>
              <a:t>Inyección SQL es un método de infiltración de código intruso que se vale de una vulnerabilidad informática presente en una aplicación en el nivel de validación de las entradas para realizar operaciones sobre una base de datos.</a:t>
            </a:r>
          </a:p>
          <a:p>
            <a:r>
              <a:rPr lang="es-EC" dirty="0" smtClean="0"/>
              <a:t>El origen de la vulnerabilidad radica en la incorrecta comprobación o filtrado de las variables utilizadas en un programa que contiene, o bien genera, código SQL. Es, de hecho, un error de una clase más general de vulnerabilidades que puede ocurrir en cualquier lenguaje de programación o script que esté embebido dentro de otro. Se conoce como Inyección SQL, indistintamente, al tipo de vulnerabilidad, al método de infiltración, al hecho de incrustar código SQL intruso y a la porción de código incrustado.</a:t>
            </a:r>
            <a:endParaRPr lang="es-EC" dirty="0"/>
          </a:p>
        </p:txBody>
      </p:sp>
    </p:spTree>
    <p:extLst>
      <p:ext uri="{BB962C8B-B14F-4D97-AF65-F5344CB8AC3E}">
        <p14:creationId xmlns:p14="http://schemas.microsoft.com/office/powerpoint/2010/main" val="5097338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Criptografía</a:t>
            </a:r>
          </a:p>
        </p:txBody>
      </p:sp>
      <p:sp>
        <p:nvSpPr>
          <p:cNvPr id="3" name="Marcador de contenido 2"/>
          <p:cNvSpPr>
            <a:spLocks noGrp="1"/>
          </p:cNvSpPr>
          <p:nvPr>
            <p:ph idx="1"/>
          </p:nvPr>
        </p:nvSpPr>
        <p:spPr/>
        <p:txBody>
          <a:bodyPr>
            <a:normAutofit fontScale="92500" lnSpcReduction="20000"/>
          </a:bodyPr>
          <a:lstStyle/>
          <a:p>
            <a:r>
              <a:rPr lang="es-EC" dirty="0"/>
              <a:t>Un mensaje codificado por un método de criptografía debe ser privado, o sea, solamente aquel que envió y aquel que recibe debe tener acceso al contenido del mensaje. Además de eso, un mensaje debe poder ser suscrito, o sea, la persona que la recibió debe poder verificar si el remitente es realmente la persona que dice ser y tener la capacidad de identificar si un mensaje puede haber sido modificado</a:t>
            </a:r>
            <a:r>
              <a:rPr lang="es-EC" dirty="0" smtClean="0"/>
              <a:t>.</a:t>
            </a:r>
            <a:endParaRPr lang="es-EC" dirty="0"/>
          </a:p>
          <a:p>
            <a:r>
              <a:rPr lang="es-EC" dirty="0"/>
              <a:t>De esta forma, es utilizado el método de criptografía de llaves pública y </a:t>
            </a:r>
            <a:r>
              <a:rPr lang="es-EC" dirty="0" smtClean="0"/>
              <a:t>privada.</a:t>
            </a:r>
          </a:p>
          <a:p>
            <a:r>
              <a:rPr lang="es-EC" dirty="0" smtClean="0"/>
              <a:t>Ejemplos </a:t>
            </a:r>
            <a:r>
              <a:rPr lang="es-EC" dirty="0"/>
              <a:t>que combinan la utilización de los métodos de criptografía de llave única y de llaves pública y privada son las conexiones seguras, establecidas entre el browser de un usuario y una web, en transacciones comerciales o bancarias vía Web.</a:t>
            </a:r>
          </a:p>
        </p:txBody>
      </p:sp>
    </p:spTree>
    <p:extLst>
      <p:ext uri="{BB962C8B-B14F-4D97-AF65-F5344CB8AC3E}">
        <p14:creationId xmlns:p14="http://schemas.microsoft.com/office/powerpoint/2010/main" val="26665545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5898" y="247918"/>
            <a:ext cx="10018713" cy="1752599"/>
          </a:xfrm>
        </p:spPr>
        <p:txBody>
          <a:bodyPr/>
          <a:lstStyle/>
          <a:p>
            <a:r>
              <a:rPr lang="es-EC" b="1" dirty="0"/>
              <a:t>Tutorial de instalación de Wireshark</a:t>
            </a:r>
          </a:p>
        </p:txBody>
      </p:sp>
      <p:sp>
        <p:nvSpPr>
          <p:cNvPr id="3" name="Marcador de contenido 2"/>
          <p:cNvSpPr>
            <a:spLocks noGrp="1"/>
          </p:cNvSpPr>
          <p:nvPr>
            <p:ph sz="half" idx="1"/>
          </p:nvPr>
        </p:nvSpPr>
        <p:spPr>
          <a:xfrm>
            <a:off x="1107583" y="1905000"/>
            <a:ext cx="5486400" cy="3902118"/>
          </a:xfrm>
        </p:spPr>
        <p:txBody>
          <a:bodyPr>
            <a:noAutofit/>
          </a:bodyPr>
          <a:lstStyle/>
          <a:p>
            <a:r>
              <a:rPr lang="es-EC" sz="1200" dirty="0"/>
              <a:t>Wireshark es una herramienta de software que permite el análisis de paquetes de red.</a:t>
            </a:r>
          </a:p>
          <a:p>
            <a:endParaRPr lang="es-EC" sz="1200" dirty="0"/>
          </a:p>
          <a:p>
            <a:r>
              <a:rPr lang="es-EC" sz="1200" dirty="0"/>
              <a:t>Para obtener Wireashark es necesario ir al sitio web: www.wireshark.org y dar click en la opción “Download</a:t>
            </a:r>
            <a:r>
              <a:rPr lang="es-EC" sz="1200" dirty="0" smtClean="0"/>
              <a:t>”</a:t>
            </a:r>
          </a:p>
          <a:p>
            <a:r>
              <a:rPr lang="es-EC" sz="1200" dirty="0"/>
              <a:t>Wireshark es una herramienta de software que permite el análisis de paquetes de red.</a:t>
            </a:r>
          </a:p>
          <a:p>
            <a:endParaRPr lang="es-EC" sz="1200" dirty="0"/>
          </a:p>
          <a:p>
            <a:r>
              <a:rPr lang="es-EC" sz="1200" dirty="0"/>
              <a:t>Para obtener Wireashark es necesario ir al sitio web: www.wireshark.org y dar click en la opción “Download</a:t>
            </a:r>
            <a:r>
              <a:rPr lang="es-EC" sz="1200" dirty="0" smtClean="0"/>
              <a:t>”</a:t>
            </a:r>
          </a:p>
          <a:p>
            <a:r>
              <a:rPr lang="es-EC" sz="1200" dirty="0"/>
              <a:t>Wireshark es una herramienta de software que permite el análisis de paquetes de red.</a:t>
            </a:r>
          </a:p>
          <a:p>
            <a:endParaRPr lang="es-EC" sz="1200" dirty="0"/>
          </a:p>
          <a:p>
            <a:r>
              <a:rPr lang="es-EC" sz="1200" dirty="0"/>
              <a:t>Para obtener Wireashark es necesario ir al sitio web: www.wireshark.org y dar click en la opción “Download</a:t>
            </a:r>
            <a:r>
              <a:rPr lang="es-EC" sz="1200" dirty="0" smtClean="0"/>
              <a:t>”</a:t>
            </a:r>
          </a:p>
          <a:p>
            <a:r>
              <a:rPr lang="es-EC" sz="1200" dirty="0"/>
              <a:t>Wireshark es una herramienta de software que permite el análisis de paquetes de red.</a:t>
            </a:r>
          </a:p>
          <a:p>
            <a:endParaRPr lang="es-EC" sz="1200" dirty="0"/>
          </a:p>
        </p:txBody>
      </p:sp>
      <p:sp>
        <p:nvSpPr>
          <p:cNvPr id="7" name="Marcador de contenido 6"/>
          <p:cNvSpPr>
            <a:spLocks noGrp="1"/>
          </p:cNvSpPr>
          <p:nvPr>
            <p:ph sz="half" idx="2"/>
          </p:nvPr>
        </p:nvSpPr>
        <p:spPr>
          <a:xfrm>
            <a:off x="7190747" y="1905000"/>
            <a:ext cx="4313864" cy="3777622"/>
          </a:xfrm>
        </p:spPr>
        <p:txBody>
          <a:bodyPr>
            <a:noAutofit/>
          </a:bodyPr>
          <a:lstStyle/>
          <a:p>
            <a:r>
              <a:rPr lang="es-EC" sz="1200" dirty="0"/>
              <a:t>Para obtener Wireashark es necesario ir al sitio web: www.wireshark.org y dar click en la opción “Download”</a:t>
            </a:r>
          </a:p>
          <a:p>
            <a:r>
              <a:rPr lang="es-EC" sz="1200" dirty="0"/>
              <a:t>Wireshark es una herramienta de software que permite el análisis de paquetes de red.</a:t>
            </a:r>
          </a:p>
          <a:p>
            <a:endParaRPr lang="es-EC" sz="1200" dirty="0"/>
          </a:p>
          <a:p>
            <a:r>
              <a:rPr lang="es-EC" sz="1200" dirty="0"/>
              <a:t>Para obtener Wireashark es necesario ir al sitio web: www.wireshark.org y dar click en la opción “Download”</a:t>
            </a:r>
          </a:p>
          <a:p>
            <a:r>
              <a:rPr lang="es-EC" sz="1200" dirty="0"/>
              <a:t>Wireshark es una herramienta de software que permite el análisis de paquetes de red.</a:t>
            </a:r>
          </a:p>
          <a:p>
            <a:endParaRPr lang="es-EC" sz="1200" dirty="0"/>
          </a:p>
          <a:p>
            <a:r>
              <a:rPr lang="es-EC" sz="1200" dirty="0"/>
              <a:t>Para obtener Wireashark es necesario ir al sitio web: www.wireshark.org y dar click en la opción “Download”</a:t>
            </a:r>
          </a:p>
          <a:p>
            <a:r>
              <a:rPr lang="es-EC" sz="1200" dirty="0"/>
              <a:t>Finalmente empezará la instalación al dar click en “</a:t>
            </a:r>
            <a:r>
              <a:rPr lang="es-EC" sz="1200" dirty="0" err="1"/>
              <a:t>Next</a:t>
            </a:r>
            <a:r>
              <a:rPr lang="es-EC" sz="1200" dirty="0"/>
              <a:t>”.</a:t>
            </a:r>
          </a:p>
        </p:txBody>
      </p:sp>
    </p:spTree>
    <p:extLst>
      <p:ext uri="{BB962C8B-B14F-4D97-AF65-F5344CB8AC3E}">
        <p14:creationId xmlns:p14="http://schemas.microsoft.com/office/powerpoint/2010/main" val="32932397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C" b="1" dirty="0"/>
              <a:t>Tutorial de instalación y configuración de </a:t>
            </a:r>
            <a:r>
              <a:rPr lang="es-EC" b="1" dirty="0" err="1"/>
              <a:t>Nessus</a:t>
            </a:r>
            <a:endParaRPr lang="es-EC" b="1" dirty="0"/>
          </a:p>
        </p:txBody>
      </p:sp>
      <p:sp>
        <p:nvSpPr>
          <p:cNvPr id="3" name="Marcador de contenido 2"/>
          <p:cNvSpPr>
            <a:spLocks noGrp="1"/>
          </p:cNvSpPr>
          <p:nvPr>
            <p:ph sz="half" idx="1"/>
          </p:nvPr>
        </p:nvSpPr>
        <p:spPr>
          <a:xfrm>
            <a:off x="1133341" y="2126222"/>
            <a:ext cx="5396248" cy="4164169"/>
          </a:xfrm>
        </p:spPr>
        <p:txBody>
          <a:bodyPr>
            <a:noAutofit/>
          </a:bodyPr>
          <a:lstStyle/>
          <a:p>
            <a:r>
              <a:rPr lang="es-EC" sz="1400" dirty="0" err="1"/>
              <a:t>Nessus</a:t>
            </a:r>
            <a:r>
              <a:rPr lang="es-EC" sz="1400" dirty="0"/>
              <a:t> es una herramienta de software que permite realizar un análisis de vulnerabilidades sobre ciertos activos de la infraestructura tecnológica de una organización; a través de firmas y comportamientos.</a:t>
            </a:r>
          </a:p>
          <a:p>
            <a:r>
              <a:rPr lang="es-EC" sz="1400" dirty="0"/>
              <a:t>Para instalar </a:t>
            </a:r>
            <a:r>
              <a:rPr lang="es-EC" sz="1400" dirty="0" err="1"/>
              <a:t>Nessus</a:t>
            </a:r>
            <a:r>
              <a:rPr lang="es-EC" sz="1400" dirty="0"/>
              <a:t> es necesario ir al URL: </a:t>
            </a:r>
            <a:r>
              <a:rPr lang="es-EC" sz="1400" dirty="0">
                <a:hlinkClick r:id="rId2"/>
              </a:rPr>
              <a:t>www.tenable.com/products/nessus-vulnerability-scanner</a:t>
            </a:r>
            <a:endParaRPr lang="es-EC" sz="1400" dirty="0"/>
          </a:p>
          <a:p>
            <a:r>
              <a:rPr lang="es-EC" sz="1400" dirty="0"/>
              <a:t>Una vez allí es necesario dar click en el botón “Try/</a:t>
            </a:r>
            <a:r>
              <a:rPr lang="es-EC" sz="1400" dirty="0" err="1"/>
              <a:t>Buy</a:t>
            </a:r>
            <a:r>
              <a:rPr lang="es-EC" sz="1400" dirty="0"/>
              <a:t>”. Para descargar es necesario llenar el formulario que aparecerá en la izquierda. Al dar click en “</a:t>
            </a:r>
            <a:r>
              <a:rPr lang="es-EC" sz="1400" dirty="0" err="1"/>
              <a:t>Register</a:t>
            </a:r>
            <a:r>
              <a:rPr lang="es-EC" sz="1400" dirty="0"/>
              <a:t>” aparecerá el link para descarga del producto</a:t>
            </a:r>
            <a:r>
              <a:rPr lang="es-EC" sz="1400" dirty="0" smtClean="0"/>
              <a:t>.</a:t>
            </a:r>
          </a:p>
          <a:p>
            <a:r>
              <a:rPr lang="es-EC" sz="1400" dirty="0"/>
              <a:t>Al seleccionar el binario dependiendo de la plataforma, el sitio enviará un mensaje para aceptar los términos y condiciones. Estrictamente </a:t>
            </a:r>
            <a:r>
              <a:rPr lang="es-EC" sz="1400" dirty="0" err="1"/>
              <a:t>Nessus</a:t>
            </a:r>
            <a:r>
              <a:rPr lang="es-EC" sz="1400" dirty="0"/>
              <a:t> es una herramienta comercial, sin embargo al vencer la licencia de prueba, está generará una licencia “Home </a:t>
            </a:r>
            <a:r>
              <a:rPr lang="es-EC" sz="1400" dirty="0" err="1"/>
              <a:t>feed</a:t>
            </a:r>
            <a:r>
              <a:rPr lang="es-EC" sz="1400" dirty="0"/>
              <a:t>” para poder usarlo de forma gratuita con ciertas restricciones.</a:t>
            </a:r>
          </a:p>
        </p:txBody>
      </p:sp>
      <p:sp>
        <p:nvSpPr>
          <p:cNvPr id="4" name="Marcador de contenido 3"/>
          <p:cNvSpPr>
            <a:spLocks noGrp="1"/>
          </p:cNvSpPr>
          <p:nvPr>
            <p:ph sz="half" idx="2"/>
          </p:nvPr>
        </p:nvSpPr>
        <p:spPr>
          <a:xfrm>
            <a:off x="7190747" y="2126221"/>
            <a:ext cx="4644938" cy="4377609"/>
          </a:xfrm>
        </p:spPr>
        <p:txBody>
          <a:bodyPr>
            <a:normAutofit fontScale="62500" lnSpcReduction="20000"/>
          </a:bodyPr>
          <a:lstStyle/>
          <a:p>
            <a:r>
              <a:rPr lang="es-EC" sz="2200" dirty="0"/>
              <a:t>Una vez descargado, basta con dar doble click sobre el icono para iniciar la instalación</a:t>
            </a:r>
            <a:r>
              <a:rPr lang="es-EC" sz="2200" dirty="0" smtClean="0"/>
              <a:t>.</a:t>
            </a:r>
            <a:endParaRPr lang="es-EC" sz="2200" dirty="0"/>
          </a:p>
          <a:p>
            <a:r>
              <a:rPr lang="es-EC" sz="2200" dirty="0" err="1"/>
              <a:t>nessus</a:t>
            </a:r>
            <a:r>
              <a:rPr lang="es-EC" sz="2200" dirty="0"/>
              <a:t> 7.png</a:t>
            </a:r>
          </a:p>
          <a:p>
            <a:r>
              <a:rPr lang="es-EC" sz="2200" dirty="0"/>
              <a:t>Al iniciar la instalación volverá a mostrar los términos y condiciones del producto</a:t>
            </a:r>
            <a:r>
              <a:rPr lang="es-EC" sz="2200" dirty="0" smtClean="0"/>
              <a:t>.</a:t>
            </a:r>
          </a:p>
          <a:p>
            <a:r>
              <a:rPr lang="es-EC" sz="2200" dirty="0" err="1"/>
              <a:t>nessus</a:t>
            </a:r>
            <a:r>
              <a:rPr lang="es-EC" sz="2200" dirty="0"/>
              <a:t> 8.png</a:t>
            </a:r>
          </a:p>
          <a:p>
            <a:r>
              <a:rPr lang="es-EC" sz="2200" dirty="0"/>
              <a:t>La siguiente pantalla nos permitirá seleccionar la ruta en donde queremos que </a:t>
            </a:r>
            <a:r>
              <a:rPr lang="es-EC" sz="2200" dirty="0" err="1"/>
              <a:t>Nessus</a:t>
            </a:r>
            <a:r>
              <a:rPr lang="es-EC" sz="2200" dirty="0"/>
              <a:t> sea instalado en el disco duro</a:t>
            </a:r>
            <a:r>
              <a:rPr lang="es-EC" sz="2200" dirty="0" smtClean="0"/>
              <a:t>.</a:t>
            </a:r>
            <a:endParaRPr lang="es-EC" sz="2200" dirty="0"/>
          </a:p>
          <a:p>
            <a:r>
              <a:rPr lang="es-EC" sz="2200" dirty="0" err="1"/>
              <a:t>nessus</a:t>
            </a:r>
            <a:r>
              <a:rPr lang="es-EC" sz="2200" dirty="0"/>
              <a:t> 9.png</a:t>
            </a:r>
          </a:p>
          <a:p>
            <a:r>
              <a:rPr lang="es-EC" sz="2200" dirty="0"/>
              <a:t>Finalmente pide una confirmación de la instalación</a:t>
            </a:r>
            <a:r>
              <a:rPr lang="es-EC" sz="2200" dirty="0" smtClean="0"/>
              <a:t>.</a:t>
            </a:r>
            <a:endParaRPr lang="es-EC" sz="2200" dirty="0"/>
          </a:p>
          <a:p>
            <a:r>
              <a:rPr lang="es-EC" sz="2200" dirty="0" err="1"/>
              <a:t>nessus</a:t>
            </a:r>
            <a:r>
              <a:rPr lang="es-EC" sz="2200" dirty="0"/>
              <a:t> 10.png</a:t>
            </a:r>
          </a:p>
          <a:p>
            <a:r>
              <a:rPr lang="es-EC" sz="2200" dirty="0"/>
              <a:t>Al dar click en “</a:t>
            </a:r>
            <a:r>
              <a:rPr lang="es-EC" sz="2200" dirty="0" err="1"/>
              <a:t>Install</a:t>
            </a:r>
            <a:r>
              <a:rPr lang="es-EC" sz="2200" dirty="0"/>
              <a:t>” empezará la instalación de los componentes del producto</a:t>
            </a:r>
            <a:r>
              <a:rPr lang="es-EC" sz="2200" dirty="0" smtClean="0"/>
              <a:t>.</a:t>
            </a:r>
            <a:endParaRPr lang="es-EC" sz="2200" dirty="0"/>
          </a:p>
          <a:p>
            <a:r>
              <a:rPr lang="es-EC" sz="2200" dirty="0" err="1"/>
              <a:t>nessus</a:t>
            </a:r>
            <a:r>
              <a:rPr lang="es-EC" sz="2200" dirty="0"/>
              <a:t> 11.png</a:t>
            </a:r>
          </a:p>
          <a:p>
            <a:r>
              <a:rPr lang="es-EC" sz="2200" dirty="0"/>
              <a:t>Una vez completada la instalación de los componentes, mostrará un mensaje de que la instalación está terminada</a:t>
            </a:r>
            <a:r>
              <a:rPr lang="es-EC" dirty="0"/>
              <a:t>.</a:t>
            </a:r>
          </a:p>
        </p:txBody>
      </p:sp>
    </p:spTree>
    <p:extLst>
      <p:ext uri="{BB962C8B-B14F-4D97-AF65-F5344CB8AC3E}">
        <p14:creationId xmlns:p14="http://schemas.microsoft.com/office/powerpoint/2010/main" val="29426893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Gestión de configuraciones</a:t>
            </a:r>
          </a:p>
        </p:txBody>
      </p:sp>
      <p:sp>
        <p:nvSpPr>
          <p:cNvPr id="5" name="Marcador de contenido 4"/>
          <p:cNvSpPr>
            <a:spLocks noGrp="1"/>
          </p:cNvSpPr>
          <p:nvPr>
            <p:ph idx="1"/>
          </p:nvPr>
        </p:nvSpPr>
        <p:spPr/>
        <p:txBody>
          <a:bodyPr>
            <a:normAutofit fontScale="85000" lnSpcReduction="20000"/>
          </a:bodyPr>
          <a:lstStyle/>
          <a:p>
            <a:r>
              <a:rPr lang="es-EC" dirty="0"/>
              <a:t>La gestión de la configuración (y de los activos) es el conjunto de procesos destinados a asegurar la calidad de todo producto obtenido durante cualquiera de las etapas del desarrollo de un sistema de información (SI), a través del estricto control de los cambios realizados sobre los mismos y de la disponibilidad constante de una versión estable de cada elemento para toda persona involucrada en el citado desarrollo.</a:t>
            </a:r>
          </a:p>
          <a:p>
            <a:endParaRPr lang="es-EC" dirty="0"/>
          </a:p>
          <a:p>
            <a:r>
              <a:rPr lang="es-EC" dirty="0"/>
              <a:t>Estos dos elementos, el control de cambios y control de versiones de todos los elementos del SI, facilitan también el mantenimiento de los sistemas al proporcionar una imagen detallada del sistema en cada etapa del desarrollo. La gestión de la configuración se realiza durante todas las fases del desarrollo de un sistema de información, incluyendo el mantenimiento y control de cambios, una vez realizada la puesta en producción.</a:t>
            </a:r>
          </a:p>
        </p:txBody>
      </p:sp>
    </p:spTree>
    <p:extLst>
      <p:ext uri="{BB962C8B-B14F-4D97-AF65-F5344CB8AC3E}">
        <p14:creationId xmlns:p14="http://schemas.microsoft.com/office/powerpoint/2010/main" val="12152179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C" b="1" dirty="0"/>
              <a:t>Gestión de configuraciones - archivos y directorios sensibles y Cierre del curso</a:t>
            </a:r>
          </a:p>
        </p:txBody>
      </p:sp>
      <p:sp>
        <p:nvSpPr>
          <p:cNvPr id="3" name="Marcador de contenido 2"/>
          <p:cNvSpPr>
            <a:spLocks noGrp="1"/>
          </p:cNvSpPr>
          <p:nvPr>
            <p:ph idx="1"/>
          </p:nvPr>
        </p:nvSpPr>
        <p:spPr>
          <a:xfrm>
            <a:off x="682580" y="2133600"/>
            <a:ext cx="10822032" cy="3777622"/>
          </a:xfrm>
        </p:spPr>
        <p:txBody>
          <a:bodyPr>
            <a:normAutofit fontScale="70000" lnSpcReduction="20000"/>
          </a:bodyPr>
          <a:lstStyle/>
          <a:p>
            <a:r>
              <a:rPr lang="es-EC" dirty="0"/>
              <a:t>En cualquier sistema multiusuario, es preciso que existan métodos que impidan a un usuario no autorizado copiar, borrar, modificar algún archivo sobre el cual no tiene permiso.</a:t>
            </a:r>
          </a:p>
          <a:p>
            <a:endParaRPr lang="es-EC" dirty="0"/>
          </a:p>
          <a:p>
            <a:r>
              <a:rPr lang="es-EC" dirty="0"/>
              <a:t>En Linux las medidas de protección se basan en que cada archivo tiene un propietario (usualmente, el que creó el archivo). Además, los usuarios pertenecen a uno o mas grupos, los cuales son asignados por el Administrador dependiendo de la tarea que realiza cada usuario; cuando un usuario crea un archivo, el mismo le pertenece también a alguno de los grupos del usuario que lo creó.</a:t>
            </a:r>
          </a:p>
          <a:p>
            <a:endParaRPr lang="es-EC" dirty="0"/>
          </a:p>
          <a:p>
            <a:r>
              <a:rPr lang="es-EC" dirty="0"/>
              <a:t>Así, un archivo en Linux le pertenece a un usuario y a un grupo, cada uno de los cuales tendrá ciertos privilegios de acceso al archivo. Adicionalmente, es posible especificar que derechos tendrán los otros usuarios, es decir, aquellos que no son el propietario del archivo ni pertenecen al grupo dueño del archivo.</a:t>
            </a:r>
          </a:p>
          <a:p>
            <a:endParaRPr lang="es-EC" dirty="0"/>
          </a:p>
          <a:p>
            <a:r>
              <a:rPr lang="es-EC" dirty="0"/>
              <a:t>En cada categoría de permisos (usuario, grupo y otros) se distinguen tres tipos de accesos: lectura (</a:t>
            </a:r>
            <a:r>
              <a:rPr lang="es-EC" dirty="0" err="1"/>
              <a:t>Read</a:t>
            </a:r>
            <a:r>
              <a:rPr lang="es-EC" dirty="0"/>
              <a:t>), escritura (</a:t>
            </a:r>
            <a:r>
              <a:rPr lang="es-EC" dirty="0" err="1"/>
              <a:t>Write</a:t>
            </a:r>
            <a:r>
              <a:rPr lang="es-EC" dirty="0"/>
              <a:t>) y ejecución (</a:t>
            </a:r>
            <a:r>
              <a:rPr lang="es-EC" dirty="0" err="1"/>
              <a:t>eXecute</a:t>
            </a:r>
            <a:r>
              <a:rPr lang="es-EC" dirty="0"/>
              <a:t>), cuyos significados varían según se apliquen a un archivo o a un directorio.</a:t>
            </a:r>
          </a:p>
        </p:txBody>
      </p:sp>
    </p:spTree>
    <p:extLst>
      <p:ext uri="{BB962C8B-B14F-4D97-AF65-F5344CB8AC3E}">
        <p14:creationId xmlns:p14="http://schemas.microsoft.com/office/powerpoint/2010/main" val="15724941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C" b="1" dirty="0"/>
              <a:t>Cómo ser un hacker o experto en seguridad informática</a:t>
            </a:r>
          </a:p>
        </p:txBody>
      </p:sp>
      <p:sp>
        <p:nvSpPr>
          <p:cNvPr id="3" name="Marcador de contenido 2"/>
          <p:cNvSpPr>
            <a:spLocks noGrp="1"/>
          </p:cNvSpPr>
          <p:nvPr>
            <p:ph idx="1"/>
          </p:nvPr>
        </p:nvSpPr>
        <p:spPr/>
        <p:txBody>
          <a:bodyPr>
            <a:normAutofit fontScale="77500" lnSpcReduction="20000"/>
          </a:bodyPr>
          <a:lstStyle/>
          <a:p>
            <a:r>
              <a:rPr lang="es-EC" dirty="0"/>
              <a:t>Un experto en seguridad informática puede proteger tu empresa contra muchas de las amenazas que la acechan a través de Internet. Los hackers y el malware son algunos de esos problemas que pueden aparecer en nuestra red casi sin darnos cuenta. Pero también nos podemos encontrar con errores cometidos por los propios empleados o por desastres naturales</a:t>
            </a:r>
            <a:r>
              <a:rPr lang="es-EC" dirty="0" smtClean="0"/>
              <a:t>.</a:t>
            </a:r>
          </a:p>
          <a:p>
            <a:r>
              <a:rPr lang="es-EC" dirty="0"/>
              <a:t>Convertirse en un experto en seguridad informática hoy en día es una decisión inteligente. Todas las grandes empresas, universidades y organismos oficiales necesitan analistas de seguridad de la información, e incluso pequeñas empresas necesitan externalizar su seguridad. No es sencillo dedicarte a ello, dada la cantidad de formación necesaria, pero los trabajos de seguridad informática van a seguir creciendo y los salarios medios o el precio por hora si te dedicas de forma autónoma a estas tareas, te pueden proporcionar más seguridad que otros puestos relacionados con la informática.</a:t>
            </a:r>
          </a:p>
        </p:txBody>
      </p:sp>
    </p:spTree>
    <p:extLst>
      <p:ext uri="{BB962C8B-B14F-4D97-AF65-F5344CB8AC3E}">
        <p14:creationId xmlns:p14="http://schemas.microsoft.com/office/powerpoint/2010/main" val="723861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C" b="1" dirty="0"/>
              <a:t>Introducción al curso de análisis, detección y explotación de vulnerabilidades web</a:t>
            </a:r>
            <a:endParaRPr lang="es-EC" dirty="0"/>
          </a:p>
        </p:txBody>
      </p:sp>
      <p:sp>
        <p:nvSpPr>
          <p:cNvPr id="3" name="Marcador de contenido 2"/>
          <p:cNvSpPr>
            <a:spLocks noGrp="1"/>
          </p:cNvSpPr>
          <p:nvPr>
            <p:ph idx="1"/>
          </p:nvPr>
        </p:nvSpPr>
        <p:spPr/>
        <p:txBody>
          <a:bodyPr>
            <a:normAutofit/>
          </a:bodyPr>
          <a:lstStyle/>
          <a:p>
            <a:pPr algn="just"/>
            <a:r>
              <a:rPr lang="es-EC" sz="3200" dirty="0"/>
              <a:t>Durante este curso vamos a ver cómo podemos asegurar y detectar diferentes tipos de vulnerabilidades y cómo ejecutarlo de forma profesional.</a:t>
            </a:r>
          </a:p>
        </p:txBody>
      </p:sp>
      <p:pic>
        <p:nvPicPr>
          <p:cNvPr id="4" name="Picture 2" descr="Resultado de imagen para vulnerabilidad owas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87523" y="4928193"/>
            <a:ext cx="5569367" cy="1726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0034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normAutofit fontScale="90000"/>
          </a:bodyPr>
          <a:lstStyle/>
          <a:p>
            <a:r>
              <a:rPr lang="es-EC" b="1" dirty="0"/>
              <a:t>Curso de Auditorías de Seguridad Informática a Aplicaciones Web</a:t>
            </a:r>
            <a:endParaRPr lang="es-EC" dirty="0"/>
          </a:p>
        </p:txBody>
      </p:sp>
      <p:pic>
        <p:nvPicPr>
          <p:cNvPr id="7170" name="Picture 2" descr="Resultado de imagen para vulnerabilidad ow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5018" y="4513396"/>
            <a:ext cx="2886075" cy="1581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7313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C" b="1" dirty="0"/>
              <a:t>Funcionamiento de los escáneres de vulnerabilidades</a:t>
            </a:r>
          </a:p>
        </p:txBody>
      </p:sp>
      <p:sp>
        <p:nvSpPr>
          <p:cNvPr id="3" name="Marcador de contenido 2"/>
          <p:cNvSpPr>
            <a:spLocks noGrp="1"/>
          </p:cNvSpPr>
          <p:nvPr>
            <p:ph idx="1"/>
          </p:nvPr>
        </p:nvSpPr>
        <p:spPr>
          <a:xfrm>
            <a:off x="1365161" y="1996225"/>
            <a:ext cx="10139451" cy="3914997"/>
          </a:xfrm>
        </p:spPr>
        <p:txBody>
          <a:bodyPr>
            <a:normAutofit fontScale="40000" lnSpcReduction="20000"/>
          </a:bodyPr>
          <a:lstStyle/>
          <a:p>
            <a:r>
              <a:rPr lang="es-EC" sz="4300" dirty="0"/>
              <a:t>Principales Escáneres</a:t>
            </a:r>
            <a:r>
              <a:rPr lang="es-EC" sz="4300" dirty="0" smtClean="0"/>
              <a:t>:</a:t>
            </a:r>
            <a:endParaRPr lang="es-EC" sz="4300" dirty="0"/>
          </a:p>
          <a:p>
            <a:r>
              <a:rPr lang="es-EC" sz="4300" dirty="0" err="1"/>
              <a:t>Acunetix</a:t>
            </a:r>
            <a:endParaRPr lang="es-EC" sz="4300" dirty="0"/>
          </a:p>
          <a:p>
            <a:r>
              <a:rPr lang="es-EC" sz="4300" dirty="0"/>
              <a:t>N-</a:t>
            </a:r>
            <a:r>
              <a:rPr lang="es-EC" sz="4300" dirty="0" err="1"/>
              <a:t>Stalker</a:t>
            </a:r>
            <a:endParaRPr lang="es-EC" sz="4300" dirty="0"/>
          </a:p>
          <a:p>
            <a:r>
              <a:rPr lang="es-EC" sz="4300" dirty="0"/>
              <a:t>W3AF</a:t>
            </a:r>
          </a:p>
          <a:p>
            <a:r>
              <a:rPr lang="es-EC" sz="4300" dirty="0" err="1"/>
              <a:t>Nikto</a:t>
            </a:r>
            <a:endParaRPr lang="es-EC" sz="4300" dirty="0"/>
          </a:p>
          <a:p>
            <a:r>
              <a:rPr lang="es-EC" sz="4300" dirty="0"/>
              <a:t>Los primeros dos escáneres son comerciales, por lo que tenemos que pagar una licencia de uso, y los otros dos son open </a:t>
            </a:r>
            <a:r>
              <a:rPr lang="es-EC" sz="4300" dirty="0" err="1"/>
              <a:t>source</a:t>
            </a:r>
            <a:r>
              <a:rPr lang="es-EC" sz="4300" dirty="0" smtClean="0"/>
              <a:t>.</a:t>
            </a:r>
            <a:endParaRPr lang="es-EC" sz="4300" dirty="0"/>
          </a:p>
          <a:p>
            <a:r>
              <a:rPr lang="es-EC" sz="4300" dirty="0"/>
              <a:t>Existen dos tipos de escáneres para encontrar vulnerabilidades en las aplicaciones</a:t>
            </a:r>
            <a:r>
              <a:rPr lang="es-EC" sz="4300" dirty="0" smtClean="0"/>
              <a:t>:</a:t>
            </a:r>
            <a:endParaRPr lang="es-EC" sz="4300" dirty="0"/>
          </a:p>
          <a:p>
            <a:r>
              <a:rPr lang="es-EC" sz="4300" dirty="0"/>
              <a:t>Dinámicos. Funcionan cuando la aplicación ya está en funcionamiento, ya sea en ambiente productivo o en un ambiente de pruebas.</a:t>
            </a:r>
          </a:p>
          <a:p>
            <a:r>
              <a:rPr lang="es-EC" sz="4300" dirty="0"/>
              <a:t>Estáticos. Se encargan de analizar el código fuente de las aplicaciones y van a tener una menor cobertura, debido a que están limitados únicamente a lo que puedan encontrar a través del código y no a través del funcionamiento de la aplicación.</a:t>
            </a:r>
          </a:p>
          <a:p>
            <a:endParaRPr lang="es-EC" dirty="0"/>
          </a:p>
        </p:txBody>
      </p:sp>
    </p:spTree>
    <p:extLst>
      <p:ext uri="{BB962C8B-B14F-4D97-AF65-F5344CB8AC3E}">
        <p14:creationId xmlns:p14="http://schemas.microsoft.com/office/powerpoint/2010/main" val="26192514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Aprendiendo a configurar </a:t>
            </a:r>
            <a:r>
              <a:rPr lang="es-EC" b="1" dirty="0" err="1"/>
              <a:t>Acunetix</a:t>
            </a:r>
            <a:endParaRPr lang="es-EC" b="1" dirty="0"/>
          </a:p>
        </p:txBody>
      </p:sp>
      <p:sp>
        <p:nvSpPr>
          <p:cNvPr id="3" name="Marcador de contenido 2"/>
          <p:cNvSpPr>
            <a:spLocks noGrp="1"/>
          </p:cNvSpPr>
          <p:nvPr>
            <p:ph idx="1"/>
          </p:nvPr>
        </p:nvSpPr>
        <p:spPr/>
        <p:txBody>
          <a:bodyPr>
            <a:normAutofit fontScale="62500" lnSpcReduction="20000"/>
          </a:bodyPr>
          <a:lstStyle/>
          <a:p>
            <a:r>
              <a:rPr lang="es-EC" dirty="0" err="1"/>
              <a:t>Crawler</a:t>
            </a:r>
            <a:r>
              <a:rPr lang="es-EC" dirty="0"/>
              <a:t>: Alertas generadas para verificar credenciales.</a:t>
            </a:r>
          </a:p>
          <a:p>
            <a:r>
              <a:rPr lang="es-EC" dirty="0" err="1"/>
              <a:t>Limit</a:t>
            </a:r>
            <a:r>
              <a:rPr lang="es-EC" dirty="0"/>
              <a:t> Crawl: Cantidad de procesos concurrentes efectuando operaciones de escaneo. Hay que tener en cuenta que siendo pocos, los sistemas de seguridad como firewall no </a:t>
            </a:r>
            <a:r>
              <a:rPr lang="es-EC" dirty="0" err="1"/>
              <a:t>interferiran</a:t>
            </a:r>
            <a:r>
              <a:rPr lang="es-EC" dirty="0"/>
              <a:t> en el proceso.</a:t>
            </a:r>
          </a:p>
          <a:p>
            <a:r>
              <a:rPr lang="es-EC" dirty="0"/>
              <a:t>Port </a:t>
            </a:r>
            <a:r>
              <a:rPr lang="es-EC" dirty="0" err="1"/>
              <a:t>Scanning</a:t>
            </a:r>
            <a:r>
              <a:rPr lang="es-EC" dirty="0"/>
              <a:t>: escaneo de puertos</a:t>
            </a:r>
          </a:p>
          <a:p>
            <a:r>
              <a:rPr lang="es-EC" dirty="0" err="1"/>
              <a:t>Collect</a:t>
            </a:r>
            <a:r>
              <a:rPr lang="es-EC" dirty="0"/>
              <a:t> </a:t>
            </a:r>
            <a:r>
              <a:rPr lang="es-EC" dirty="0" err="1"/>
              <a:t>uncommon</a:t>
            </a:r>
            <a:r>
              <a:rPr lang="es-EC" dirty="0"/>
              <a:t> HTTP </a:t>
            </a:r>
            <a:r>
              <a:rPr lang="es-EC" dirty="0" err="1"/>
              <a:t>requests</a:t>
            </a:r>
            <a:r>
              <a:rPr lang="es-EC" dirty="0"/>
              <a:t>: si queremos almacenar los distintos tipos de errores HTTP</a:t>
            </a:r>
          </a:p>
          <a:p>
            <a:endParaRPr lang="es-EC" dirty="0"/>
          </a:p>
          <a:p>
            <a:r>
              <a:rPr lang="es-EC" dirty="0" err="1"/>
              <a:t>Parameter</a:t>
            </a:r>
            <a:r>
              <a:rPr lang="es-EC" dirty="0"/>
              <a:t> </a:t>
            </a:r>
            <a:r>
              <a:rPr lang="es-EC" dirty="0" err="1"/>
              <a:t>Exclusions</a:t>
            </a:r>
            <a:r>
              <a:rPr lang="es-EC" dirty="0"/>
              <a:t>: para mantener distintos tipos de variables que se necesiten a la hora de realizar el escaneo</a:t>
            </a:r>
          </a:p>
          <a:p>
            <a:r>
              <a:rPr lang="es-EC" dirty="0"/>
              <a:t>Google Hacking </a:t>
            </a:r>
            <a:r>
              <a:rPr lang="es-EC" dirty="0" err="1"/>
              <a:t>Databases</a:t>
            </a:r>
            <a:r>
              <a:rPr lang="es-EC" dirty="0"/>
              <a:t> (GHDB): Hacen distintas peticiones para obtener distintas respuestas, y obtener así vulnerabilidades antiguas.</a:t>
            </a:r>
          </a:p>
          <a:p>
            <a:r>
              <a:rPr lang="es-EC" dirty="0" err="1"/>
              <a:t>Crawling</a:t>
            </a:r>
            <a:r>
              <a:rPr lang="es-EC" dirty="0"/>
              <a:t>: Empieza a extraer rutas, links y </a:t>
            </a:r>
            <a:r>
              <a:rPr lang="es-EC" dirty="0" err="1"/>
              <a:t>empeza</a:t>
            </a:r>
            <a:r>
              <a:rPr lang="es-EC" dirty="0"/>
              <a:t> a navegar por la aplicación.</a:t>
            </a:r>
          </a:p>
        </p:txBody>
      </p:sp>
    </p:spTree>
    <p:extLst>
      <p:ext uri="{BB962C8B-B14F-4D97-AF65-F5344CB8AC3E}">
        <p14:creationId xmlns:p14="http://schemas.microsoft.com/office/powerpoint/2010/main" val="15062102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C" b="1" dirty="0"/>
              <a:t>Configuración de autenticación en </a:t>
            </a:r>
            <a:r>
              <a:rPr lang="es-EC" b="1" dirty="0" err="1"/>
              <a:t>Acunetix</a:t>
            </a:r>
            <a:endParaRPr lang="es-EC" b="1" dirty="0"/>
          </a:p>
        </p:txBody>
      </p:sp>
      <p:sp>
        <p:nvSpPr>
          <p:cNvPr id="3" name="Marcador de contenido 2"/>
          <p:cNvSpPr>
            <a:spLocks noGrp="1"/>
          </p:cNvSpPr>
          <p:nvPr>
            <p:ph idx="1"/>
          </p:nvPr>
        </p:nvSpPr>
        <p:spPr/>
        <p:txBody>
          <a:bodyPr>
            <a:normAutofit fontScale="70000" lnSpcReduction="20000"/>
          </a:bodyPr>
          <a:lstStyle/>
          <a:p>
            <a:r>
              <a:rPr lang="es-EC" dirty="0" err="1"/>
              <a:t>Acunetix</a:t>
            </a:r>
            <a:r>
              <a:rPr lang="es-EC" dirty="0"/>
              <a:t> se destaca cuando tocamos la seguridad web. La empresa </a:t>
            </a:r>
            <a:r>
              <a:rPr lang="es-EC" dirty="0" err="1"/>
              <a:t>Acunetix</a:t>
            </a:r>
            <a:r>
              <a:rPr lang="es-EC" dirty="0"/>
              <a:t> con sede en Europa lanzó su primera versión en el año 2005, clientes de todo el mundo lo utilizan para analizar la seguridad de sus aplicaciones web</a:t>
            </a:r>
            <a:r>
              <a:rPr lang="es-EC" dirty="0" smtClean="0"/>
              <a:t>.</a:t>
            </a:r>
          </a:p>
          <a:p>
            <a:endParaRPr lang="es-EC" dirty="0"/>
          </a:p>
          <a:p>
            <a:r>
              <a:rPr lang="es-EC" dirty="0" err="1"/>
              <a:t>Acunetix</a:t>
            </a:r>
            <a:r>
              <a:rPr lang="es-EC" dirty="0"/>
              <a:t> era una “aplicación de Windows”, pero en esta versión la interfaz de usuario se </a:t>
            </a:r>
            <a:r>
              <a:rPr lang="es-EC" dirty="0" err="1"/>
              <a:t>se</a:t>
            </a:r>
            <a:r>
              <a:rPr lang="es-EC" dirty="0"/>
              <a:t> utiliza en el navegador. Ahora puedes usar </a:t>
            </a:r>
            <a:r>
              <a:rPr lang="es-EC" dirty="0" err="1"/>
              <a:t>Acunetix</a:t>
            </a:r>
            <a:r>
              <a:rPr lang="es-EC" dirty="0"/>
              <a:t> vía web colocando  </a:t>
            </a:r>
            <a:r>
              <a:rPr lang="es-EC" dirty="0" err="1"/>
              <a:t>localhost</a:t>
            </a:r>
            <a:r>
              <a:rPr lang="es-EC" dirty="0"/>
              <a:t>: 3443  puerto usado para la comunicación.</a:t>
            </a:r>
          </a:p>
          <a:p>
            <a:endParaRPr lang="es-EC" dirty="0"/>
          </a:p>
          <a:p>
            <a:r>
              <a:rPr lang="es-EC" dirty="0"/>
              <a:t>Este conmutador te da un entorno multiusuario y multifuncional donde varios miembros de tu organización pueden acceder a </a:t>
            </a:r>
            <a:r>
              <a:rPr lang="es-EC" dirty="0" err="1"/>
              <a:t>Acunetix</a:t>
            </a:r>
            <a:r>
              <a:rPr lang="es-EC" dirty="0"/>
              <a:t> de forma completa o limitada. En accesos limitados dependerá de los roles de usuario de </a:t>
            </a:r>
            <a:r>
              <a:rPr lang="es-EC" dirty="0" err="1"/>
              <a:t>Acunetix</a:t>
            </a:r>
            <a:r>
              <a:rPr lang="es-EC" dirty="0"/>
              <a:t>.</a:t>
            </a:r>
          </a:p>
        </p:txBody>
      </p:sp>
    </p:spTree>
    <p:extLst>
      <p:ext uri="{BB962C8B-B14F-4D97-AF65-F5344CB8AC3E}">
        <p14:creationId xmlns:p14="http://schemas.microsoft.com/office/powerpoint/2010/main" val="10984914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Generando el reporte</a:t>
            </a:r>
          </a:p>
        </p:txBody>
      </p:sp>
      <p:sp>
        <p:nvSpPr>
          <p:cNvPr id="3" name="Marcador de contenido 2"/>
          <p:cNvSpPr>
            <a:spLocks noGrp="1"/>
          </p:cNvSpPr>
          <p:nvPr>
            <p:ph idx="1"/>
          </p:nvPr>
        </p:nvSpPr>
        <p:spPr/>
        <p:txBody>
          <a:bodyPr>
            <a:normAutofit fontScale="92500"/>
          </a:bodyPr>
          <a:lstStyle/>
          <a:p>
            <a:r>
              <a:rPr lang="es-EC" dirty="0"/>
              <a:t>Cuando se tienen entornos controlados como una intranet o red de una empresa donde no se permite el uso de programas fuera de los estipulados o permitidos se tiene mucho control y algo que puede llegar a hacer inseguro un navegador es el uso de extensiones de </a:t>
            </a:r>
            <a:r>
              <a:rPr lang="es-EC" dirty="0" smtClean="0"/>
              <a:t>terceros. En </a:t>
            </a:r>
            <a:r>
              <a:rPr lang="es-EC" dirty="0"/>
              <a:t>los bancos por ejemplo usan internet </a:t>
            </a:r>
            <a:r>
              <a:rPr lang="es-EC" dirty="0" err="1"/>
              <a:t>explorer</a:t>
            </a:r>
            <a:r>
              <a:rPr lang="es-EC" dirty="0"/>
              <a:t> porque viene con el sistema operativo y adicionalmente esta controlado el entorno para que no se pueda instalar nada que pueda afectar la </a:t>
            </a:r>
            <a:r>
              <a:rPr lang="es-EC" dirty="0" smtClean="0"/>
              <a:t>seguridad. Al </a:t>
            </a:r>
            <a:r>
              <a:rPr lang="es-EC" dirty="0"/>
              <a:t>final del día todos los navegadores tienen fallas de seguridad unas más peligrosas que otras, otras que afectan a un navegador especifico y por esto es necesario tener siempre actualizado el sistema operativo y el navegador.</a:t>
            </a:r>
          </a:p>
        </p:txBody>
      </p:sp>
    </p:spTree>
    <p:extLst>
      <p:ext uri="{BB962C8B-B14F-4D97-AF65-F5344CB8AC3E}">
        <p14:creationId xmlns:p14="http://schemas.microsoft.com/office/powerpoint/2010/main" val="27131311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Analizando los resultados de </a:t>
            </a:r>
            <a:r>
              <a:rPr lang="es-EC" b="1" dirty="0" err="1" smtClean="0"/>
              <a:t>acunetix</a:t>
            </a:r>
            <a:r>
              <a:rPr lang="es-EC" dirty="0" smtClean="0"/>
              <a:t>	</a:t>
            </a:r>
            <a:endParaRPr lang="es-EC" dirty="0"/>
          </a:p>
        </p:txBody>
      </p:sp>
      <p:sp>
        <p:nvSpPr>
          <p:cNvPr id="3" name="Marcador de contenido 2"/>
          <p:cNvSpPr>
            <a:spLocks noGrp="1"/>
          </p:cNvSpPr>
          <p:nvPr>
            <p:ph idx="1"/>
          </p:nvPr>
        </p:nvSpPr>
        <p:spPr/>
        <p:txBody>
          <a:bodyPr>
            <a:normAutofit fontScale="92500"/>
          </a:bodyPr>
          <a:lstStyle/>
          <a:p>
            <a:r>
              <a:rPr lang="es-EC" dirty="0"/>
              <a:t>Hay dos motivos por los cuales almacenamos los resultados:</a:t>
            </a:r>
          </a:p>
          <a:p>
            <a:endParaRPr lang="es-EC" dirty="0"/>
          </a:p>
          <a:p>
            <a:r>
              <a:rPr lang="es-EC" dirty="0"/>
              <a:t>Hay herramientas que nos ayudan a importar los resultados de diferentes tipos de escáneres más comunes y nos ayudan a pre formatear un tipo de reporte que podemos utilizar para entregar a los clientes y que sea mucho más rápido.</a:t>
            </a:r>
          </a:p>
          <a:p>
            <a:r>
              <a:rPr lang="es-EC" dirty="0"/>
              <a:t>Normalmente vamos a tener que consultar los resultados más adelante o tener qué compararlos con resultados de otros escáneres.</a:t>
            </a:r>
          </a:p>
        </p:txBody>
      </p:sp>
    </p:spTree>
    <p:extLst>
      <p:ext uri="{BB962C8B-B14F-4D97-AF65-F5344CB8AC3E}">
        <p14:creationId xmlns:p14="http://schemas.microsoft.com/office/powerpoint/2010/main" val="13336625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Uso y configuración de N-</a:t>
            </a:r>
            <a:r>
              <a:rPr lang="es-EC" b="1" dirty="0" err="1"/>
              <a:t>Stalker</a:t>
            </a:r>
            <a:endParaRPr lang="es-EC" b="1" dirty="0"/>
          </a:p>
        </p:txBody>
      </p:sp>
      <p:sp>
        <p:nvSpPr>
          <p:cNvPr id="3" name="Marcador de contenido 2"/>
          <p:cNvSpPr>
            <a:spLocks noGrp="1"/>
          </p:cNvSpPr>
          <p:nvPr>
            <p:ph idx="1"/>
          </p:nvPr>
        </p:nvSpPr>
        <p:spPr/>
        <p:txBody>
          <a:bodyPr>
            <a:normAutofit lnSpcReduction="10000"/>
          </a:bodyPr>
          <a:lstStyle/>
          <a:p>
            <a:endParaRPr lang="es-EC" dirty="0"/>
          </a:p>
          <a:p>
            <a:r>
              <a:rPr lang="es-EC" dirty="0" smtClean="0"/>
              <a:t>N-</a:t>
            </a:r>
            <a:r>
              <a:rPr lang="es-EC" dirty="0" err="1" smtClean="0"/>
              <a:t>Stalker</a:t>
            </a:r>
            <a:r>
              <a:rPr lang="es-EC" dirty="0" smtClean="0"/>
              <a:t> </a:t>
            </a:r>
            <a:r>
              <a:rPr lang="es-EC" dirty="0"/>
              <a:t>Web </a:t>
            </a:r>
            <a:r>
              <a:rPr lang="es-EC" dirty="0" err="1"/>
              <a:t>Application</a:t>
            </a:r>
            <a:r>
              <a:rPr lang="es-EC" dirty="0"/>
              <a:t> Security Scanner es una herramienta de evaluación de la seguridad Web. Incorpora la conocida N-</a:t>
            </a:r>
            <a:r>
              <a:rPr lang="es-EC" dirty="0" err="1"/>
              <a:t>Stealth</a:t>
            </a:r>
            <a:r>
              <a:rPr lang="es-EC" dirty="0"/>
              <a:t> Security Scanner HTTP y 35.000 ataque base de datos web de la firma. Su patente en trámite, ser dueño de tecnología permite escanear las aplicaciones Web contra XSS inyección SQL, desbordamiento de buffer, manipulación de parámetros y mucho más. Orientado a componentes Web Security. Free </a:t>
            </a:r>
            <a:r>
              <a:rPr lang="es-EC" dirty="0" err="1"/>
              <a:t>Edition</a:t>
            </a:r>
            <a:r>
              <a:rPr lang="es-EC" dirty="0"/>
              <a:t> incluye conexión Cross-</a:t>
            </a:r>
            <a:r>
              <a:rPr lang="es-EC" dirty="0" err="1"/>
              <a:t>site</a:t>
            </a:r>
            <a:r>
              <a:rPr lang="es-EC" dirty="0"/>
              <a:t> script (XSS) de exploración.</a:t>
            </a:r>
          </a:p>
        </p:txBody>
      </p:sp>
    </p:spTree>
    <p:extLst>
      <p:ext uri="{BB962C8B-B14F-4D97-AF65-F5344CB8AC3E}">
        <p14:creationId xmlns:p14="http://schemas.microsoft.com/office/powerpoint/2010/main" val="30814391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C" b="1" dirty="0"/>
              <a:t>Uso, configuración y análisis de W3AF</a:t>
            </a:r>
            <a:br>
              <a:rPr lang="es-EC" b="1" dirty="0"/>
            </a:br>
            <a:endParaRPr lang="es-EC" b="1" dirty="0"/>
          </a:p>
        </p:txBody>
      </p:sp>
      <p:sp>
        <p:nvSpPr>
          <p:cNvPr id="3" name="Marcador de contenido 2"/>
          <p:cNvSpPr>
            <a:spLocks noGrp="1"/>
          </p:cNvSpPr>
          <p:nvPr>
            <p:ph idx="1"/>
          </p:nvPr>
        </p:nvSpPr>
        <p:spPr/>
        <p:txBody>
          <a:bodyPr>
            <a:normAutofit lnSpcReduction="10000"/>
          </a:bodyPr>
          <a:lstStyle/>
          <a:p>
            <a:r>
              <a:rPr lang="es-EC" b="1" dirty="0" smtClean="0"/>
              <a:t>W3AF</a:t>
            </a:r>
            <a:r>
              <a:rPr lang="es-EC" dirty="0"/>
              <a:t> se basa en dos cosas:</a:t>
            </a:r>
          </a:p>
          <a:p>
            <a:r>
              <a:rPr lang="es-EC" dirty="0"/>
              <a:t>Google Hacking Data Base.</a:t>
            </a:r>
          </a:p>
          <a:p>
            <a:r>
              <a:rPr lang="es-EC" dirty="0"/>
              <a:t>Diferentes pruebas que hacen los scripts. Determinan el comportamiento de las aplicaciones para saber si tienen alguna vulnerabilidad o no.</a:t>
            </a:r>
          </a:p>
          <a:p>
            <a:r>
              <a:rPr lang="es-EC" b="1" dirty="0"/>
              <a:t>Perfiles =</a:t>
            </a:r>
            <a:r>
              <a:rPr lang="es-EC" dirty="0"/>
              <a:t> Diferente pruebas que vamos a ejecutar.</a:t>
            </a:r>
            <a:br>
              <a:rPr lang="es-EC" dirty="0"/>
            </a:br>
            <a:r>
              <a:rPr lang="es-EC" b="1" dirty="0" err="1"/>
              <a:t>Plugins</a:t>
            </a:r>
            <a:r>
              <a:rPr lang="es-EC" b="1" dirty="0"/>
              <a:t> =</a:t>
            </a:r>
            <a:r>
              <a:rPr lang="es-EC" dirty="0"/>
              <a:t> Lanzan diferentes ataques independientes de las pruebas que ejecutemos.</a:t>
            </a:r>
          </a:p>
          <a:p>
            <a:endParaRPr lang="es-EC" dirty="0"/>
          </a:p>
        </p:txBody>
      </p:sp>
    </p:spTree>
    <p:extLst>
      <p:ext uri="{BB962C8B-B14F-4D97-AF65-F5344CB8AC3E}">
        <p14:creationId xmlns:p14="http://schemas.microsoft.com/office/powerpoint/2010/main" val="6300491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C" b="1" dirty="0"/>
              <a:t>Funcionamiento, uso y configuración de </a:t>
            </a:r>
            <a:r>
              <a:rPr lang="es-EC" b="1" dirty="0" err="1"/>
              <a:t>Nikto</a:t>
            </a:r>
            <a:endParaRPr lang="es-EC" b="1" dirty="0"/>
          </a:p>
        </p:txBody>
      </p:sp>
      <p:sp>
        <p:nvSpPr>
          <p:cNvPr id="3" name="Marcador de contenido 2"/>
          <p:cNvSpPr>
            <a:spLocks noGrp="1"/>
          </p:cNvSpPr>
          <p:nvPr>
            <p:ph idx="1"/>
          </p:nvPr>
        </p:nvSpPr>
        <p:spPr/>
        <p:txBody>
          <a:bodyPr>
            <a:normAutofit fontScale="92500" lnSpcReduction="10000"/>
          </a:bodyPr>
          <a:lstStyle/>
          <a:p>
            <a:r>
              <a:rPr lang="es-EC" dirty="0"/>
              <a:t>Está comprobado que los ataques a servidores web se han incrementado a medida que ha pasado el tiempo. La seguridad de los servidores web muchas veces es tomada a la ligera y debido a esta situación algunas veces son vulnerados con distintas finalidades que comprenden desde un </a:t>
            </a:r>
            <a:r>
              <a:rPr lang="es-EC" dirty="0" err="1"/>
              <a:t>defacement</a:t>
            </a:r>
            <a:r>
              <a:rPr lang="es-EC" dirty="0"/>
              <a:t> para dañar la reputación de la organización detrás de ese sitio web o incluso para inyectar código con la finalidad de propagar malware, entre otras alternativas. Es por esto que los servidores web también deben ser auditados. Para tal finalidad existe una herramienta llamada </a:t>
            </a:r>
            <a:r>
              <a:rPr lang="es-EC" dirty="0" err="1"/>
              <a:t>Nikto</a:t>
            </a:r>
            <a:r>
              <a:rPr lang="es-EC" dirty="0"/>
              <a:t> programada en lenguaje Perl, que se distribuye bajo la licencia GPL, la cual permite realizar de forma precisa un análisis del servidor y obtener información sobre el nivel de seguridad del mismo.</a:t>
            </a:r>
          </a:p>
        </p:txBody>
      </p:sp>
    </p:spTree>
    <p:extLst>
      <p:ext uri="{BB962C8B-B14F-4D97-AF65-F5344CB8AC3E}">
        <p14:creationId xmlns:p14="http://schemas.microsoft.com/office/powerpoint/2010/main" val="14610508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err="1"/>
              <a:t>Fuzzing</a:t>
            </a:r>
            <a:r>
              <a:rPr lang="es-EC" b="1" dirty="0"/>
              <a:t> web usando </a:t>
            </a:r>
            <a:r>
              <a:rPr lang="es-EC" b="1" dirty="0" err="1"/>
              <a:t>Burp</a:t>
            </a:r>
            <a:r>
              <a:rPr lang="es-EC" b="1" dirty="0"/>
              <a:t> Suite</a:t>
            </a:r>
          </a:p>
        </p:txBody>
      </p:sp>
      <p:sp>
        <p:nvSpPr>
          <p:cNvPr id="3" name="Marcador de contenido 2"/>
          <p:cNvSpPr>
            <a:spLocks noGrp="1"/>
          </p:cNvSpPr>
          <p:nvPr>
            <p:ph idx="1"/>
          </p:nvPr>
        </p:nvSpPr>
        <p:spPr/>
        <p:txBody>
          <a:bodyPr/>
          <a:lstStyle/>
          <a:p>
            <a:r>
              <a:rPr lang="es-EC" dirty="0" err="1"/>
              <a:t>Burp</a:t>
            </a:r>
            <a:r>
              <a:rPr lang="es-EC" dirty="0"/>
              <a:t> Suite es una herramienta mucho más completa que </a:t>
            </a:r>
            <a:r>
              <a:rPr lang="es-EC" dirty="0">
                <a:hlinkClick r:id="rId2"/>
              </a:rPr>
              <a:t>OWASP ZAP</a:t>
            </a:r>
            <a:r>
              <a:rPr lang="es-EC" dirty="0"/>
              <a:t> pero también más compleja de utilizar por la cantidad de opciones que tiene. En esta entrada mostraré como se debe configurar </a:t>
            </a:r>
            <a:r>
              <a:rPr lang="es-EC" dirty="0" err="1"/>
              <a:t>Burp</a:t>
            </a:r>
            <a:r>
              <a:rPr lang="es-EC" dirty="0"/>
              <a:t> Suite en proxy de intercepción o como ellos mismos lo denominan: </a:t>
            </a:r>
            <a:r>
              <a:rPr lang="es-EC" dirty="0" err="1"/>
              <a:t>man</a:t>
            </a:r>
            <a:r>
              <a:rPr lang="es-EC" dirty="0"/>
              <a:t>-in-</a:t>
            </a:r>
            <a:r>
              <a:rPr lang="es-EC" dirty="0" err="1"/>
              <a:t>the</a:t>
            </a:r>
            <a:r>
              <a:rPr lang="es-EC" dirty="0"/>
              <a:t>-</a:t>
            </a:r>
            <a:r>
              <a:rPr lang="es-EC" dirty="0" err="1"/>
              <a:t>middle</a:t>
            </a:r>
            <a:r>
              <a:rPr lang="es-EC" dirty="0"/>
              <a:t>. Esta configuración será necesario realizarla para ejecutar pruebas de seguridad con </a:t>
            </a:r>
            <a:r>
              <a:rPr lang="es-EC" dirty="0" err="1"/>
              <a:t>Burp</a:t>
            </a:r>
            <a:r>
              <a:rPr lang="es-EC" dirty="0"/>
              <a:t> Suite como por ejemplo el análisis de la generación de </a:t>
            </a:r>
            <a:r>
              <a:rPr lang="es-EC" dirty="0" err="1"/>
              <a:t>tokens</a:t>
            </a:r>
            <a:r>
              <a:rPr lang="es-EC" dirty="0"/>
              <a:t> de sesión.</a:t>
            </a:r>
          </a:p>
        </p:txBody>
      </p:sp>
    </p:spTree>
    <p:extLst>
      <p:ext uri="{BB962C8B-B14F-4D97-AF65-F5344CB8AC3E}">
        <p14:creationId xmlns:p14="http://schemas.microsoft.com/office/powerpoint/2010/main" val="28140198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C" b="1" dirty="0" smtClean="0"/>
              <a:t>Funcionamiento de las aplicaciones Web</a:t>
            </a:r>
            <a:endParaRPr lang="es-EC" b="1" dirty="0"/>
          </a:p>
        </p:txBody>
      </p:sp>
      <p:sp>
        <p:nvSpPr>
          <p:cNvPr id="3" name="Marcador de contenido 2"/>
          <p:cNvSpPr>
            <a:spLocks noGrp="1"/>
          </p:cNvSpPr>
          <p:nvPr>
            <p:ph idx="1"/>
          </p:nvPr>
        </p:nvSpPr>
        <p:spPr/>
        <p:txBody>
          <a:bodyPr>
            <a:normAutofit fontScale="92500" lnSpcReduction="20000"/>
          </a:bodyPr>
          <a:lstStyle/>
          <a:p>
            <a:pPr algn="just"/>
            <a:r>
              <a:rPr lang="es-EC" b="1" dirty="0" smtClean="0"/>
              <a:t>El enfoque Pentester</a:t>
            </a:r>
            <a:r>
              <a:rPr lang="es-EC" dirty="0" smtClean="0"/>
              <a:t>: Estos ejercicios repasan las vulnerabilidades más comunes que nos podremos encontrar a la hora de analizar y realizar pruebas sobre aplicaciones web. El enfoque de estas prácticas no es sólo el de realizar las pruebas web como tal, si no todo lo relacionado a procesos de test de intrusión, como el reconocimiento de la arquitectura, sistema, servicios, etc. </a:t>
            </a:r>
          </a:p>
          <a:p>
            <a:pPr algn="just"/>
            <a:r>
              <a:rPr lang="es-EC" dirty="0" smtClean="0"/>
              <a:t>Cualquier metodología puede ser segura o insegura esto depende del programador y/o de las políticas de la empresa, es decir que tanta importancia le den a la seguridad. Ya que posterior al desarrollo de cualquier software se deberán de llevar a cabo pruebas de seguridad al mismo y esto requiere recursos y dependerá del desarrollador y la empresa destinar estos recursos o no.</a:t>
            </a:r>
          </a:p>
          <a:p>
            <a:endParaRPr lang="es-EC" dirty="0"/>
          </a:p>
        </p:txBody>
      </p:sp>
    </p:spTree>
    <p:extLst>
      <p:ext uri="{BB962C8B-B14F-4D97-AF65-F5344CB8AC3E}">
        <p14:creationId xmlns:p14="http://schemas.microsoft.com/office/powerpoint/2010/main" val="410806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Uso de </a:t>
            </a:r>
            <a:r>
              <a:rPr lang="es-EC" b="1" dirty="0" err="1"/>
              <a:t>repeater</a:t>
            </a:r>
            <a:endParaRPr lang="es-EC" b="1" dirty="0"/>
          </a:p>
        </p:txBody>
      </p:sp>
      <p:sp>
        <p:nvSpPr>
          <p:cNvPr id="3" name="Marcador de contenido 2"/>
          <p:cNvSpPr>
            <a:spLocks noGrp="1"/>
          </p:cNvSpPr>
          <p:nvPr>
            <p:ph idx="1"/>
          </p:nvPr>
        </p:nvSpPr>
        <p:spPr/>
        <p:txBody>
          <a:bodyPr>
            <a:normAutofit fontScale="70000" lnSpcReduction="20000"/>
          </a:bodyPr>
          <a:lstStyle/>
          <a:p>
            <a:r>
              <a:rPr lang="es-EC" dirty="0"/>
              <a:t>El </a:t>
            </a:r>
            <a:r>
              <a:rPr lang="es-EC" dirty="0" err="1"/>
              <a:t>Repeater</a:t>
            </a:r>
            <a:r>
              <a:rPr lang="es-EC" dirty="0"/>
              <a:t> control es una lista enlazada a datos con plantilla básica. No tiene ningún diseño integrados o estilos, por lo que debe declarar explícitamente todos los diseño, el formato y las etiquetas de estilo dentro de las plantillas del control.</a:t>
            </a:r>
          </a:p>
          <a:p>
            <a:endParaRPr lang="es-EC" dirty="0"/>
          </a:p>
          <a:p>
            <a:r>
              <a:rPr lang="es-EC" dirty="0"/>
              <a:t>El </a:t>
            </a:r>
            <a:r>
              <a:rPr lang="es-EC" dirty="0" err="1"/>
              <a:t>Repeater</a:t>
            </a:r>
            <a:r>
              <a:rPr lang="es-EC" dirty="0"/>
              <a:t> control le permite dividir las etiquetas de marcado entre las plantillas. Para crear una tabla mediante plantillas, incluya la etiqueta de la tabla inicial (&lt;</a:t>
            </a:r>
            <a:r>
              <a:rPr lang="es-EC" dirty="0" err="1"/>
              <a:t>table</a:t>
            </a:r>
            <a:r>
              <a:rPr lang="es-EC" dirty="0"/>
              <a:t>&gt;) en el </a:t>
            </a:r>
            <a:r>
              <a:rPr lang="es-EC" dirty="0" err="1"/>
              <a:t>HeaderTemplate</a:t>
            </a:r>
            <a:r>
              <a:rPr lang="es-EC" dirty="0"/>
              <a:t>, una etiqueta de fila de tabla única (&lt;</a:t>
            </a:r>
            <a:r>
              <a:rPr lang="es-EC" dirty="0" err="1"/>
              <a:t>tr</a:t>
            </a:r>
            <a:r>
              <a:rPr lang="es-EC" dirty="0"/>
              <a:t>&gt;) en el </a:t>
            </a:r>
            <a:r>
              <a:rPr lang="es-EC" dirty="0" err="1"/>
              <a:t>ItemTemplatey</a:t>
            </a:r>
            <a:r>
              <a:rPr lang="es-EC" dirty="0"/>
              <a:t> la etiqueta final </a:t>
            </a:r>
            <a:r>
              <a:rPr lang="es-EC" dirty="0" err="1"/>
              <a:t>table</a:t>
            </a:r>
            <a:r>
              <a:rPr lang="es-EC" dirty="0"/>
              <a:t> (&lt;/</a:t>
            </a:r>
            <a:r>
              <a:rPr lang="es-EC" dirty="0" err="1"/>
              <a:t>table</a:t>
            </a:r>
            <a:r>
              <a:rPr lang="es-EC" dirty="0"/>
              <a:t>&gt;) en el </a:t>
            </a:r>
            <a:r>
              <a:rPr lang="es-EC" dirty="0" err="1"/>
              <a:t>FooterTemplate</a:t>
            </a:r>
            <a:r>
              <a:rPr lang="es-EC" dirty="0"/>
              <a:t>.</a:t>
            </a:r>
          </a:p>
          <a:p>
            <a:endParaRPr lang="es-EC" dirty="0"/>
          </a:p>
          <a:p>
            <a:r>
              <a:rPr lang="es-EC" dirty="0"/>
              <a:t>El </a:t>
            </a:r>
            <a:r>
              <a:rPr lang="es-EC" dirty="0" err="1"/>
              <a:t>Repeater</a:t>
            </a:r>
            <a:r>
              <a:rPr lang="es-EC" dirty="0"/>
              <a:t> control no tiene funciones de selección integradas ni compatibilidad de edición. Puede usar el </a:t>
            </a:r>
            <a:r>
              <a:rPr lang="es-EC" dirty="0" err="1"/>
              <a:t>ItemCommand</a:t>
            </a:r>
            <a:r>
              <a:rPr lang="es-EC" dirty="0"/>
              <a:t> eventos para procesar los eventos de control que se generan desde las plantillas al control.</a:t>
            </a:r>
          </a:p>
        </p:txBody>
      </p:sp>
    </p:spTree>
    <p:extLst>
      <p:ext uri="{BB962C8B-B14F-4D97-AF65-F5344CB8AC3E}">
        <p14:creationId xmlns:p14="http://schemas.microsoft.com/office/powerpoint/2010/main" val="16072895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Uso de </a:t>
            </a:r>
            <a:r>
              <a:rPr lang="es-EC" b="1" dirty="0" err="1"/>
              <a:t>decoder</a:t>
            </a:r>
            <a:endParaRPr lang="es-EC" b="1" dirty="0"/>
          </a:p>
        </p:txBody>
      </p:sp>
      <p:sp>
        <p:nvSpPr>
          <p:cNvPr id="3" name="Marcador de contenido 2"/>
          <p:cNvSpPr>
            <a:spLocks noGrp="1"/>
          </p:cNvSpPr>
          <p:nvPr>
            <p:ph idx="1"/>
          </p:nvPr>
        </p:nvSpPr>
        <p:spPr/>
        <p:txBody>
          <a:bodyPr/>
          <a:lstStyle/>
          <a:p>
            <a:r>
              <a:rPr lang="es-EC" dirty="0"/>
              <a:t>Un decodificador o descodificador es un circuito </a:t>
            </a:r>
            <a:r>
              <a:rPr lang="es-EC" dirty="0" err="1"/>
              <a:t>combinacional</a:t>
            </a:r>
            <a:r>
              <a:rPr lang="es-EC" dirty="0"/>
              <a:t>, cuya función es inversa a la del codificador, es decir, convierte un código binario de entrada (natural, BCD, etc.) de N bits de entrada y M líneas de salida (N puede ser cualquier entero y M es un entero menor o igual a 2N), tales que cada línea de salida será activada para una sola de las combinaciones posibles de entrada. Normalmente, estos circuitos suelen encontrarse como decodificador / </a:t>
            </a:r>
            <a:r>
              <a:rPr lang="es-EC" dirty="0" err="1"/>
              <a:t>demultiplexor</a:t>
            </a:r>
            <a:r>
              <a:rPr lang="es-EC" dirty="0"/>
              <a:t>. Esto es debido a que un </a:t>
            </a:r>
            <a:r>
              <a:rPr lang="es-EC" dirty="0" err="1"/>
              <a:t>demultiplexor</a:t>
            </a:r>
            <a:r>
              <a:rPr lang="es-EC" dirty="0"/>
              <a:t> puede comportarse como un decodificador.</a:t>
            </a:r>
          </a:p>
        </p:txBody>
      </p:sp>
    </p:spTree>
    <p:extLst>
      <p:ext uri="{BB962C8B-B14F-4D97-AF65-F5344CB8AC3E}">
        <p14:creationId xmlns:p14="http://schemas.microsoft.com/office/powerpoint/2010/main" val="1473606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err="1"/>
              <a:t>Metaesploitable</a:t>
            </a:r>
            <a:endParaRPr lang="es-EC" dirty="0"/>
          </a:p>
        </p:txBody>
      </p:sp>
      <p:sp>
        <p:nvSpPr>
          <p:cNvPr id="3" name="Marcador de contenido 2"/>
          <p:cNvSpPr>
            <a:spLocks noGrp="1"/>
          </p:cNvSpPr>
          <p:nvPr>
            <p:ph idx="1"/>
          </p:nvPr>
        </p:nvSpPr>
        <p:spPr/>
        <p:txBody>
          <a:bodyPr>
            <a:normAutofit fontScale="85000" lnSpcReduction="10000"/>
          </a:bodyPr>
          <a:lstStyle/>
          <a:p>
            <a:r>
              <a:rPr lang="es-EC" dirty="0" err="1"/>
              <a:t>Exploit</a:t>
            </a:r>
            <a:r>
              <a:rPr lang="es-EC" dirty="0"/>
              <a:t> es una palabra inglesa que significa explotar o aprovechar, y que en el ámbito de la informática es un fragmento de software, fragmento de datos o secuencia de comandos o acciones, utilizada con el fin de aprovechar una vulnerabilidad de seguridad de un sistema de información para conseguir un comportamiento no deseado del mismo. Ejemplos de comportamiento erróneo: Acceso de forma no autorizada, toma de control de un sistema de cómputo, consecución de privilegios no concedidos lícitamente, consecución de ataques de denegación de servicio. Hay que observar que el término no se circunscribe a piezas de software, por ejemplo, cuando lanzamos un ataque de ingeniería social, el ardid o discurso que preparamos para convencer a la víctima también se considera un exploit,1​ que busca poder así capturar cierta información de la víctima a través de este tipo de ataque.</a:t>
            </a:r>
          </a:p>
        </p:txBody>
      </p:sp>
    </p:spTree>
    <p:extLst>
      <p:ext uri="{BB962C8B-B14F-4D97-AF65-F5344CB8AC3E}">
        <p14:creationId xmlns:p14="http://schemas.microsoft.com/office/powerpoint/2010/main" val="308558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C" b="1" dirty="0"/>
              <a:t>Funcionamiento, uso y configuración de SQLMAP</a:t>
            </a:r>
          </a:p>
        </p:txBody>
      </p:sp>
      <p:sp>
        <p:nvSpPr>
          <p:cNvPr id="3" name="Marcador de contenido 2"/>
          <p:cNvSpPr>
            <a:spLocks noGrp="1"/>
          </p:cNvSpPr>
          <p:nvPr>
            <p:ph idx="1"/>
          </p:nvPr>
        </p:nvSpPr>
        <p:spPr/>
        <p:txBody>
          <a:bodyPr/>
          <a:lstStyle/>
          <a:p>
            <a:r>
              <a:rPr lang="es-EC" dirty="0" err="1"/>
              <a:t>SQLmap</a:t>
            </a:r>
            <a:r>
              <a:rPr lang="es-EC" dirty="0"/>
              <a:t> es una herramienta de prueba de penetración de código abierto que automatiza el proceso de detección y explotación de fallas de inyección de SQL y toma el control de los servidores de bases de datos. Viene con un potente motor de detección, muchas características de nicho para el último comprobador de penetración y una amplia gama de conmutadores que duran desde la toma de huellas dactilares hasta la obtención de datos de la base de datos, el acceso al sistema de archivos subyacentes y la ejecución de los comandos en el sistema operativo y conexiones de banda.</a:t>
            </a:r>
          </a:p>
        </p:txBody>
      </p:sp>
    </p:spTree>
    <p:extLst>
      <p:ext uri="{BB962C8B-B14F-4D97-AF65-F5344CB8AC3E}">
        <p14:creationId xmlns:p14="http://schemas.microsoft.com/office/powerpoint/2010/main" val="179301540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Utilizando el </a:t>
            </a:r>
            <a:r>
              <a:rPr lang="es-EC" b="1" dirty="0" err="1"/>
              <a:t>exploit</a:t>
            </a:r>
            <a:r>
              <a:rPr lang="es-EC" b="1" dirty="0"/>
              <a:t> ms08_067_netapi</a:t>
            </a:r>
          </a:p>
        </p:txBody>
      </p:sp>
      <p:sp>
        <p:nvSpPr>
          <p:cNvPr id="4" name="Marcador de contenido 3"/>
          <p:cNvSpPr>
            <a:spLocks noGrp="1"/>
          </p:cNvSpPr>
          <p:nvPr>
            <p:ph sz="half" idx="1"/>
          </p:nvPr>
        </p:nvSpPr>
        <p:spPr>
          <a:xfrm>
            <a:off x="1957589" y="2133600"/>
            <a:ext cx="4945487" cy="3777622"/>
          </a:xfrm>
        </p:spPr>
        <p:txBody>
          <a:bodyPr>
            <a:normAutofit fontScale="92500" lnSpcReduction="10000"/>
          </a:bodyPr>
          <a:lstStyle/>
          <a:p>
            <a:r>
              <a:rPr lang="es-EC" dirty="0"/>
              <a:t>Esta vulnerabilidad permitiría a un atacante remoto la ejecución de código en un sistema afectado que reciba un solicitud RPC (</a:t>
            </a:r>
            <a:r>
              <a:rPr lang="es-EC" dirty="0" err="1"/>
              <a:t>Remote</a:t>
            </a:r>
            <a:r>
              <a:rPr lang="es-EC" dirty="0"/>
              <a:t> </a:t>
            </a:r>
            <a:r>
              <a:rPr lang="es-EC" dirty="0" err="1"/>
              <a:t>Procedure</a:t>
            </a:r>
            <a:r>
              <a:rPr lang="es-EC" dirty="0"/>
              <a:t> </a:t>
            </a:r>
            <a:r>
              <a:rPr lang="es-EC" dirty="0" err="1"/>
              <a:t>Call</a:t>
            </a:r>
            <a:r>
              <a:rPr lang="es-EC" dirty="0"/>
              <a:t>) especialmente manipulada. Sobre sistemas Microsoft Windows 2000, Windows XP, y Windows Server 2004, un atacante podría explotar esta vulnerabilidad sin autenticación para ejecutar código arbitrario. Es posible que esta vulnerabilidad sea utilizada en la creación de un </a:t>
            </a:r>
            <a:r>
              <a:rPr lang="es-EC" dirty="0" err="1"/>
              <a:t>exploit</a:t>
            </a:r>
            <a:r>
              <a:rPr lang="es-EC" dirty="0"/>
              <a:t> en forma de un gusano (</a:t>
            </a:r>
            <a:r>
              <a:rPr lang="es-EC" dirty="0" err="1"/>
              <a:t>worm</a:t>
            </a:r>
            <a:r>
              <a:rPr lang="es-EC" dirty="0"/>
              <a:t>). Las configuraciones por defecto de los firewalls estándar y las mejores prácticas pueden ayudar a proteger los recursos de red desde ataques originándose fuera del perímetro de la organización.</a:t>
            </a:r>
          </a:p>
        </p:txBody>
      </p:sp>
      <p:pic>
        <p:nvPicPr>
          <p:cNvPr id="6" name="Marcador de contenido 5"/>
          <p:cNvPicPr>
            <a:picLocks noGrp="1" noChangeAspect="1"/>
          </p:cNvPicPr>
          <p:nvPr>
            <p:ph sz="half" idx="2"/>
          </p:nvPr>
        </p:nvPicPr>
        <p:blipFill>
          <a:blip r:embed="rId2"/>
          <a:stretch>
            <a:fillRect/>
          </a:stretch>
        </p:blipFill>
        <p:spPr>
          <a:xfrm>
            <a:off x="6966840" y="2667000"/>
            <a:ext cx="4176519" cy="3124200"/>
          </a:xfrm>
          <a:prstGeom prst="rect">
            <a:avLst/>
          </a:prstGeom>
        </p:spPr>
      </p:pic>
    </p:spTree>
    <p:extLst>
      <p:ext uri="{BB962C8B-B14F-4D97-AF65-F5344CB8AC3E}">
        <p14:creationId xmlns:p14="http://schemas.microsoft.com/office/powerpoint/2010/main" val="7464022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Post Explotación con </a:t>
            </a:r>
            <a:r>
              <a:rPr lang="es-EC" b="1" dirty="0" err="1"/>
              <a:t>Metasploit</a:t>
            </a:r>
            <a:endParaRPr lang="es-EC" b="1" dirty="0"/>
          </a:p>
        </p:txBody>
      </p:sp>
      <p:sp>
        <p:nvSpPr>
          <p:cNvPr id="6" name="Marcador de contenido 5"/>
          <p:cNvSpPr>
            <a:spLocks noGrp="1"/>
          </p:cNvSpPr>
          <p:nvPr>
            <p:ph idx="1"/>
          </p:nvPr>
        </p:nvSpPr>
        <p:spPr/>
        <p:txBody>
          <a:bodyPr>
            <a:normAutofit/>
          </a:bodyPr>
          <a:lstStyle/>
          <a:p>
            <a:pPr lvl="1"/>
            <a:r>
              <a:rPr lang="es-EC" sz="2000" dirty="0"/>
              <a:t>. Su propósito es proporcionar complejas características y avanzadas que de otro modo sería tedioso para implementar puramente  en el montaje. La forma en que se logra esto es, al permitir a los desarrolladores a  escribir sus propias extensiones en forma de objetos compartidos (DLL) los archivos que pueden ser cargados y se inyecta en un proceso que se ejecuta en un equipo de destino después se ha producido la explotación. </a:t>
            </a:r>
            <a:r>
              <a:rPr lang="es-EC" sz="2000" dirty="0" err="1"/>
              <a:t>Meterpreter</a:t>
            </a:r>
            <a:r>
              <a:rPr lang="es-EC" sz="2000" dirty="0"/>
              <a:t> y todas las extensiones que las </a:t>
            </a:r>
            <a:r>
              <a:rPr lang="es-EC" sz="2000" dirty="0" smtClean="0"/>
              <a:t>cargas se </a:t>
            </a:r>
            <a:r>
              <a:rPr lang="es-EC" sz="2000" dirty="0"/>
              <a:t>ejecutan por completo de la memoria y nunca tocan el disco, lo que les  ejecuten bajo el radar de detección de antivirus </a:t>
            </a:r>
            <a:r>
              <a:rPr lang="es-EC" sz="2000" dirty="0" smtClean="0"/>
              <a:t>estándar.</a:t>
            </a:r>
            <a:endParaRPr lang="es-EC" sz="2000" dirty="0"/>
          </a:p>
        </p:txBody>
      </p:sp>
    </p:spTree>
    <p:extLst>
      <p:ext uri="{BB962C8B-B14F-4D97-AF65-F5344CB8AC3E}">
        <p14:creationId xmlns:p14="http://schemas.microsoft.com/office/powerpoint/2010/main" val="24015747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C" b="1" dirty="0"/>
              <a:t>Conexión con el servidor de </a:t>
            </a:r>
            <a:r>
              <a:rPr lang="es-EC" b="1" dirty="0" err="1"/>
              <a:t>Metasploit</a:t>
            </a:r>
            <a:r>
              <a:rPr lang="es-EC" b="1" dirty="0"/>
              <a:t> usando la aplicación</a:t>
            </a:r>
            <a:endParaRPr lang="es-EC" dirty="0"/>
          </a:p>
        </p:txBody>
      </p:sp>
      <p:sp>
        <p:nvSpPr>
          <p:cNvPr id="3" name="Marcador de contenido 2"/>
          <p:cNvSpPr>
            <a:spLocks noGrp="1"/>
          </p:cNvSpPr>
          <p:nvPr>
            <p:ph idx="1"/>
          </p:nvPr>
        </p:nvSpPr>
        <p:spPr/>
        <p:txBody>
          <a:bodyPr>
            <a:normAutofit lnSpcReduction="10000"/>
          </a:bodyPr>
          <a:lstStyle/>
          <a:p>
            <a:r>
              <a:rPr lang="es-EC" dirty="0"/>
              <a:t>La versión gratuita y limitada de </a:t>
            </a:r>
            <a:r>
              <a:rPr lang="es-EC" dirty="0" err="1"/>
              <a:t>Metasploit</a:t>
            </a:r>
            <a:r>
              <a:rPr lang="es-EC" dirty="0"/>
              <a:t> </a:t>
            </a:r>
            <a:r>
              <a:rPr lang="es-EC" dirty="0" err="1"/>
              <a:t>framework</a:t>
            </a:r>
            <a:r>
              <a:rPr lang="es-EC" dirty="0"/>
              <a:t> </a:t>
            </a:r>
            <a:r>
              <a:rPr lang="es-EC" dirty="0" err="1"/>
              <a:t>Community</a:t>
            </a:r>
            <a:r>
              <a:rPr lang="es-EC" dirty="0"/>
              <a:t> es una herramienta que permite ejecutar y desarrollar </a:t>
            </a:r>
            <a:r>
              <a:rPr lang="es-EC" dirty="0" err="1"/>
              <a:t>exploits</a:t>
            </a:r>
            <a:r>
              <a:rPr lang="es-EC" dirty="0"/>
              <a:t> contra sistemas objetivos. Actualmente se encuentra integrado con </a:t>
            </a:r>
            <a:r>
              <a:rPr lang="es-EC" dirty="0" err="1"/>
              <a:t>Kali</a:t>
            </a:r>
            <a:r>
              <a:rPr lang="es-EC" dirty="0"/>
              <a:t> Linux, una distribución de Linux con diversas herramientas orientadas a la seguridad y es ampliamente utilizado para realizar pruebas de penetración. En la revista anterior mencionamos algunas de las herramientas más importantes para adentrarse en el mundo de las pruebas de penetración. Ahora, utilizaremos </a:t>
            </a:r>
            <a:r>
              <a:rPr lang="es-EC" dirty="0" err="1"/>
              <a:t>Metasploit</a:t>
            </a:r>
            <a:r>
              <a:rPr lang="es-EC" dirty="0"/>
              <a:t> para mostrar paso a paso la explotación de un servidor vulnerable.</a:t>
            </a:r>
          </a:p>
        </p:txBody>
      </p:sp>
    </p:spTree>
    <p:extLst>
      <p:ext uri="{BB962C8B-B14F-4D97-AF65-F5344CB8AC3E}">
        <p14:creationId xmlns:p14="http://schemas.microsoft.com/office/powerpoint/2010/main" val="33507129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Uso y configuración de </a:t>
            </a:r>
            <a:r>
              <a:rPr lang="es-EC" b="1" dirty="0" err="1"/>
              <a:t>beef</a:t>
            </a:r>
            <a:endParaRPr lang="es-EC" b="1" dirty="0"/>
          </a:p>
        </p:txBody>
      </p:sp>
      <p:sp>
        <p:nvSpPr>
          <p:cNvPr id="3" name="Marcador de contenido 2"/>
          <p:cNvSpPr>
            <a:spLocks noGrp="1"/>
          </p:cNvSpPr>
          <p:nvPr>
            <p:ph idx="1"/>
          </p:nvPr>
        </p:nvSpPr>
        <p:spPr/>
        <p:txBody>
          <a:bodyPr>
            <a:normAutofit fontScale="85000" lnSpcReduction="20000"/>
          </a:bodyPr>
          <a:lstStyle/>
          <a:p>
            <a:pPr fontAlgn="base"/>
            <a:r>
              <a:rPr lang="es-EC" dirty="0"/>
              <a:t>La </a:t>
            </a:r>
            <a:r>
              <a:rPr lang="es-EC" dirty="0" err="1"/>
              <a:t>BeEF</a:t>
            </a:r>
            <a:r>
              <a:rPr lang="es-EC" dirty="0"/>
              <a:t> es la abreviatura de </a:t>
            </a:r>
            <a:r>
              <a:rPr lang="es-EC" dirty="0" err="1"/>
              <a:t>The</a:t>
            </a:r>
            <a:r>
              <a:rPr lang="es-EC" dirty="0"/>
              <a:t> Browser </a:t>
            </a:r>
            <a:r>
              <a:rPr lang="es-EC" dirty="0" err="1"/>
              <a:t>Exploitation</a:t>
            </a:r>
            <a:r>
              <a:rPr lang="es-EC" dirty="0"/>
              <a:t> Framework. Es una herramienta de pruebas de penetración que se centra en el navegador web.</a:t>
            </a:r>
          </a:p>
          <a:p>
            <a:pPr fontAlgn="base"/>
            <a:r>
              <a:rPr lang="es-EC" dirty="0"/>
              <a:t>En medio de la creciente preocupación por los ataques procedentes de Internet en contra de los clientes, incluyendo clientes móviles, </a:t>
            </a:r>
            <a:r>
              <a:rPr lang="es-EC" dirty="0" err="1"/>
              <a:t>BeEF</a:t>
            </a:r>
            <a:r>
              <a:rPr lang="es-EC" dirty="0"/>
              <a:t> permite la prueba de intrusión profesional para evaluar la situación de seguridad actual de un entorno de destino mediante el uso de vectores de ataque del lado del cliente. A diferencia de otros marcos de seguridad, </a:t>
            </a:r>
            <a:r>
              <a:rPr lang="es-EC" dirty="0" err="1"/>
              <a:t>BeEF</a:t>
            </a:r>
            <a:r>
              <a:rPr lang="es-EC" dirty="0"/>
              <a:t> mira más allá del perímetro de la red endurecido y sistema cliente, y examina </a:t>
            </a:r>
            <a:r>
              <a:rPr lang="es-EC" dirty="0" err="1"/>
              <a:t>explotabilidad</a:t>
            </a:r>
            <a:r>
              <a:rPr lang="es-EC" dirty="0"/>
              <a:t> en el marco de la puerta abierta: el navegador web. </a:t>
            </a:r>
            <a:r>
              <a:rPr lang="es-EC" dirty="0" err="1"/>
              <a:t>BeEF</a:t>
            </a:r>
            <a:r>
              <a:rPr lang="es-EC" dirty="0"/>
              <a:t> enganchará uno o más de los navegadores web y los utilizan como cabezas de playa para el lanzamiento de los módulos de comando dirigidas y nuevos ataques contra el sistema desde dentro del contexto del explorador</a:t>
            </a:r>
          </a:p>
          <a:p>
            <a:endParaRPr lang="es-EC" dirty="0"/>
          </a:p>
        </p:txBody>
      </p:sp>
    </p:spTree>
    <p:extLst>
      <p:ext uri="{BB962C8B-B14F-4D97-AF65-F5344CB8AC3E}">
        <p14:creationId xmlns:p14="http://schemas.microsoft.com/office/powerpoint/2010/main" val="38201730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C" b="1" dirty="0"/>
              <a:t>Ejercicio final: evaluación de una aplicación web</a:t>
            </a:r>
          </a:p>
        </p:txBody>
      </p:sp>
      <p:sp>
        <p:nvSpPr>
          <p:cNvPr id="3" name="Marcador de contenido 2"/>
          <p:cNvSpPr>
            <a:spLocks noGrp="1"/>
          </p:cNvSpPr>
          <p:nvPr>
            <p:ph idx="1"/>
          </p:nvPr>
        </p:nvSpPr>
        <p:spPr/>
        <p:txBody>
          <a:bodyPr>
            <a:normAutofit fontScale="47500" lnSpcReduction="20000"/>
          </a:bodyPr>
          <a:lstStyle/>
          <a:p>
            <a:r>
              <a:rPr lang="es-EC" dirty="0"/>
              <a:t>Para finalizar y aplicar todos los conceptos que hemos aprendido en este curso y en el Curso de Análisis de Vulnerabilidades Web.</a:t>
            </a:r>
          </a:p>
          <a:p>
            <a:endParaRPr lang="es-EC" dirty="0"/>
          </a:p>
          <a:p>
            <a:r>
              <a:rPr lang="es-EC" dirty="0"/>
              <a:t>Imagina que eres contratado para evaluar una aplicación Web.</a:t>
            </a:r>
          </a:p>
          <a:p>
            <a:endParaRPr lang="es-EC" dirty="0"/>
          </a:p>
          <a:p>
            <a:r>
              <a:rPr lang="es-EC" dirty="0"/>
              <a:t>Lo primero que el cliente nos va a pedir es la firma de NDA, recuerda que es un acuerdo de no divulgación de la información.</a:t>
            </a:r>
          </a:p>
          <a:p>
            <a:endParaRPr lang="es-EC" dirty="0"/>
          </a:p>
          <a:p>
            <a:r>
              <a:rPr lang="es-EC" dirty="0"/>
              <a:t>Luego vamos a determinar cuál es el alcance del proyecto.</a:t>
            </a:r>
          </a:p>
          <a:p>
            <a:endParaRPr lang="es-EC" dirty="0"/>
          </a:p>
          <a:p>
            <a:r>
              <a:rPr lang="es-EC" dirty="0"/>
              <a:t>El tercer paso es pedir la información que necesitamos para poder trabajar, </a:t>
            </a:r>
            <a:r>
              <a:rPr lang="es-EC" dirty="0" err="1"/>
              <a:t>urls</a:t>
            </a:r>
            <a:r>
              <a:rPr lang="es-EC" dirty="0"/>
              <a:t>, datos de usuarios para acceder y validar si los cambios que aplicamos se ven reflejados.</a:t>
            </a:r>
          </a:p>
          <a:p>
            <a:endParaRPr lang="es-EC" dirty="0"/>
          </a:p>
          <a:p>
            <a:r>
              <a:rPr lang="es-EC" dirty="0"/>
              <a:t>Vamos a analizar una aplicación y ver cual es el proceso que debemos seguir para la construcción del reporte final que le entregaremos al cliente.</a:t>
            </a:r>
          </a:p>
        </p:txBody>
      </p:sp>
    </p:spTree>
    <p:extLst>
      <p:ext uri="{BB962C8B-B14F-4D97-AF65-F5344CB8AC3E}">
        <p14:creationId xmlns:p14="http://schemas.microsoft.com/office/powerpoint/2010/main" val="14610963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Escaneo de servicios</a:t>
            </a:r>
          </a:p>
        </p:txBody>
      </p:sp>
      <p:sp>
        <p:nvSpPr>
          <p:cNvPr id="3" name="Marcador de contenido 2"/>
          <p:cNvSpPr>
            <a:spLocks noGrp="1"/>
          </p:cNvSpPr>
          <p:nvPr>
            <p:ph idx="1"/>
          </p:nvPr>
        </p:nvSpPr>
        <p:spPr/>
        <p:txBody>
          <a:bodyPr>
            <a:normAutofit fontScale="92500" lnSpcReduction="20000"/>
          </a:bodyPr>
          <a:lstStyle/>
          <a:p>
            <a:r>
              <a:rPr lang="es-EC" dirty="0"/>
              <a:t>El servicio de digitalización consiste en la conversión de la información física a versiones en digital. Normalmente los clientes piensan que el simple hecho de escanear y convertir puede sonar simple.</a:t>
            </a:r>
          </a:p>
          <a:p>
            <a:r>
              <a:rPr lang="es-EC" dirty="0"/>
              <a:t>Eso es una realidad cuando se pretende convertir un volumen pequeño de documentos. Cuando los clientes necesitan convertir un volumen considerable de documentos se necesitan de equipos de alta velocidad al igual que personal capacitado para hacerlo. </a:t>
            </a:r>
            <a:r>
              <a:rPr lang="es-EC" dirty="0" err="1"/>
              <a:t>DataSolutions</a:t>
            </a:r>
            <a:r>
              <a:rPr lang="es-EC" dirty="0"/>
              <a:t> le ofrece este servicio. A través del tiempo hemos digitalizado aproximadamente 10,000,000 de papeles para distintos clientes en el sector público y privado. Nos consideramos en los servicios de digitalización como una compañía que ofrece valores agregados.</a:t>
            </a:r>
          </a:p>
          <a:p>
            <a:endParaRPr lang="es-EC" dirty="0"/>
          </a:p>
        </p:txBody>
      </p:sp>
    </p:spTree>
    <p:extLst>
      <p:ext uri="{BB962C8B-B14F-4D97-AF65-F5344CB8AC3E}">
        <p14:creationId xmlns:p14="http://schemas.microsoft.com/office/powerpoint/2010/main" val="1146889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05250" y="460539"/>
            <a:ext cx="9601196" cy="1303867"/>
          </a:xfrm>
        </p:spPr>
        <p:txBody>
          <a:bodyPr/>
          <a:lstStyle/>
          <a:p>
            <a:r>
              <a:rPr lang="es-EC" b="1" dirty="0" smtClean="0"/>
              <a:t>Peticiones Http</a:t>
            </a:r>
            <a:endParaRPr lang="es-EC" b="1" dirty="0"/>
          </a:p>
        </p:txBody>
      </p:sp>
      <p:sp>
        <p:nvSpPr>
          <p:cNvPr id="3" name="Marcador de contenido 2"/>
          <p:cNvSpPr>
            <a:spLocks noGrp="1"/>
          </p:cNvSpPr>
          <p:nvPr>
            <p:ph sz="half" idx="1"/>
          </p:nvPr>
        </p:nvSpPr>
        <p:spPr>
          <a:xfrm>
            <a:off x="1205250" y="1764406"/>
            <a:ext cx="5563673" cy="4262726"/>
          </a:xfrm>
        </p:spPr>
        <p:txBody>
          <a:bodyPr>
            <a:normAutofit fontScale="85000" lnSpcReduction="10000"/>
          </a:bodyPr>
          <a:lstStyle/>
          <a:p>
            <a:r>
              <a:rPr lang="es-EC" dirty="0" smtClean="0"/>
              <a:t>El Protocolo de Transferencia de Hipertexto (</a:t>
            </a:r>
            <a:r>
              <a:rPr lang="es-EC" dirty="0" err="1" smtClean="0"/>
              <a:t>Hypertext</a:t>
            </a:r>
            <a:r>
              <a:rPr lang="es-EC" dirty="0" smtClean="0"/>
              <a:t> Transfer </a:t>
            </a:r>
            <a:r>
              <a:rPr lang="es-EC" dirty="0" err="1" smtClean="0"/>
              <a:t>Protocol</a:t>
            </a:r>
            <a:r>
              <a:rPr lang="es-EC" dirty="0" smtClean="0"/>
              <a:t> o HTTP) es un protocolo de comunicación que permite las transferencias de información en la web.</a:t>
            </a:r>
          </a:p>
          <a:p>
            <a:r>
              <a:rPr lang="es-EC" dirty="0" smtClean="0"/>
              <a:t>El cliente (se le suele llamar “agente de usuario”, en inglés </a:t>
            </a:r>
            <a:r>
              <a:rPr lang="es-EC" dirty="0" err="1" smtClean="0"/>
              <a:t>user</a:t>
            </a:r>
            <a:r>
              <a:rPr lang="es-EC" dirty="0" smtClean="0"/>
              <a:t> </a:t>
            </a:r>
            <a:r>
              <a:rPr lang="es-EC" dirty="0" err="1" smtClean="0"/>
              <a:t>agent</a:t>
            </a:r>
            <a:r>
              <a:rPr lang="es-EC" dirty="0" smtClean="0"/>
              <a:t>) realiza una </a:t>
            </a:r>
            <a:r>
              <a:rPr lang="es-EC" dirty="0" err="1" smtClean="0"/>
              <a:t>request</a:t>
            </a:r>
            <a:r>
              <a:rPr lang="es-EC" dirty="0" smtClean="0"/>
              <a:t> o petición enviando un mensaje, con cierto formato al servidor. El servidor (se le suele llamar un servidor web) le envía un mensaje de respuesta o response.</a:t>
            </a:r>
          </a:p>
          <a:p>
            <a:r>
              <a:rPr lang="es-EC" b="1" dirty="0" smtClean="0"/>
              <a:t>Los métodos de petición más usados son:</a:t>
            </a:r>
          </a:p>
          <a:p>
            <a:r>
              <a:rPr lang="es-EC" dirty="0" smtClean="0"/>
              <a:t>GET: Pide una representación del recurso especificado. Puede incluir parámetros en la URL que modifiquen la respuesta.</a:t>
            </a:r>
          </a:p>
          <a:p>
            <a:r>
              <a:rPr lang="es-EC" dirty="0" smtClean="0"/>
              <a:t>POST: Envía los datos para que sean procesados por el recurso identificado. Los datos se incluirán en el cuerpo de la petición. Esto puede resultar en la creación de un nuevo recurso o de las actualizaciones de los recursos existentes o ambas cosas.</a:t>
            </a:r>
            <a:endParaRPr lang="es-EC" dirty="0"/>
          </a:p>
        </p:txBody>
      </p:sp>
      <p:pic>
        <p:nvPicPr>
          <p:cNvPr id="5" name="Marcador de contenido 4"/>
          <p:cNvPicPr>
            <a:picLocks noGrp="1" noChangeAspect="1"/>
          </p:cNvPicPr>
          <p:nvPr>
            <p:ph sz="half" idx="2"/>
          </p:nvPr>
        </p:nvPicPr>
        <p:blipFill>
          <a:blip r:embed="rId2"/>
          <a:stretch>
            <a:fillRect/>
          </a:stretch>
        </p:blipFill>
        <p:spPr>
          <a:xfrm>
            <a:off x="7191375" y="1764406"/>
            <a:ext cx="4313238" cy="3189450"/>
          </a:xfrm>
          <a:prstGeom prst="rect">
            <a:avLst/>
          </a:prstGeom>
        </p:spPr>
      </p:pic>
    </p:spTree>
    <p:extLst>
      <p:ext uri="{BB962C8B-B14F-4D97-AF65-F5344CB8AC3E}">
        <p14:creationId xmlns:p14="http://schemas.microsoft.com/office/powerpoint/2010/main" val="94059469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Confirmando un SQL </a:t>
            </a:r>
            <a:r>
              <a:rPr lang="es-EC" b="1" dirty="0" err="1"/>
              <a:t>inyection</a:t>
            </a:r>
            <a:endParaRPr lang="es-EC" dirty="0"/>
          </a:p>
        </p:txBody>
      </p:sp>
      <p:sp>
        <p:nvSpPr>
          <p:cNvPr id="3" name="Marcador de contenido 2"/>
          <p:cNvSpPr>
            <a:spLocks noGrp="1"/>
          </p:cNvSpPr>
          <p:nvPr>
            <p:ph idx="1"/>
          </p:nvPr>
        </p:nvSpPr>
        <p:spPr/>
        <p:txBody>
          <a:bodyPr>
            <a:normAutofit fontScale="70000" lnSpcReduction="20000"/>
          </a:bodyPr>
          <a:lstStyle/>
          <a:p>
            <a:r>
              <a:rPr lang="es-EC" dirty="0"/>
              <a:t>Ataque a ciegas por inyección SQL, en inglés, </a:t>
            </a:r>
            <a:r>
              <a:rPr lang="es-EC" dirty="0" err="1"/>
              <a:t>Blind</a:t>
            </a:r>
            <a:r>
              <a:rPr lang="es-EC" dirty="0"/>
              <a:t> SQL </a:t>
            </a:r>
            <a:r>
              <a:rPr lang="es-EC" dirty="0" err="1"/>
              <a:t>injection</a:t>
            </a:r>
            <a:r>
              <a:rPr lang="es-EC" dirty="0"/>
              <a:t>, es una técnica de ataque que utiliza la inyección SQL. Se evidencia cuando en una página web, por una falla de seguridad, no se muestran mensajes de error al no producirse resultados correctos ante una consulta a la base de datos, mostrándose siempre el mismo contenido (es decir, solo hay respuesta si el resultado es correcto).</a:t>
            </a:r>
          </a:p>
          <a:p>
            <a:r>
              <a:rPr lang="es-EC" dirty="0"/>
              <a:t>Sentencias condicionales con el tipo “</a:t>
            </a:r>
            <a:r>
              <a:rPr lang="es-EC" dirty="0" err="1"/>
              <a:t>Or</a:t>
            </a:r>
            <a:r>
              <a:rPr lang="es-EC" dirty="0"/>
              <a:t> 1=1″ o “</a:t>
            </a:r>
            <a:r>
              <a:rPr lang="es-EC" dirty="0" err="1"/>
              <a:t>having</a:t>
            </a:r>
            <a:r>
              <a:rPr lang="es-EC" dirty="0"/>
              <a:t> 1=1″ ofrecen respuestas siempre correctas (true o verdadero) por lo cual suelen ser usadas por los programadores como formas de comprobación. El problema para la seguridad de la página radica en que esta técnica es utilizada en combinación con diccionarios o fuerza bruta para la búsqueda, carácter por carácter, de una contraseña, un nombre de usuario, un número de teléfono o cualquier otra información que albergue la base de datos atacada; para ello se utiliza código SQL específico que “va probando” cada carácter consiguiendo un resultado positivo acumulable cuando hay una coincidencia. De esta manera se puede saber, por ejemplo, que una contraseña comienza por “F…”, luego continúa con “.i…”, y luego “..r…”, </a:t>
            </a:r>
            <a:r>
              <a:rPr lang="es-EC" dirty="0" err="1"/>
              <a:t>etc</a:t>
            </a:r>
            <a:r>
              <a:rPr lang="es-EC" dirty="0"/>
              <a:t> (acumula </a:t>
            </a:r>
            <a:r>
              <a:rPr lang="es-EC" dirty="0" err="1"/>
              <a:t>Fir</a:t>
            </a:r>
            <a:r>
              <a:rPr lang="es-EC" dirty="0"/>
              <a:t>…), hasta dar con la palabra completa</a:t>
            </a:r>
            <a:r>
              <a:rPr lang="es-EC" dirty="0" smtClean="0"/>
              <a:t>.</a:t>
            </a:r>
            <a:endParaRPr lang="es-EC" dirty="0"/>
          </a:p>
        </p:txBody>
      </p:sp>
    </p:spTree>
    <p:extLst>
      <p:ext uri="{BB962C8B-B14F-4D97-AF65-F5344CB8AC3E}">
        <p14:creationId xmlns:p14="http://schemas.microsoft.com/office/powerpoint/2010/main" val="41587507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C" b="1" dirty="0"/>
              <a:t>Determinando cómo calificar nuestras vulnerabilidades</a:t>
            </a:r>
          </a:p>
        </p:txBody>
      </p:sp>
      <p:sp>
        <p:nvSpPr>
          <p:cNvPr id="3" name="Marcador de contenido 2"/>
          <p:cNvSpPr>
            <a:spLocks noGrp="1"/>
          </p:cNvSpPr>
          <p:nvPr>
            <p:ph idx="1"/>
          </p:nvPr>
        </p:nvSpPr>
        <p:spPr/>
        <p:txBody>
          <a:bodyPr>
            <a:normAutofit fontScale="92500" lnSpcReduction="10000"/>
          </a:bodyPr>
          <a:lstStyle/>
          <a:p>
            <a:r>
              <a:rPr lang="es-EC" dirty="0"/>
              <a:t>Cuándo ya tenemos todas las vulnerabilidades detectadas y hemos confirmado y tomado evidencia, debemos generar un reporte que le va a ayudar al cliente a mitigarlas.</a:t>
            </a:r>
          </a:p>
          <a:p>
            <a:r>
              <a:rPr lang="es-EC" dirty="0"/>
              <a:t>El objetivo inicial de un reporte es llegar a la alta gerencia, normalmente nuestro trabajo esta relacionado con que si una vulnerabilidad es explotada por un usuario mal intencionado esto se va a generar un impacto económico.</a:t>
            </a:r>
          </a:p>
          <a:p>
            <a:r>
              <a:rPr lang="es-EC" dirty="0"/>
              <a:t>Vamos a ver un ejemplo de reporte, para entender cómo el cliente al final va a ver reflejado el trabajo que hemos realizado.</a:t>
            </a:r>
          </a:p>
          <a:p>
            <a:endParaRPr lang="es-EC" dirty="0"/>
          </a:p>
        </p:txBody>
      </p:sp>
    </p:spTree>
    <p:extLst>
      <p:ext uri="{BB962C8B-B14F-4D97-AF65-F5344CB8AC3E}">
        <p14:creationId xmlns:p14="http://schemas.microsoft.com/office/powerpoint/2010/main" val="32453886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Evaluación del nivel de riesgo</a:t>
            </a:r>
          </a:p>
        </p:txBody>
      </p:sp>
      <p:sp>
        <p:nvSpPr>
          <p:cNvPr id="3" name="Marcador de contenido 2"/>
          <p:cNvSpPr>
            <a:spLocks noGrp="1"/>
          </p:cNvSpPr>
          <p:nvPr>
            <p:ph idx="1"/>
          </p:nvPr>
        </p:nvSpPr>
        <p:spPr/>
        <p:txBody>
          <a:bodyPr>
            <a:normAutofit fontScale="92500"/>
          </a:bodyPr>
          <a:lstStyle/>
          <a:p>
            <a:r>
              <a:rPr lang="es-EC" dirty="0"/>
              <a:t>Aunque todos los riesgos pueden ser evaluados y reducidos si se emplean los suficientes recursos (hombres, tiempo de dedicación, material, etc.), éstos son siempre limitados. Por ello, en función del rigor científico y del nivel de profundización del análisis que se requiera, optaremos por métodos simplificados o sistemas complejos, como árboles de fallos y errores, estudios de </a:t>
            </a:r>
            <a:r>
              <a:rPr lang="es-EC" dirty="0" err="1"/>
              <a:t>operabilidad</a:t>
            </a:r>
            <a:r>
              <a:rPr lang="es-EC" dirty="0"/>
              <a:t> (HAZOP), etc. A pesar de la existencia de diversidad de métodos es recomendable empezar siempre por los más sencillos, que forman parte de lo que denominamos análisis preliminares. Utilizando éstos, de acuerdo a la ley de los rendimientos decrecientes, con pocos recursos podemos detectar muchas situaciones de </a:t>
            </a:r>
            <a:r>
              <a:rPr lang="es-EC" dirty="0" err="1"/>
              <a:t>ries</a:t>
            </a:r>
            <a:endParaRPr lang="es-EC" dirty="0"/>
          </a:p>
        </p:txBody>
      </p:sp>
    </p:spTree>
    <p:extLst>
      <p:ext uri="{BB962C8B-B14F-4D97-AF65-F5344CB8AC3E}">
        <p14:creationId xmlns:p14="http://schemas.microsoft.com/office/powerpoint/2010/main" val="10948198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C" b="1" dirty="0"/>
              <a:t>Análisis de nivel de acceso y perfil del atacante</a:t>
            </a:r>
          </a:p>
        </p:txBody>
      </p:sp>
      <p:sp>
        <p:nvSpPr>
          <p:cNvPr id="3" name="Marcador de contenido 2"/>
          <p:cNvSpPr>
            <a:spLocks noGrp="1"/>
          </p:cNvSpPr>
          <p:nvPr>
            <p:ph idx="1"/>
          </p:nvPr>
        </p:nvSpPr>
        <p:spPr/>
        <p:txBody>
          <a:bodyPr>
            <a:normAutofit lnSpcReduction="10000"/>
          </a:bodyPr>
          <a:lstStyle/>
          <a:p>
            <a:r>
              <a:rPr lang="es-EC" dirty="0"/>
              <a:t>Estos ataques pueden darse en varios niveles de la pila de protocolos, es el caso de la suplantación de direcciones MAC en nivel de acceso a la red, de IP en el nivel de internet, del protocolo ARP que enlaza estos dos primeros niveles, hasta el nivel superior de la pila, el de aplicación, donde se vulneran los protocolos DNS y DHCP. Se hizo uso del software GNS3 para simular un escenario que consistía en dos subredes conectadas a través de un </a:t>
            </a:r>
            <a:r>
              <a:rPr lang="es-EC" dirty="0" err="1"/>
              <a:t>router</a:t>
            </a:r>
            <a:r>
              <a:rPr lang="es-EC" dirty="0"/>
              <a:t>, en el que fueron usadas las herramientas </a:t>
            </a:r>
            <a:r>
              <a:rPr lang="es-EC" dirty="0" err="1"/>
              <a:t>Ettercap</a:t>
            </a:r>
            <a:r>
              <a:rPr lang="es-EC" dirty="0"/>
              <a:t> para suplantar los protocolos ARP y DNS de manera efectiva, y Wireshark para espiar el tráfico de la red una vez lograda la suplantación.</a:t>
            </a:r>
          </a:p>
        </p:txBody>
      </p:sp>
    </p:spTree>
    <p:extLst>
      <p:ext uri="{BB962C8B-B14F-4D97-AF65-F5344CB8AC3E}">
        <p14:creationId xmlns:p14="http://schemas.microsoft.com/office/powerpoint/2010/main" val="5557484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normAutofit/>
          </a:bodyPr>
          <a:lstStyle/>
          <a:p>
            <a:r>
              <a:rPr lang="es-EC" b="1" dirty="0"/>
              <a:t>Curso de Autenticación con </a:t>
            </a:r>
            <a:r>
              <a:rPr lang="es-EC" b="1" dirty="0" err="1"/>
              <a:t>OAuth</a:t>
            </a:r>
            <a:endParaRPr lang="es-EC" dirty="0"/>
          </a:p>
        </p:txBody>
      </p:sp>
      <p:sp>
        <p:nvSpPr>
          <p:cNvPr id="5" name="Subtítulo 4"/>
          <p:cNvSpPr>
            <a:spLocks noGrp="1"/>
          </p:cNvSpPr>
          <p:nvPr>
            <p:ph type="subTitle" idx="1"/>
          </p:nvPr>
        </p:nvSpPr>
        <p:spPr/>
        <p:txBody>
          <a:bodyPr/>
          <a:lstStyle/>
          <a:p>
            <a:endParaRPr lang="es-EC"/>
          </a:p>
        </p:txBody>
      </p:sp>
    </p:spTree>
    <p:extLst>
      <p:ext uri="{BB962C8B-B14F-4D97-AF65-F5344CB8AC3E}">
        <p14:creationId xmlns:p14="http://schemas.microsoft.com/office/powerpoint/2010/main" val="21017367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C" b="1" dirty="0"/>
              <a:t>Análisis de nivel de acceso y perfil del atacante</a:t>
            </a:r>
          </a:p>
        </p:txBody>
      </p:sp>
      <p:sp>
        <p:nvSpPr>
          <p:cNvPr id="3" name="Marcador de contenido 2"/>
          <p:cNvSpPr>
            <a:spLocks noGrp="1"/>
          </p:cNvSpPr>
          <p:nvPr>
            <p:ph idx="1"/>
          </p:nvPr>
        </p:nvSpPr>
        <p:spPr/>
        <p:txBody>
          <a:bodyPr>
            <a:normAutofit fontScale="92500" lnSpcReduction="10000"/>
          </a:bodyPr>
          <a:lstStyle/>
          <a:p>
            <a:r>
              <a:rPr lang="es-EC" dirty="0"/>
              <a:t>Bienvenido al Curso de Autenticación con </a:t>
            </a:r>
            <a:r>
              <a:rPr lang="es-EC" dirty="0" err="1"/>
              <a:t>OAuth</a:t>
            </a:r>
            <a:r>
              <a:rPr lang="es-EC" dirty="0"/>
              <a:t>, esta vez nuestro profesor será Guillermo Rodas que tiene más de 5 años de experiencia trabajando con JavaScript, es parte del equipo de ingeniería de Auth0 y </a:t>
            </a:r>
            <a:r>
              <a:rPr lang="es-EC" dirty="0" err="1"/>
              <a:t>co</a:t>
            </a:r>
            <a:r>
              <a:rPr lang="es-EC" dirty="0"/>
              <a:t>-organizador de comunidades como </a:t>
            </a:r>
            <a:r>
              <a:rPr lang="es-EC" dirty="0" err="1"/>
              <a:t>MedellínCSS</a:t>
            </a:r>
            <a:r>
              <a:rPr lang="es-EC" dirty="0"/>
              <a:t>.</a:t>
            </a:r>
          </a:p>
          <a:p>
            <a:r>
              <a:rPr lang="es-EC" dirty="0"/>
              <a:t>El proyecto de este curso es un blog de música usando las integraciones de </a:t>
            </a:r>
            <a:r>
              <a:rPr lang="es-EC" dirty="0" err="1"/>
              <a:t>Spotify</a:t>
            </a:r>
            <a:r>
              <a:rPr lang="es-EC" dirty="0"/>
              <a:t> y Auth0. No vamos a detenernos mucho en la configuración ni los estilos, así podremos concentrarnos en construir la autenticación y la seguridad de la aplicación. Los requisitos básicos para tomar este curso son: conocimientos básicos de Node.js, HTML y CSS.</a:t>
            </a:r>
          </a:p>
          <a:p>
            <a:endParaRPr lang="es-EC" dirty="0"/>
          </a:p>
        </p:txBody>
      </p:sp>
    </p:spTree>
    <p:extLst>
      <p:ext uri="{BB962C8B-B14F-4D97-AF65-F5344CB8AC3E}">
        <p14:creationId xmlns:p14="http://schemas.microsoft.com/office/powerpoint/2010/main" val="12623304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C" b="1" dirty="0" err="1"/>
              <a:t>Stack</a:t>
            </a:r>
            <a:r>
              <a:rPr lang="es-EC" b="1" dirty="0"/>
              <a:t> de seguridad para aplicaciones modernas</a:t>
            </a:r>
          </a:p>
        </p:txBody>
      </p:sp>
      <p:sp>
        <p:nvSpPr>
          <p:cNvPr id="3" name="Marcador de contenido 2"/>
          <p:cNvSpPr>
            <a:spLocks noGrp="1"/>
          </p:cNvSpPr>
          <p:nvPr>
            <p:ph idx="1"/>
          </p:nvPr>
        </p:nvSpPr>
        <p:spPr/>
        <p:txBody>
          <a:bodyPr>
            <a:normAutofit fontScale="70000" lnSpcReduction="20000"/>
          </a:bodyPr>
          <a:lstStyle/>
          <a:p>
            <a:r>
              <a:rPr lang="es-EC" dirty="0"/>
              <a:t>El nuevo </a:t>
            </a:r>
            <a:r>
              <a:rPr lang="es-EC" dirty="0" err="1"/>
              <a:t>stack</a:t>
            </a:r>
            <a:r>
              <a:rPr lang="es-EC" dirty="0"/>
              <a:t> de tecnologías para controlar la seguridad de nuestras aplicaciones se compone principalmente de los siguientes estándares:</a:t>
            </a:r>
          </a:p>
          <a:p>
            <a:r>
              <a:rPr lang="es-EC" b="1" dirty="0"/>
              <a:t>JSON Web </a:t>
            </a:r>
            <a:r>
              <a:rPr lang="es-EC" b="1" dirty="0" err="1"/>
              <a:t>Tokens</a:t>
            </a:r>
            <a:r>
              <a:rPr lang="es-EC" dirty="0"/>
              <a:t> </a:t>
            </a:r>
            <a:r>
              <a:rPr lang="es-EC" i="1" dirty="0"/>
              <a:t>(JWT)</a:t>
            </a:r>
            <a:r>
              <a:rPr lang="es-EC" dirty="0"/>
              <a:t>: Aunque existen muchas alternativas, este estándar propone utilizar </a:t>
            </a:r>
            <a:r>
              <a:rPr lang="es-EC" dirty="0" err="1"/>
              <a:t>tokens</a:t>
            </a:r>
            <a:r>
              <a:rPr lang="es-EC" dirty="0"/>
              <a:t> cifrados con las credenciales de autenticación de los usuarios en vez de guardar estos estados con </a:t>
            </a:r>
            <a:r>
              <a:rPr lang="es-EC" i="1" dirty="0"/>
              <a:t>cookies</a:t>
            </a:r>
            <a:r>
              <a:rPr lang="es-EC" dirty="0"/>
              <a:t> en los servidores. Por esto mismo los JWT son bastante compatibles con </a:t>
            </a:r>
            <a:r>
              <a:rPr lang="es-EC" dirty="0" err="1"/>
              <a:t>APIs</a:t>
            </a:r>
            <a:r>
              <a:rPr lang="es-EC" dirty="0"/>
              <a:t> </a:t>
            </a:r>
            <a:r>
              <a:rPr lang="es-EC" dirty="0" err="1"/>
              <a:t>RESTful</a:t>
            </a:r>
            <a:r>
              <a:rPr lang="es-EC" dirty="0"/>
              <a:t>.</a:t>
            </a:r>
          </a:p>
          <a:p>
            <a:r>
              <a:rPr lang="es-EC" b="1" dirty="0" err="1"/>
              <a:t>OAuth</a:t>
            </a:r>
            <a:r>
              <a:rPr lang="es-EC" b="1" dirty="0"/>
              <a:t> 2.0</a:t>
            </a:r>
            <a:r>
              <a:rPr lang="es-EC" dirty="0"/>
              <a:t>: Es un flujo de autorización </a:t>
            </a:r>
            <a:r>
              <a:rPr lang="es-EC" i="1" dirty="0"/>
              <a:t>(recuerda que autenticación y autorización son conceptos relacionados pero diferentes)</a:t>
            </a:r>
            <a:r>
              <a:rPr lang="es-EC" dirty="0"/>
              <a:t> que, por ser un estándar, nos permite aprenderlo y manejar los mismos pasos para delegar permisos en diferentes aplicaciones.</a:t>
            </a:r>
          </a:p>
          <a:p>
            <a:r>
              <a:rPr lang="es-EC" b="1" dirty="0" err="1"/>
              <a:t>OpenID</a:t>
            </a:r>
            <a:r>
              <a:rPr lang="es-EC" b="1" dirty="0"/>
              <a:t> </a:t>
            </a:r>
            <a:r>
              <a:rPr lang="es-EC" b="1" dirty="0" err="1"/>
              <a:t>Connect</a:t>
            </a:r>
            <a:r>
              <a:rPr lang="es-EC" dirty="0"/>
              <a:t>: Es un estándar de identificación digital basado en </a:t>
            </a:r>
            <a:r>
              <a:rPr lang="es-EC" dirty="0" err="1"/>
              <a:t>OAuth</a:t>
            </a:r>
            <a:r>
              <a:rPr lang="es-EC" dirty="0"/>
              <a:t> 2.0, nos permite identificar usuarios ende una página web a través de </a:t>
            </a:r>
            <a:r>
              <a:rPr lang="es-EC" dirty="0" err="1"/>
              <a:t>URLs</a:t>
            </a:r>
            <a:r>
              <a:rPr lang="es-EC" dirty="0"/>
              <a:t> que podemos verificar con cualquier servidor que soporte el protocolo.</a:t>
            </a:r>
          </a:p>
        </p:txBody>
      </p:sp>
    </p:spTree>
    <p:extLst>
      <p:ext uri="{BB962C8B-B14F-4D97-AF65-F5344CB8AC3E}">
        <p14:creationId xmlns:p14="http://schemas.microsoft.com/office/powerpoint/2010/main" val="32879242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Autenticación</a:t>
            </a:r>
            <a:endParaRPr lang="es-EC" dirty="0"/>
          </a:p>
        </p:txBody>
      </p:sp>
      <p:sp>
        <p:nvSpPr>
          <p:cNvPr id="3" name="Marcador de contenido 2"/>
          <p:cNvSpPr>
            <a:spLocks noGrp="1"/>
          </p:cNvSpPr>
          <p:nvPr>
            <p:ph idx="1"/>
          </p:nvPr>
        </p:nvSpPr>
        <p:spPr/>
        <p:txBody>
          <a:bodyPr>
            <a:normAutofit/>
          </a:bodyPr>
          <a:lstStyle/>
          <a:p>
            <a:r>
              <a:rPr lang="es-EC" sz="2800" dirty="0"/>
              <a:t>La autenticación consiste en verificar la identidad de nuestros usuarios, es decir, debemos asegurarnos de que los usuarios existen, si pueden ingresar a nuestro sistema, si tienen los permisos adecuados, entre otras cosas, podemos utilizar mecanismos de usuario y contraseña, mensajes de texto, envío de </a:t>
            </a:r>
            <a:r>
              <a:rPr lang="es-EC" sz="2800" dirty="0" err="1"/>
              <a:t>URLs</a:t>
            </a:r>
            <a:r>
              <a:rPr lang="es-EC" sz="2800" dirty="0"/>
              <a:t> por correo electrónico, entre otras.</a:t>
            </a:r>
          </a:p>
        </p:txBody>
      </p:sp>
    </p:spTree>
    <p:extLst>
      <p:ext uri="{BB962C8B-B14F-4D97-AF65-F5344CB8AC3E}">
        <p14:creationId xmlns:p14="http://schemas.microsoft.com/office/powerpoint/2010/main" val="5833412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Autorización</a:t>
            </a:r>
            <a:endParaRPr lang="es-EC" dirty="0"/>
          </a:p>
        </p:txBody>
      </p:sp>
      <p:sp>
        <p:nvSpPr>
          <p:cNvPr id="3" name="Marcador de contenido 2"/>
          <p:cNvSpPr>
            <a:spLocks noGrp="1"/>
          </p:cNvSpPr>
          <p:nvPr>
            <p:ph idx="1"/>
          </p:nvPr>
        </p:nvSpPr>
        <p:spPr/>
        <p:txBody>
          <a:bodyPr>
            <a:normAutofit fontScale="85000" lnSpcReduction="20000"/>
          </a:bodyPr>
          <a:lstStyle/>
          <a:p>
            <a:r>
              <a:rPr lang="es-EC" dirty="0"/>
              <a:t>La autorización consiste en definir los permisos y limitaciones de los usuarios que han pasado el proceso de autenticación, recuerda no confundir los términos. Este proceso de autorización sucede, por ejemplo, cuando permitimos que una aplicación se conecte a nuestra cuenta de Google, muchas veces no queremos que estas aplicaciones tengan todos los permisos de nuestra cuenta </a:t>
            </a:r>
            <a:r>
              <a:rPr lang="es-EC" i="1" dirty="0"/>
              <a:t>(para enviar o leer los correos, por ejemplo)</a:t>
            </a:r>
            <a:r>
              <a:rPr lang="es-EC" dirty="0"/>
              <a:t>, pero si podemos autorizar otros permisos como la cámara o el calendario.</a:t>
            </a:r>
          </a:p>
          <a:p>
            <a:r>
              <a:rPr lang="es-EC" dirty="0"/>
              <a:t>Esto mismo sucede con nuestras aplicaciones, por ejemplo, algunos usuarios pueden tener permisos para escribir, actualizar o eliminar cierto contenido, mientras que otros solo pueden visualizar e interactuar con estas publicaciones.</a:t>
            </a:r>
          </a:p>
          <a:p>
            <a:r>
              <a:rPr lang="es-EC" dirty="0"/>
              <a:t>El desafío de esta clase es buscar y describir en la sección de comentarios una o más librerías que nos permitan realizar ambos procesos: autenticación y autorización.</a:t>
            </a:r>
          </a:p>
          <a:p>
            <a:endParaRPr lang="es-EC" dirty="0"/>
          </a:p>
        </p:txBody>
      </p:sp>
    </p:spTree>
    <p:extLst>
      <p:ext uri="{BB962C8B-B14F-4D97-AF65-F5344CB8AC3E}">
        <p14:creationId xmlns:p14="http://schemas.microsoft.com/office/powerpoint/2010/main" val="21019509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JSON Web </a:t>
            </a:r>
            <a:r>
              <a:rPr lang="es-EC" b="1" dirty="0" err="1"/>
              <a:t>Tokens</a:t>
            </a:r>
            <a:endParaRPr lang="es-EC" b="1" dirty="0"/>
          </a:p>
        </p:txBody>
      </p:sp>
      <p:sp>
        <p:nvSpPr>
          <p:cNvPr id="3" name="Marcador de contenido 2"/>
          <p:cNvSpPr>
            <a:spLocks noGrp="1"/>
          </p:cNvSpPr>
          <p:nvPr>
            <p:ph idx="1"/>
          </p:nvPr>
        </p:nvSpPr>
        <p:spPr>
          <a:xfrm>
            <a:off x="2589212" y="1558344"/>
            <a:ext cx="8915400" cy="4352878"/>
          </a:xfrm>
        </p:spPr>
        <p:txBody>
          <a:bodyPr>
            <a:normAutofit fontScale="62500" lnSpcReduction="20000"/>
          </a:bodyPr>
          <a:lstStyle/>
          <a:p>
            <a:r>
              <a:rPr lang="es-EC" dirty="0"/>
              <a:t>Los JSON Web </a:t>
            </a:r>
            <a:r>
              <a:rPr lang="es-EC" dirty="0" err="1"/>
              <a:t>Tokens</a:t>
            </a:r>
            <a:r>
              <a:rPr lang="es-EC" dirty="0"/>
              <a:t> (JWT) son un estándar que nos permite representar los permisos o requerimientos entre dos partes, es decir, el servidor de nuestra aplicación concede los permisos para un usuario generando un </a:t>
            </a:r>
            <a:r>
              <a:rPr lang="es-EC" dirty="0" err="1"/>
              <a:t>token</a:t>
            </a:r>
            <a:r>
              <a:rPr lang="es-EC" dirty="0"/>
              <a:t>, este </a:t>
            </a:r>
            <a:r>
              <a:rPr lang="es-EC" dirty="0" err="1"/>
              <a:t>token</a:t>
            </a:r>
            <a:r>
              <a:rPr lang="es-EC" dirty="0"/>
              <a:t> se envía al cliente o navegador donde utilizamos el </a:t>
            </a:r>
            <a:r>
              <a:rPr lang="es-EC" dirty="0" err="1"/>
              <a:t>token</a:t>
            </a:r>
            <a:r>
              <a:rPr lang="es-EC" dirty="0"/>
              <a:t> para realizar peticiones al servidor sin que éste necesite verificar a los usuarios, simplemente recibe los JWT y devuelve la información a la que el usuario tiene permiso según cada </a:t>
            </a:r>
            <a:r>
              <a:rPr lang="es-EC" dirty="0" err="1"/>
              <a:t>token</a:t>
            </a:r>
            <a:r>
              <a:rPr lang="es-EC" dirty="0"/>
              <a:t>.</a:t>
            </a:r>
          </a:p>
          <a:p>
            <a:endParaRPr lang="es-EC" dirty="0"/>
          </a:p>
          <a:p>
            <a:r>
              <a:rPr lang="es-EC" dirty="0"/>
              <a:t>Los JWT se dividen en 3 cadenas de texto separadas por puntos. La primera parte es el </a:t>
            </a:r>
            <a:r>
              <a:rPr lang="es-EC" dirty="0" err="1"/>
              <a:t>header</a:t>
            </a:r>
            <a:r>
              <a:rPr lang="es-EC" dirty="0"/>
              <a:t> y contiene el algoritmo y el tipo de </a:t>
            </a:r>
            <a:r>
              <a:rPr lang="es-EC" dirty="0" err="1"/>
              <a:t>token</a:t>
            </a:r>
            <a:r>
              <a:rPr lang="es-EC" dirty="0"/>
              <a:t> que utilizamos para firmar. La segunda parte es el </a:t>
            </a:r>
            <a:r>
              <a:rPr lang="es-EC" dirty="0" err="1"/>
              <a:t>payload</a:t>
            </a:r>
            <a:r>
              <a:rPr lang="es-EC" dirty="0"/>
              <a:t>, contiene información como la identificación del usuario, fechas de creación y expiración del </a:t>
            </a:r>
            <a:r>
              <a:rPr lang="es-EC" dirty="0" err="1"/>
              <a:t>token</a:t>
            </a:r>
            <a:r>
              <a:rPr lang="es-EC" dirty="0"/>
              <a:t>, entre otras ( debemos tener cuidado de no transmitir información sensible ya que, puede ser decodificada por alguna otra aplicación). Por último, la </a:t>
            </a:r>
            <a:r>
              <a:rPr lang="es-EC" dirty="0" err="1"/>
              <a:t>signature</a:t>
            </a:r>
            <a:r>
              <a:rPr lang="es-EC" dirty="0"/>
              <a:t> es la tercera parte del </a:t>
            </a:r>
            <a:r>
              <a:rPr lang="es-EC" dirty="0" err="1"/>
              <a:t>token</a:t>
            </a:r>
            <a:r>
              <a:rPr lang="es-EC" dirty="0"/>
              <a:t> y se genera codificando los anteriores campos más una firma secreta, gracias a esta parte del </a:t>
            </a:r>
            <a:r>
              <a:rPr lang="es-EC" dirty="0" err="1"/>
              <a:t>token</a:t>
            </a:r>
            <a:r>
              <a:rPr lang="es-EC" dirty="0"/>
              <a:t> podemos verificar su autenticidad e invalidar el </a:t>
            </a:r>
            <a:r>
              <a:rPr lang="es-EC" dirty="0" err="1"/>
              <a:t>token</a:t>
            </a:r>
            <a:r>
              <a:rPr lang="es-EC" dirty="0"/>
              <a:t> si alguno de los campos cambia.</a:t>
            </a:r>
          </a:p>
          <a:p>
            <a:endParaRPr lang="es-EC" dirty="0"/>
          </a:p>
          <a:p>
            <a:r>
              <a:rPr lang="es-EC" dirty="0"/>
              <a:t>Podemos utilizar dos tipos de algoritmos para codificar nuestros </a:t>
            </a:r>
            <a:r>
              <a:rPr lang="es-EC" dirty="0" err="1"/>
              <a:t>tokens</a:t>
            </a:r>
            <a:r>
              <a:rPr lang="es-EC" dirty="0"/>
              <a:t>, los simétricos nos permiten </a:t>
            </a:r>
            <a:r>
              <a:rPr lang="es-EC" dirty="0" err="1"/>
              <a:t>encriptar</a:t>
            </a:r>
            <a:r>
              <a:rPr lang="es-EC" dirty="0"/>
              <a:t> y </a:t>
            </a:r>
            <a:r>
              <a:rPr lang="es-EC" dirty="0" err="1"/>
              <a:t>desencriptar</a:t>
            </a:r>
            <a:r>
              <a:rPr lang="es-EC" dirty="0"/>
              <a:t> los </a:t>
            </a:r>
            <a:r>
              <a:rPr lang="es-EC" dirty="0" err="1"/>
              <a:t>tokens</a:t>
            </a:r>
            <a:r>
              <a:rPr lang="es-EC" dirty="0"/>
              <a:t> utilizando una única llave privada, o podemos utilizar algoritmos asimétricos que utilizan una llave privada y una publica para tener mayor seguridad y evitar problemas si alguna de las llaves es interceptada.</a:t>
            </a:r>
          </a:p>
        </p:txBody>
      </p:sp>
    </p:spTree>
    <p:extLst>
      <p:ext uri="{BB962C8B-B14F-4D97-AF65-F5344CB8AC3E}">
        <p14:creationId xmlns:p14="http://schemas.microsoft.com/office/powerpoint/2010/main" val="238068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smtClean="0"/>
              <a:t>Clientes Web y Servidores</a:t>
            </a:r>
            <a:endParaRPr lang="es-EC" b="1" dirty="0"/>
          </a:p>
        </p:txBody>
      </p:sp>
      <p:sp>
        <p:nvSpPr>
          <p:cNvPr id="3" name="Marcador de contenido 2"/>
          <p:cNvSpPr>
            <a:spLocks noGrp="1"/>
          </p:cNvSpPr>
          <p:nvPr>
            <p:ph sz="half" idx="1"/>
          </p:nvPr>
        </p:nvSpPr>
        <p:spPr/>
        <p:txBody>
          <a:bodyPr>
            <a:normAutofit/>
          </a:bodyPr>
          <a:lstStyle/>
          <a:p>
            <a:r>
              <a:rPr lang="es-EC" sz="2800" dirty="0" smtClean="0"/>
              <a:t>Cliente Web: Es cualquier tipo de elemento que pueda interactuar con una aplicación. Navegador </a:t>
            </a:r>
            <a:r>
              <a:rPr lang="es-EC" sz="2800" dirty="0" err="1" smtClean="0"/>
              <a:t>Movil</a:t>
            </a:r>
            <a:r>
              <a:rPr lang="es-EC" sz="2800" dirty="0" smtClean="0"/>
              <a:t>, Desktop</a:t>
            </a:r>
          </a:p>
        </p:txBody>
      </p:sp>
      <p:sp>
        <p:nvSpPr>
          <p:cNvPr id="4" name="Marcador de contenido 3"/>
          <p:cNvSpPr>
            <a:spLocks noGrp="1"/>
          </p:cNvSpPr>
          <p:nvPr>
            <p:ph sz="half" idx="2"/>
          </p:nvPr>
        </p:nvSpPr>
        <p:spPr/>
        <p:txBody>
          <a:bodyPr/>
          <a:lstStyle/>
          <a:p>
            <a:r>
              <a:rPr lang="es-EC" sz="2800" dirty="0" smtClean="0"/>
              <a:t>Servidores: Componente de software que se encarga de mostrar, interpretar, interactuar y presentar contenido al cliente</a:t>
            </a:r>
            <a:r>
              <a:rPr lang="es-EC" dirty="0" smtClean="0"/>
              <a:t>.</a:t>
            </a:r>
          </a:p>
          <a:p>
            <a:pPr marL="0" indent="0">
              <a:buNone/>
            </a:pPr>
            <a:endParaRPr lang="es-EC" dirty="0"/>
          </a:p>
          <a:p>
            <a:pPr marL="0" indent="0">
              <a:buNone/>
            </a:pPr>
            <a:endParaRPr lang="es-EC" dirty="0" smtClean="0"/>
          </a:p>
        </p:txBody>
      </p:sp>
    </p:spTree>
    <p:extLst>
      <p:ext uri="{BB962C8B-B14F-4D97-AF65-F5344CB8AC3E}">
        <p14:creationId xmlns:p14="http://schemas.microsoft.com/office/powerpoint/2010/main" val="48226399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Autenticación tradicional vs JWT</a:t>
            </a:r>
          </a:p>
        </p:txBody>
      </p:sp>
      <p:sp>
        <p:nvSpPr>
          <p:cNvPr id="3" name="Marcador de contenido 2"/>
          <p:cNvSpPr>
            <a:spLocks noGrp="1"/>
          </p:cNvSpPr>
          <p:nvPr>
            <p:ph idx="1"/>
          </p:nvPr>
        </p:nvSpPr>
        <p:spPr>
          <a:xfrm>
            <a:off x="1841679" y="1571223"/>
            <a:ext cx="9662933" cy="4339999"/>
          </a:xfrm>
        </p:spPr>
        <p:txBody>
          <a:bodyPr>
            <a:normAutofit fontScale="62500" lnSpcReduction="20000"/>
          </a:bodyPr>
          <a:lstStyle/>
          <a:p>
            <a:r>
              <a:rPr lang="es-EC" dirty="0"/>
              <a:t>La autenticación tradicional funciona creando un espacio en memoria con un id para identificar a los usuarios activos, estos </a:t>
            </a:r>
            <a:r>
              <a:rPr lang="es-EC" dirty="0" err="1"/>
              <a:t>IDs</a:t>
            </a:r>
            <a:r>
              <a:rPr lang="es-EC" dirty="0"/>
              <a:t> se almacenan en cookies (información que enviamos o modificamos entre servidores y navegadores) para identificar si los usuarios están o no autenticados. Todas las cookies tienen un tiempo límite, es decir, después de cierto tiempo la cookie se borra y la sesión termina, el usuario debe volver a autenticarse.</a:t>
            </a:r>
          </a:p>
          <a:p>
            <a:endParaRPr lang="es-EC" dirty="0"/>
          </a:p>
          <a:p>
            <a:r>
              <a:rPr lang="es-EC" dirty="0"/>
              <a:t>El problema de este tipo de autenticación es que no funciona con _Single Page </a:t>
            </a:r>
            <a:r>
              <a:rPr lang="es-EC" dirty="0" err="1"/>
              <a:t>Applications</a:t>
            </a:r>
            <a:r>
              <a:rPr lang="es-EC" dirty="0"/>
              <a:t> (aplicaciones construidas sobre una única página), ya que no refrescamos el navegador para acceder a nueva información o verificar la autenticación de los usuarios, no hay forma de acceder a las cookies a medida que los usuarios interactúan con la aplicación. También tenemos problemas cuando construimos aplicaciones con arquitecturas basadas en </a:t>
            </a:r>
            <a:r>
              <a:rPr lang="es-EC" dirty="0" err="1"/>
              <a:t>microservicios</a:t>
            </a:r>
            <a:r>
              <a:rPr lang="es-EC" dirty="0"/>
              <a:t>, cualquier control de permisos requiere volver a realizar peticiones en la base de datos.</a:t>
            </a:r>
          </a:p>
          <a:p>
            <a:endParaRPr lang="es-EC" dirty="0"/>
          </a:p>
          <a:p>
            <a:r>
              <a:rPr lang="es-EC" dirty="0"/>
              <a:t>La autenticación con </a:t>
            </a:r>
            <a:r>
              <a:rPr lang="es-EC" dirty="0" err="1"/>
              <a:t>tokens</a:t>
            </a:r>
            <a:r>
              <a:rPr lang="es-EC" dirty="0"/>
              <a:t> funciona generando </a:t>
            </a:r>
            <a:r>
              <a:rPr lang="es-EC" dirty="0" err="1"/>
              <a:t>tokens</a:t>
            </a:r>
            <a:r>
              <a:rPr lang="es-EC" dirty="0"/>
              <a:t> con la identificación y los permisos de cada usuario, estos </a:t>
            </a:r>
            <a:r>
              <a:rPr lang="es-EC" dirty="0" err="1"/>
              <a:t>tokens</a:t>
            </a:r>
            <a:r>
              <a:rPr lang="es-EC" dirty="0"/>
              <a:t> son enviados y almacenados desde el cliente, así que, siempre que nuestras aplicaciones necesitan verificar los permisos de los usuarios simplemente necesitan validar los </a:t>
            </a:r>
            <a:r>
              <a:rPr lang="es-EC" dirty="0" err="1"/>
              <a:t>tokens</a:t>
            </a:r>
            <a:r>
              <a:rPr lang="es-EC" dirty="0"/>
              <a:t>. Gracias a este tipo de autenticación NO necesitamos un servicio de </a:t>
            </a:r>
            <a:r>
              <a:rPr lang="es-EC" dirty="0" err="1"/>
              <a:t>backend</a:t>
            </a:r>
            <a:r>
              <a:rPr lang="es-EC" dirty="0"/>
              <a:t> para almacenar las sesiones de autenticación de los usuarios, solo con guardar y validar los </a:t>
            </a:r>
            <a:r>
              <a:rPr lang="es-EC" dirty="0" err="1"/>
              <a:t>tokens</a:t>
            </a:r>
            <a:r>
              <a:rPr lang="es-EC" dirty="0"/>
              <a:t> podemos controlar los permisos para cada usuario.</a:t>
            </a:r>
          </a:p>
        </p:txBody>
      </p:sp>
    </p:spTree>
    <p:extLst>
      <p:ext uri="{BB962C8B-B14F-4D97-AF65-F5344CB8AC3E}">
        <p14:creationId xmlns:p14="http://schemas.microsoft.com/office/powerpoint/2010/main" val="6531268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Configuración inicial de los proyectos</a:t>
            </a:r>
          </a:p>
        </p:txBody>
      </p:sp>
      <p:sp>
        <p:nvSpPr>
          <p:cNvPr id="3" name="Marcador de contenido 2"/>
          <p:cNvSpPr>
            <a:spLocks noGrp="1"/>
          </p:cNvSpPr>
          <p:nvPr>
            <p:ph idx="1"/>
          </p:nvPr>
        </p:nvSpPr>
        <p:spPr/>
        <p:txBody>
          <a:bodyPr>
            <a:normAutofit fontScale="77500" lnSpcReduction="20000"/>
          </a:bodyPr>
          <a:lstStyle/>
          <a:p>
            <a:r>
              <a:rPr lang="es-EC" dirty="0"/>
              <a:t>Los ajustes del proyecto determinan las propiedades de sus recursos de vídeo y audio. Por ejemplo, determinan su formato (AVCHD), origen (disco duro o videocámara de memoria Flash) y la proporción de aspecto (vídeo estándar o de pantalla ancha). La configuración del proyecto también especifica la velocidad de fotograma, la proporción de aspecto, la velocidad de muestreo de audio, el campo superior e inferior primero y la profundidad de bits del proyecto.</a:t>
            </a:r>
          </a:p>
          <a:p>
            <a:endParaRPr lang="es-EC" dirty="0"/>
          </a:p>
          <a:p>
            <a:r>
              <a:rPr lang="es-EC" dirty="0"/>
              <a:t>Cuando se inicia un nuevo proyecto, Adobe </a:t>
            </a:r>
            <a:r>
              <a:rPr lang="es-EC" dirty="0" err="1"/>
              <a:t>Premiere</a:t>
            </a:r>
            <a:r>
              <a:rPr lang="es-EC" dirty="0"/>
              <a:t> </a:t>
            </a:r>
            <a:r>
              <a:rPr lang="es-EC" dirty="0" err="1"/>
              <a:t>Elements</a:t>
            </a:r>
            <a:r>
              <a:rPr lang="es-EC" dirty="0"/>
              <a:t> le aplica un ajuste preestablecido de proyecto. Un ajuste preestablecido de proyecto es una recopilación de ajustes de proyecto previamente configurados. Puede utilizar el ajuste preestablecido del proyecto predeterminado para el estándar de televisión de la versión de Adobe </a:t>
            </a:r>
            <a:r>
              <a:rPr lang="es-EC" dirty="0" err="1"/>
              <a:t>Premiere</a:t>
            </a:r>
            <a:r>
              <a:rPr lang="es-EC" dirty="0"/>
              <a:t> </a:t>
            </a:r>
            <a:r>
              <a:rPr lang="es-EC" dirty="0" err="1"/>
              <a:t>Elements</a:t>
            </a:r>
            <a:r>
              <a:rPr lang="es-EC" dirty="0"/>
              <a:t> instalada en el equipo.</a:t>
            </a:r>
          </a:p>
        </p:txBody>
      </p:sp>
    </p:spTree>
    <p:extLst>
      <p:ext uri="{BB962C8B-B14F-4D97-AF65-F5344CB8AC3E}">
        <p14:creationId xmlns:p14="http://schemas.microsoft.com/office/powerpoint/2010/main" val="27701763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Firmando un JWT</a:t>
            </a:r>
          </a:p>
        </p:txBody>
      </p:sp>
      <p:sp>
        <p:nvSpPr>
          <p:cNvPr id="3" name="Marcador de contenido 2"/>
          <p:cNvSpPr>
            <a:spLocks noGrp="1"/>
          </p:cNvSpPr>
          <p:nvPr>
            <p:ph idx="1"/>
          </p:nvPr>
        </p:nvSpPr>
        <p:spPr/>
        <p:txBody>
          <a:bodyPr>
            <a:normAutofit fontScale="77500" lnSpcReduction="20000"/>
          </a:bodyPr>
          <a:lstStyle/>
          <a:p>
            <a:r>
              <a:rPr lang="es-EC" dirty="0"/>
              <a:t>Para generar y firmar un JWT de manera simétrica vamos a instalar las siguientes dependencias:</a:t>
            </a:r>
          </a:p>
          <a:p>
            <a:endParaRPr lang="es-EC" dirty="0"/>
          </a:p>
          <a:p>
            <a:r>
              <a:rPr lang="es-EC" dirty="0" err="1"/>
              <a:t>npm</a:t>
            </a:r>
            <a:r>
              <a:rPr lang="es-EC" dirty="0"/>
              <a:t> i -S </a:t>
            </a:r>
            <a:r>
              <a:rPr lang="es-EC" dirty="0" err="1"/>
              <a:t>express</a:t>
            </a:r>
            <a:r>
              <a:rPr lang="es-EC" dirty="0"/>
              <a:t> </a:t>
            </a:r>
            <a:r>
              <a:rPr lang="es-EC" dirty="0" err="1"/>
              <a:t>dotenv</a:t>
            </a:r>
            <a:r>
              <a:rPr lang="es-EC" dirty="0"/>
              <a:t> </a:t>
            </a:r>
            <a:r>
              <a:rPr lang="es-EC" dirty="0" err="1"/>
              <a:t>jsonwebtoken</a:t>
            </a:r>
            <a:r>
              <a:rPr lang="es-EC" dirty="0"/>
              <a:t> </a:t>
            </a:r>
            <a:r>
              <a:rPr lang="es-EC" dirty="0" err="1"/>
              <a:t>body-parser</a:t>
            </a:r>
            <a:endParaRPr lang="es-EC" dirty="0"/>
          </a:p>
          <a:p>
            <a:r>
              <a:rPr lang="es-EC" dirty="0"/>
              <a:t>La librería </a:t>
            </a:r>
            <a:r>
              <a:rPr lang="es-EC" dirty="0" err="1"/>
              <a:t>dotenv</a:t>
            </a:r>
            <a:r>
              <a:rPr lang="es-EC" dirty="0"/>
              <a:t> nos permite crear archivos .</a:t>
            </a:r>
            <a:r>
              <a:rPr lang="es-EC" dirty="0" err="1"/>
              <a:t>env</a:t>
            </a:r>
            <a:r>
              <a:rPr lang="es-EC" dirty="0"/>
              <a:t> con la información que no podemos publicar de nuestro proyecto, por ejemplo, la llave secreta de nuestro JWT. Por otra parte, la librería </a:t>
            </a:r>
            <a:r>
              <a:rPr lang="es-EC" dirty="0" err="1"/>
              <a:t>jsonwebtoken</a:t>
            </a:r>
            <a:r>
              <a:rPr lang="es-EC" dirty="0"/>
              <a:t> nos permite firmar nuestros </a:t>
            </a:r>
            <a:r>
              <a:rPr lang="es-EC" dirty="0" err="1"/>
              <a:t>tokens</a:t>
            </a:r>
            <a:r>
              <a:rPr lang="es-EC" dirty="0"/>
              <a:t> de manera simétrica.</a:t>
            </a:r>
          </a:p>
          <a:p>
            <a:endParaRPr lang="es-EC" dirty="0"/>
          </a:p>
          <a:p>
            <a:r>
              <a:rPr lang="es-EC" dirty="0"/>
              <a:t>Con nuestras dependencias instaladas y los archivos .</a:t>
            </a:r>
            <a:r>
              <a:rPr lang="es-EC" dirty="0" err="1"/>
              <a:t>env</a:t>
            </a:r>
            <a:r>
              <a:rPr lang="es-EC" dirty="0"/>
              <a:t> configurados, podemos programar nuestra aplicación, en esta clase vamos a crear un </a:t>
            </a:r>
            <a:r>
              <a:rPr lang="es-EC" dirty="0" err="1"/>
              <a:t>endpoint</a:t>
            </a:r>
            <a:r>
              <a:rPr lang="es-EC" dirty="0"/>
              <a:t> /api/</a:t>
            </a:r>
            <a:r>
              <a:rPr lang="es-EC" dirty="0" err="1"/>
              <a:t>auth</a:t>
            </a:r>
            <a:r>
              <a:rPr lang="es-EC" dirty="0"/>
              <a:t>/</a:t>
            </a:r>
            <a:r>
              <a:rPr lang="es-EC" dirty="0" err="1"/>
              <a:t>token</a:t>
            </a:r>
            <a:r>
              <a:rPr lang="es-EC" dirty="0"/>
              <a:t> donde debemos generar un </a:t>
            </a:r>
            <a:r>
              <a:rPr lang="es-EC" dirty="0" err="1"/>
              <a:t>token</a:t>
            </a:r>
            <a:r>
              <a:rPr lang="es-EC" dirty="0"/>
              <a:t> de usuario utilizando el método </a:t>
            </a:r>
            <a:r>
              <a:rPr lang="es-EC" dirty="0" err="1"/>
              <a:t>jwt.sign</a:t>
            </a:r>
            <a:r>
              <a:rPr lang="es-EC" dirty="0"/>
              <a:t>().</a:t>
            </a:r>
          </a:p>
        </p:txBody>
      </p:sp>
    </p:spTree>
    <p:extLst>
      <p:ext uri="{BB962C8B-B14F-4D97-AF65-F5344CB8AC3E}">
        <p14:creationId xmlns:p14="http://schemas.microsoft.com/office/powerpoint/2010/main" val="25741900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C" b="1" dirty="0"/>
              <a:t>Verificando nuestro JWT firmado y buenas practicas con JWT</a:t>
            </a:r>
          </a:p>
        </p:txBody>
      </p:sp>
      <p:sp>
        <p:nvSpPr>
          <p:cNvPr id="3" name="Marcador de contenido 2"/>
          <p:cNvSpPr>
            <a:spLocks noGrp="1"/>
          </p:cNvSpPr>
          <p:nvPr>
            <p:ph idx="1"/>
          </p:nvPr>
        </p:nvSpPr>
        <p:spPr/>
        <p:txBody>
          <a:bodyPr>
            <a:normAutofit fontScale="62500" lnSpcReduction="20000"/>
          </a:bodyPr>
          <a:lstStyle/>
          <a:p>
            <a:r>
              <a:rPr lang="es-EC" dirty="0"/>
              <a:t>Nunca transmitir información sensible: Recuerda que los JWT son completamente decodificables, su seguridad no esta en la </a:t>
            </a:r>
            <a:r>
              <a:rPr lang="es-EC" dirty="0" err="1"/>
              <a:t>encripción</a:t>
            </a:r>
            <a:r>
              <a:rPr lang="es-EC" dirty="0"/>
              <a:t> de datos que transmitimos por los </a:t>
            </a:r>
            <a:r>
              <a:rPr lang="es-EC" dirty="0" err="1"/>
              <a:t>tokens</a:t>
            </a:r>
            <a:r>
              <a:rPr lang="es-EC" dirty="0"/>
              <a:t> sino en la validación frente a nuestros servidores. Toda la información que transmitimos por JWT debe ser tratada como si fuera enviada por texto plano.</a:t>
            </a:r>
          </a:p>
          <a:p>
            <a:r>
              <a:rPr lang="es-EC" dirty="0"/>
              <a:t>Mantener los </a:t>
            </a:r>
            <a:r>
              <a:rPr lang="es-EC" dirty="0" err="1"/>
              <a:t>tokens</a:t>
            </a:r>
            <a:r>
              <a:rPr lang="es-EC" dirty="0"/>
              <a:t> pequeños: Los JWT NO son un medio de transmisión de datos, su única responsabilidad es verificar la autenticación de nuestros usuarios. para obtener la información de nuestros usuarios debemos crear nuevos </a:t>
            </a:r>
            <a:r>
              <a:rPr lang="es-EC" dirty="0" err="1"/>
              <a:t>endpoints</a:t>
            </a:r>
            <a:r>
              <a:rPr lang="es-EC" dirty="0"/>
              <a:t> en la API de nuestra aplicación que, por su puesto, solo deben ser disponibles si enviamos un </a:t>
            </a:r>
            <a:r>
              <a:rPr lang="es-EC" dirty="0" err="1"/>
              <a:t>token</a:t>
            </a:r>
            <a:r>
              <a:rPr lang="es-EC" dirty="0"/>
              <a:t> valido.</a:t>
            </a:r>
          </a:p>
          <a:p>
            <a:r>
              <a:rPr lang="es-EC" dirty="0"/>
              <a:t>Configurar tiempos de vida de muy cortos: El tiempo de vida de nuestros </a:t>
            </a:r>
            <a:r>
              <a:rPr lang="es-EC" dirty="0" err="1"/>
              <a:t>tokens</a:t>
            </a:r>
            <a:r>
              <a:rPr lang="es-EC" dirty="0"/>
              <a:t> son el tiempo en que podemos utilizarlos, la recomendación son máximo 15 minutos. Entre más grande sea este tiempo, más tiempo tienen quienes quieran cometer ataques a nuestra aplicación.</a:t>
            </a:r>
          </a:p>
          <a:p>
            <a:r>
              <a:rPr lang="es-EC" dirty="0"/>
              <a:t>Crear JWT opacos: Nunca es una buena idea decodificar nuestros </a:t>
            </a:r>
            <a:r>
              <a:rPr lang="es-EC" dirty="0" err="1"/>
              <a:t>tokens</a:t>
            </a:r>
            <a:r>
              <a:rPr lang="es-EC" dirty="0"/>
              <a:t> desde el cliente o </a:t>
            </a:r>
            <a:r>
              <a:rPr lang="es-EC" dirty="0" err="1"/>
              <a:t>frontend</a:t>
            </a:r>
            <a:r>
              <a:rPr lang="es-EC" dirty="0"/>
              <a:t> de nuestra aplicación, recuerda que este código es completamente público y corremos el riesgo de que alguien más acceda a las llaves privadas de nuestra aplicación.</a:t>
            </a:r>
          </a:p>
        </p:txBody>
      </p:sp>
    </p:spTree>
    <p:extLst>
      <p:ext uri="{BB962C8B-B14F-4D97-AF65-F5344CB8AC3E}">
        <p14:creationId xmlns:p14="http://schemas.microsoft.com/office/powerpoint/2010/main" val="6155321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smtClean="0"/>
              <a:t>Server-</a:t>
            </a:r>
            <a:r>
              <a:rPr lang="es-EC" b="1" dirty="0" err="1" smtClean="0"/>
              <a:t>Side</a:t>
            </a:r>
            <a:r>
              <a:rPr lang="es-EC" b="1" dirty="0" smtClean="0"/>
              <a:t> vs </a:t>
            </a:r>
            <a:r>
              <a:rPr lang="es-EC" b="1" dirty="0" err="1" smtClean="0"/>
              <a:t>Client-Side</a:t>
            </a:r>
            <a:r>
              <a:rPr lang="es-EC" b="1" dirty="0" smtClean="0"/>
              <a:t> </a:t>
            </a:r>
            <a:r>
              <a:rPr lang="es-EC" b="1" dirty="0" err="1" smtClean="0"/>
              <a:t>sessions</a:t>
            </a:r>
            <a:endParaRPr lang="es-EC" dirty="0"/>
          </a:p>
        </p:txBody>
      </p:sp>
      <p:sp>
        <p:nvSpPr>
          <p:cNvPr id="3" name="Marcador de contenido 2"/>
          <p:cNvSpPr>
            <a:spLocks noGrp="1"/>
          </p:cNvSpPr>
          <p:nvPr>
            <p:ph idx="1"/>
          </p:nvPr>
        </p:nvSpPr>
        <p:spPr>
          <a:xfrm>
            <a:off x="1596980" y="1725768"/>
            <a:ext cx="10319756" cy="4314242"/>
          </a:xfrm>
        </p:spPr>
        <p:txBody>
          <a:bodyPr>
            <a:normAutofit fontScale="25000" lnSpcReduction="20000"/>
          </a:bodyPr>
          <a:lstStyle/>
          <a:p>
            <a:r>
              <a:rPr lang="es-EC" sz="6400" dirty="0"/>
              <a:t>Autenticar usuarios desde de lado del servidor es considerado </a:t>
            </a:r>
            <a:r>
              <a:rPr lang="es-EC" sz="6400" dirty="0" err="1"/>
              <a:t>stateful</a:t>
            </a:r>
            <a:r>
              <a:rPr lang="es-EC" sz="6400" dirty="0"/>
              <a:t>, debemos utilizar sesiones para preservar los estados de autenticación, es decir, guardamos en memoria o en una base de datos un identificador que nos permita comprobar si los usuarios están o no autenticados.</a:t>
            </a:r>
          </a:p>
          <a:p>
            <a:endParaRPr lang="es-EC" sz="6400" dirty="0"/>
          </a:p>
          <a:p>
            <a:r>
              <a:rPr lang="es-EC" sz="6400" dirty="0"/>
              <a:t>Por otro lado, la autenticación de lado del cliente no utiliza sesiones, en realidad, no tenemos forma de verificar si los usuarios están autenticados o no, en vez de esto, validamos los datos de usuario para obtener </a:t>
            </a:r>
            <a:r>
              <a:rPr lang="es-EC" sz="6400" dirty="0" err="1"/>
              <a:t>tokens</a:t>
            </a:r>
            <a:r>
              <a:rPr lang="es-EC" sz="6400" dirty="0"/>
              <a:t> (con límite de tiempo) que utilizamos en las peticiones al servidor para validar el acceso y consultar nuestra información.</a:t>
            </a:r>
          </a:p>
          <a:p>
            <a:endParaRPr lang="es-EC" sz="6400" dirty="0"/>
          </a:p>
          <a:p>
            <a:r>
              <a:rPr lang="es-EC" sz="6400" dirty="0"/>
              <a:t>Proceso de autenticación de lado del cliente:</a:t>
            </a:r>
          </a:p>
          <a:p>
            <a:endParaRPr lang="es-EC" sz="6400" dirty="0"/>
          </a:p>
          <a:p>
            <a:r>
              <a:rPr lang="es-EC" sz="6400" dirty="0"/>
              <a:t>Cuando los usuarios hacen </a:t>
            </a:r>
            <a:r>
              <a:rPr lang="es-EC" sz="6400" dirty="0" err="1"/>
              <a:t>login</a:t>
            </a:r>
            <a:r>
              <a:rPr lang="es-EC" sz="6400" dirty="0"/>
              <a:t>, el servidor responde con un </a:t>
            </a:r>
            <a:r>
              <a:rPr lang="es-EC" sz="6400" dirty="0" err="1"/>
              <a:t>token</a:t>
            </a:r>
            <a:r>
              <a:rPr lang="es-EC" sz="6400" dirty="0"/>
              <a:t> (indicando que el </a:t>
            </a:r>
            <a:r>
              <a:rPr lang="es-EC" sz="6400" dirty="0" err="1"/>
              <a:t>login</a:t>
            </a:r>
            <a:r>
              <a:rPr lang="es-EC" sz="6400" dirty="0"/>
              <a:t> fue exitoso) y nosotros, de lado del cliente, agregamos una bandera para indicar que el usuario esta autenticado.</a:t>
            </a:r>
          </a:p>
          <a:p>
            <a:r>
              <a:rPr lang="es-EC" sz="6400" dirty="0"/>
              <a:t>En cualquier punto de nuestra aplicación (por ejemplo, cuando cambiamos de ruta o hacemos una nueva petición) debemos verificar la expiración de los </a:t>
            </a:r>
            <a:r>
              <a:rPr lang="es-EC" sz="6400" dirty="0" err="1"/>
              <a:t>tokens</a:t>
            </a:r>
            <a:r>
              <a:rPr lang="es-EC" sz="6400" dirty="0"/>
              <a:t>.</a:t>
            </a:r>
          </a:p>
          <a:p>
            <a:r>
              <a:rPr lang="es-EC" sz="6400" dirty="0"/>
              <a:t>Si el </a:t>
            </a:r>
            <a:r>
              <a:rPr lang="es-EC" sz="6400" dirty="0" err="1"/>
              <a:t>token</a:t>
            </a:r>
            <a:r>
              <a:rPr lang="es-EC" sz="6400" dirty="0"/>
              <a:t> expira, debemos cambiar la bandera para indicar que el usuario NO esta autenticado y nuevamente </a:t>
            </a:r>
            <a:r>
              <a:rPr lang="es-EC" sz="6400" dirty="0" err="1"/>
              <a:t>redireccionar</a:t>
            </a:r>
            <a:r>
              <a:rPr lang="es-EC" sz="6400" dirty="0"/>
              <a:t> a los usuarios a la ruta de </a:t>
            </a:r>
            <a:r>
              <a:rPr lang="es-EC" sz="6400" dirty="0" err="1"/>
              <a:t>login</a:t>
            </a:r>
            <a:r>
              <a:rPr lang="es-EC" sz="6400" dirty="0"/>
              <a:t>.</a:t>
            </a:r>
          </a:p>
          <a:p>
            <a:endParaRPr lang="es-EC" dirty="0"/>
          </a:p>
        </p:txBody>
      </p:sp>
    </p:spTree>
    <p:extLst>
      <p:ext uri="{BB962C8B-B14F-4D97-AF65-F5344CB8AC3E}">
        <p14:creationId xmlns:p14="http://schemas.microsoft.com/office/powerpoint/2010/main" val="21316584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Protegiendo nuestros recursos con JWT</a:t>
            </a:r>
          </a:p>
        </p:txBody>
      </p:sp>
      <p:sp>
        <p:nvSpPr>
          <p:cNvPr id="3" name="Marcador de contenido 2"/>
          <p:cNvSpPr>
            <a:spLocks noGrp="1"/>
          </p:cNvSpPr>
          <p:nvPr>
            <p:ph idx="1"/>
          </p:nvPr>
        </p:nvSpPr>
        <p:spPr/>
        <p:txBody>
          <a:bodyPr>
            <a:noAutofit/>
          </a:bodyPr>
          <a:lstStyle/>
          <a:p>
            <a:r>
              <a:rPr lang="es-EC" sz="2800" dirty="0"/>
              <a:t>Actualmente utilizamos dos algoritmos de cifrado para proteger nuestros JWT: RS256, donde necesitamos una llave publica y una privada para validar la información desde el servidor y el cliente (utiliza la RSA </a:t>
            </a:r>
            <a:r>
              <a:rPr lang="es-EC" sz="2800" dirty="0" err="1"/>
              <a:t>Signature</a:t>
            </a:r>
            <a:r>
              <a:rPr lang="es-EC" sz="2800" dirty="0"/>
              <a:t> con SHA-256), y HS256, donde tenemos un poco menos de seguridad ya que, utilizamos a misma llave para generar y validar los </a:t>
            </a:r>
            <a:r>
              <a:rPr lang="es-EC" sz="2800" dirty="0" err="1"/>
              <a:t>tokens</a:t>
            </a:r>
            <a:r>
              <a:rPr lang="es-EC" sz="2800" dirty="0"/>
              <a:t> (utiliza el HMAC también con SHA-256).</a:t>
            </a:r>
          </a:p>
        </p:txBody>
      </p:sp>
    </p:spTree>
    <p:extLst>
      <p:ext uri="{BB962C8B-B14F-4D97-AF65-F5344CB8AC3E}">
        <p14:creationId xmlns:p14="http://schemas.microsoft.com/office/powerpoint/2010/main" val="29661677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Habilitando CORS en nuestro servidor</a:t>
            </a:r>
          </a:p>
        </p:txBody>
      </p:sp>
      <p:sp>
        <p:nvSpPr>
          <p:cNvPr id="3" name="Marcador de contenido 2"/>
          <p:cNvSpPr>
            <a:spLocks noGrp="1"/>
          </p:cNvSpPr>
          <p:nvPr>
            <p:ph idx="1"/>
          </p:nvPr>
        </p:nvSpPr>
        <p:spPr/>
        <p:txBody>
          <a:bodyPr>
            <a:normAutofit fontScale="62500" lnSpcReduction="20000"/>
          </a:bodyPr>
          <a:lstStyle/>
          <a:p>
            <a:r>
              <a:rPr lang="es-EC" dirty="0"/>
              <a:t>Habilitando CORS en nuestro servidor</a:t>
            </a:r>
          </a:p>
          <a:p>
            <a:r>
              <a:rPr lang="es-EC" dirty="0"/>
              <a:t>El Intercambio de Recursos de Origen Cruzado (Cross-</a:t>
            </a:r>
            <a:r>
              <a:rPr lang="es-EC" dirty="0" err="1"/>
              <a:t>Origin</a:t>
            </a:r>
            <a:r>
              <a:rPr lang="es-EC" dirty="0"/>
              <a:t> </a:t>
            </a:r>
            <a:r>
              <a:rPr lang="es-EC" dirty="0" err="1"/>
              <a:t>Resource</a:t>
            </a:r>
            <a:r>
              <a:rPr lang="es-EC" dirty="0"/>
              <a:t> </a:t>
            </a:r>
            <a:r>
              <a:rPr lang="es-EC" dirty="0" err="1"/>
              <a:t>Sharing</a:t>
            </a:r>
            <a:r>
              <a:rPr lang="es-EC" dirty="0"/>
              <a:t>) es un mecanismo que agrega unos encabezados (</a:t>
            </a:r>
            <a:r>
              <a:rPr lang="es-EC" dirty="0" err="1"/>
              <a:t>Headers</a:t>
            </a:r>
            <a:r>
              <a:rPr lang="es-EC" dirty="0"/>
              <a:t>) adicionales HTTP para permitir que un </a:t>
            </a:r>
            <a:r>
              <a:rPr lang="es-EC" dirty="0" err="1"/>
              <a:t>user</a:t>
            </a:r>
            <a:r>
              <a:rPr lang="es-EC" dirty="0"/>
              <a:t> </a:t>
            </a:r>
            <a:r>
              <a:rPr lang="es-EC" dirty="0" err="1"/>
              <a:t>agent</a:t>
            </a:r>
            <a:r>
              <a:rPr lang="es-EC" dirty="0"/>
              <a:t> (generalmente un navegador) obtenga permisos para acceder a los recursos de un servidor en un </a:t>
            </a:r>
            <a:r>
              <a:rPr lang="es-EC" dirty="0" err="1"/>
              <a:t>origin</a:t>
            </a:r>
            <a:r>
              <a:rPr lang="es-EC" dirty="0"/>
              <a:t> distinto (dominio) del que pertenece.</a:t>
            </a:r>
          </a:p>
          <a:p>
            <a:endParaRPr lang="es-EC" dirty="0"/>
          </a:p>
          <a:p>
            <a:r>
              <a:rPr lang="es-EC" dirty="0"/>
              <a:t>Por ejemplo una solicitud de origen cruzado seria hacer una </a:t>
            </a:r>
            <a:r>
              <a:rPr lang="es-EC" dirty="0" err="1"/>
              <a:t>peticion</a:t>
            </a:r>
            <a:r>
              <a:rPr lang="es-EC" dirty="0"/>
              <a:t> AJAX desde una aplicación que se encuentra en https://dominio-a.com para cargar el recurso </a:t>
            </a:r>
            <a:r>
              <a:rPr lang="es-EC" dirty="0">
                <a:hlinkClick r:id="rId2"/>
              </a:rPr>
              <a:t>https://api.dominio-b.com/data.json</a:t>
            </a:r>
            <a:r>
              <a:rPr lang="es-EC" dirty="0" smtClean="0"/>
              <a:t>.</a:t>
            </a:r>
          </a:p>
          <a:p>
            <a:r>
              <a:rPr lang="es-EC" dirty="0"/>
              <a:t>Debemos tener en cuenta que para aplicaciones server-</a:t>
            </a:r>
            <a:r>
              <a:rPr lang="es-EC" dirty="0" err="1"/>
              <a:t>side</a:t>
            </a:r>
            <a:r>
              <a:rPr lang="es-EC" dirty="0"/>
              <a:t> es poco probable que necesiten el uso de CORS debido a que las aplicaciones conviven en el mismo dominio. Sin embargo, es buena practica habilitarlo para los llamados externos de nuestra API.</a:t>
            </a:r>
          </a:p>
          <a:p>
            <a:r>
              <a:rPr lang="es-EC" dirty="0"/>
              <a:t>Más información sobre el middleware </a:t>
            </a:r>
            <a:r>
              <a:rPr lang="es-EC" dirty="0" err="1"/>
              <a:t>cors</a:t>
            </a:r>
            <a:r>
              <a:rPr lang="es-EC" dirty="0"/>
              <a:t> en </a:t>
            </a:r>
            <a:r>
              <a:rPr lang="es-EC" dirty="0">
                <a:hlinkClick r:id="rId3"/>
              </a:rPr>
              <a:t>https://expressjs.com/en/resources/middleware/cors.html</a:t>
            </a:r>
            <a:endParaRPr lang="es-EC" dirty="0"/>
          </a:p>
          <a:p>
            <a:endParaRPr lang="es-EC" dirty="0"/>
          </a:p>
        </p:txBody>
      </p:sp>
    </p:spTree>
    <p:extLst>
      <p:ext uri="{BB962C8B-B14F-4D97-AF65-F5344CB8AC3E}">
        <p14:creationId xmlns:p14="http://schemas.microsoft.com/office/powerpoint/2010/main" val="1818518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Profundizando el concepto de JWKS</a:t>
            </a:r>
          </a:p>
        </p:txBody>
      </p:sp>
      <p:sp>
        <p:nvSpPr>
          <p:cNvPr id="3" name="Marcador de contenido 2"/>
          <p:cNvSpPr>
            <a:spLocks noGrp="1"/>
          </p:cNvSpPr>
          <p:nvPr>
            <p:ph idx="1"/>
          </p:nvPr>
        </p:nvSpPr>
        <p:spPr>
          <a:xfrm>
            <a:off x="1944710" y="1790164"/>
            <a:ext cx="9469750" cy="4352878"/>
          </a:xfrm>
        </p:spPr>
        <p:txBody>
          <a:bodyPr>
            <a:noAutofit/>
          </a:bodyPr>
          <a:lstStyle/>
          <a:p>
            <a:r>
              <a:rPr lang="es-EC" sz="1400" dirty="0"/>
              <a:t>HS256 y R256 son dos de los algoritmos soportados para firmar JSON Web </a:t>
            </a:r>
            <a:r>
              <a:rPr lang="es-EC" sz="1400" dirty="0" err="1"/>
              <a:t>Tokens</a:t>
            </a:r>
            <a:r>
              <a:rPr lang="es-EC" sz="1400" dirty="0"/>
              <a:t>. El algoritmo HS256 genera una firma </a:t>
            </a:r>
            <a:r>
              <a:rPr lang="es-EC" sz="1400" dirty="0" err="1"/>
              <a:t>simetrica</a:t>
            </a:r>
            <a:r>
              <a:rPr lang="es-EC" sz="1400" dirty="0"/>
              <a:t>, esto quiere decir el </a:t>
            </a:r>
            <a:r>
              <a:rPr lang="es-EC" sz="1400" dirty="0" err="1"/>
              <a:t>secret</a:t>
            </a:r>
            <a:r>
              <a:rPr lang="es-EC" sz="1400" dirty="0"/>
              <a:t>/</a:t>
            </a:r>
            <a:r>
              <a:rPr lang="es-EC" sz="1400" dirty="0" err="1"/>
              <a:t>key</a:t>
            </a:r>
            <a:r>
              <a:rPr lang="es-EC" sz="1400" dirty="0"/>
              <a:t> se usa tanto para el firmado como para la </a:t>
            </a:r>
            <a:r>
              <a:rPr lang="es-EC" sz="1400" dirty="0" err="1"/>
              <a:t>verificacion</a:t>
            </a:r>
            <a:r>
              <a:rPr lang="es-EC" sz="1400" dirty="0"/>
              <a:t> de la firma. Mientras que, el algoritmo RS256 genera una firma </a:t>
            </a:r>
            <a:r>
              <a:rPr lang="es-EC" sz="1400" dirty="0" err="1"/>
              <a:t>asimetrica</a:t>
            </a:r>
            <a:r>
              <a:rPr lang="es-EC" sz="1400" dirty="0"/>
              <a:t> y en este caso es una llave privada la que se usa para el firmado y una llave publica es la que se </a:t>
            </a:r>
            <a:r>
              <a:rPr lang="es-EC" sz="1400" dirty="0" err="1"/>
              <a:t>ua</a:t>
            </a:r>
            <a:r>
              <a:rPr lang="es-EC" sz="1400" dirty="0"/>
              <a:t> para verificar la firma.</a:t>
            </a:r>
          </a:p>
          <a:p>
            <a:r>
              <a:rPr lang="es-EC" sz="1400" dirty="0" smtClean="0"/>
              <a:t>JWK </a:t>
            </a:r>
            <a:r>
              <a:rPr lang="es-EC" sz="1400" dirty="0"/>
              <a:t>es una especificación para representar las llaves </a:t>
            </a:r>
            <a:r>
              <a:rPr lang="es-EC" sz="1400" dirty="0" err="1"/>
              <a:t>criptograficas</a:t>
            </a:r>
            <a:r>
              <a:rPr lang="es-EC" sz="1400" dirty="0"/>
              <a:t> que se usan en el firmado de </a:t>
            </a:r>
            <a:r>
              <a:rPr lang="es-EC" sz="1400" dirty="0" err="1"/>
              <a:t>token</a:t>
            </a:r>
            <a:r>
              <a:rPr lang="es-EC" sz="1400" dirty="0"/>
              <a:t> usando RS256</a:t>
            </a:r>
            <a:r>
              <a:rPr lang="es-EC" sz="1400" dirty="0" smtClean="0"/>
              <a:t>.</a:t>
            </a:r>
            <a:endParaRPr lang="es-EC" sz="1400" dirty="0"/>
          </a:p>
          <a:p>
            <a:r>
              <a:rPr lang="es-EC" sz="1400" dirty="0"/>
              <a:t>La especificación define dos estructuras de datos de alto nivel: JSON Web Key (JWK) y JSON Web </a:t>
            </a:r>
            <a:r>
              <a:rPr lang="es-EC" sz="1400" dirty="0" err="1"/>
              <a:t>key</a:t>
            </a:r>
            <a:r>
              <a:rPr lang="es-EC" sz="1400" dirty="0"/>
              <a:t> Set (JWKS).</a:t>
            </a:r>
          </a:p>
          <a:p>
            <a:r>
              <a:rPr lang="es-EC" sz="1400" dirty="0" smtClean="0"/>
              <a:t>JSON </a:t>
            </a:r>
            <a:r>
              <a:rPr lang="es-EC" sz="1400" dirty="0"/>
              <a:t>Web Key (JWK): Un objeto JSON que representa una llave </a:t>
            </a:r>
            <a:r>
              <a:rPr lang="es-EC" sz="1400" dirty="0" err="1"/>
              <a:t>criptografica</a:t>
            </a:r>
            <a:r>
              <a:rPr lang="es-EC" sz="1400" dirty="0"/>
              <a:t>. Las propiedades del objeto representan propiedades de la llave incluyendo su valor</a:t>
            </a:r>
            <a:r>
              <a:rPr lang="es-EC" sz="1400" dirty="0" smtClean="0"/>
              <a:t>.</a:t>
            </a:r>
            <a:endParaRPr lang="es-EC" sz="1400" dirty="0"/>
          </a:p>
          <a:p>
            <a:r>
              <a:rPr lang="es-EC" sz="1400" dirty="0"/>
              <a:t>JSON Web </a:t>
            </a:r>
            <a:r>
              <a:rPr lang="es-EC" sz="1400" dirty="0" err="1"/>
              <a:t>key</a:t>
            </a:r>
            <a:r>
              <a:rPr lang="es-EC" sz="1400" dirty="0"/>
              <a:t> Set (JWKS): Un objeto JSON que representa un conjunto de </a:t>
            </a:r>
            <a:r>
              <a:rPr lang="es-EC" sz="1400" dirty="0" err="1"/>
              <a:t>JWKs</a:t>
            </a:r>
            <a:r>
              <a:rPr lang="es-EC" sz="1400" dirty="0"/>
              <a:t>. El objeto JSON debe tener una propiedad llamada </a:t>
            </a:r>
            <a:r>
              <a:rPr lang="es-EC" sz="1400" dirty="0" err="1"/>
              <a:t>keys</a:t>
            </a:r>
            <a:r>
              <a:rPr lang="es-EC" sz="1400" dirty="0"/>
              <a:t> que es la lista de </a:t>
            </a:r>
            <a:r>
              <a:rPr lang="es-EC" sz="1400" dirty="0" err="1"/>
              <a:t>JWKs</a:t>
            </a:r>
            <a:r>
              <a:rPr lang="es-EC" sz="1400" dirty="0"/>
              <a:t>.</a:t>
            </a:r>
          </a:p>
        </p:txBody>
      </p:sp>
    </p:spTree>
    <p:extLst>
      <p:ext uri="{BB962C8B-B14F-4D97-AF65-F5344CB8AC3E}">
        <p14:creationId xmlns:p14="http://schemas.microsoft.com/office/powerpoint/2010/main" val="370161107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¿Qué es </a:t>
            </a:r>
            <a:r>
              <a:rPr lang="es-EC" b="1" dirty="0" err="1"/>
              <a:t>OAuth</a:t>
            </a:r>
            <a:r>
              <a:rPr lang="es-EC" b="1" dirty="0"/>
              <a:t> 2.0</a:t>
            </a:r>
            <a:r>
              <a:rPr lang="es-EC" b="1" dirty="0" smtClean="0"/>
              <a:t>?</a:t>
            </a:r>
            <a:r>
              <a:rPr lang="es-EC" dirty="0" smtClean="0"/>
              <a:t>	</a:t>
            </a:r>
            <a:endParaRPr lang="es-EC" dirty="0"/>
          </a:p>
        </p:txBody>
      </p:sp>
      <p:sp>
        <p:nvSpPr>
          <p:cNvPr id="3" name="Marcador de contenido 2"/>
          <p:cNvSpPr>
            <a:spLocks noGrp="1"/>
          </p:cNvSpPr>
          <p:nvPr>
            <p:ph idx="1"/>
          </p:nvPr>
        </p:nvSpPr>
        <p:spPr/>
        <p:txBody>
          <a:bodyPr/>
          <a:lstStyle/>
          <a:p>
            <a:r>
              <a:rPr lang="es-EC" dirty="0"/>
              <a:t>En esta clase el profesor Guillermo Rodas nos explica en qué consiste el protocolo </a:t>
            </a:r>
            <a:r>
              <a:rPr lang="es-EC" dirty="0" err="1"/>
              <a:t>OAuth</a:t>
            </a:r>
            <a:r>
              <a:rPr lang="es-EC" dirty="0"/>
              <a:t> 2.0 y por qué se ha convertido en uno de los estándares más importantes de la industria para la autenticación.</a:t>
            </a:r>
          </a:p>
          <a:p>
            <a:r>
              <a:rPr lang="es-EC" dirty="0"/>
              <a:t>Gracias a los estándares de seguridad hoy en día podemos compartir flujos de autorización y autenticación entre diferentes aplicaciones, es decir, podemos aprender el paso a paso de cómo funcionan estos servicios y aplicarlos para proteger nuestras aplicaciones.</a:t>
            </a:r>
          </a:p>
          <a:p>
            <a:endParaRPr lang="es-EC" dirty="0"/>
          </a:p>
        </p:txBody>
      </p:sp>
    </p:spTree>
    <p:extLst>
      <p:ext uri="{BB962C8B-B14F-4D97-AF65-F5344CB8AC3E}">
        <p14:creationId xmlns:p14="http://schemas.microsoft.com/office/powerpoint/2010/main" val="420617927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C" b="1" dirty="0"/>
              <a:t>Cómo elegir el flujo adecuado para </a:t>
            </a:r>
            <a:r>
              <a:rPr lang="es-EC" b="1" dirty="0" err="1"/>
              <a:t>OAuth</a:t>
            </a:r>
            <a:r>
              <a:rPr lang="es-EC" b="1" dirty="0"/>
              <a:t> 2.0</a:t>
            </a:r>
          </a:p>
        </p:txBody>
      </p:sp>
      <p:sp>
        <p:nvSpPr>
          <p:cNvPr id="3" name="Marcador de contenido 2"/>
          <p:cNvSpPr>
            <a:spLocks noGrp="1"/>
          </p:cNvSpPr>
          <p:nvPr>
            <p:ph idx="1"/>
          </p:nvPr>
        </p:nvSpPr>
        <p:spPr/>
        <p:txBody>
          <a:bodyPr>
            <a:normAutofit fontScale="70000" lnSpcReduction="20000"/>
          </a:bodyPr>
          <a:lstStyle/>
          <a:p>
            <a:r>
              <a:rPr lang="es-EC" dirty="0"/>
              <a:t>Atendiendo a esos conceptos, </a:t>
            </a:r>
            <a:r>
              <a:rPr lang="es-EC" dirty="0" err="1"/>
              <a:t>OAuth</a:t>
            </a:r>
            <a:r>
              <a:rPr lang="es-EC" dirty="0"/>
              <a:t> es un </a:t>
            </a:r>
            <a:r>
              <a:rPr lang="es-EC" dirty="0" err="1"/>
              <a:t>framework</a:t>
            </a:r>
            <a:r>
              <a:rPr lang="es-EC" dirty="0"/>
              <a:t> que permite delegar la autorización de acceso a las </a:t>
            </a:r>
            <a:r>
              <a:rPr lang="es-EC" dirty="0" err="1"/>
              <a:t>APIs</a:t>
            </a:r>
            <a:r>
              <a:rPr lang="es-EC" dirty="0"/>
              <a:t>, NO es un protocolo de autenticación. Este matiz incluso lo informan en su documentación.</a:t>
            </a:r>
          </a:p>
          <a:p>
            <a:endParaRPr lang="es-EC" dirty="0"/>
          </a:p>
          <a:p>
            <a:r>
              <a:rPr lang="es-EC" dirty="0"/>
              <a:t>En todo el proceso de uso de este </a:t>
            </a:r>
            <a:r>
              <a:rPr lang="es-EC" dirty="0" err="1"/>
              <a:t>framework</a:t>
            </a:r>
            <a:r>
              <a:rPr lang="es-EC" dirty="0"/>
              <a:t> no se indica nada sobre la autenticación del cliente, ni información relacionada con él, sólo se habla de la obtención de un </a:t>
            </a:r>
            <a:r>
              <a:rPr lang="es-EC" dirty="0" err="1"/>
              <a:t>token</a:t>
            </a:r>
            <a:r>
              <a:rPr lang="es-EC" dirty="0"/>
              <a:t> para acceder a un recurso.</a:t>
            </a:r>
          </a:p>
          <a:p>
            <a:endParaRPr lang="es-EC" dirty="0"/>
          </a:p>
          <a:p>
            <a:r>
              <a:rPr lang="es-EC" dirty="0"/>
              <a:t>Normalmente, en el proceso de autenticación de un usuario hay información de quién es ese usuario, cuándo se autentico y cómo se realizó este proceso de autenticación. Toda esta información no es accesible ni gestionable mediante </a:t>
            </a:r>
            <a:r>
              <a:rPr lang="es-EC" dirty="0" err="1"/>
              <a:t>OAuth</a:t>
            </a:r>
            <a:r>
              <a:rPr lang="es-EC" dirty="0"/>
              <a:t>, no hay información “útil” del usuario ya que los </a:t>
            </a:r>
            <a:r>
              <a:rPr lang="es-EC" dirty="0" err="1"/>
              <a:t>tokens</a:t>
            </a:r>
            <a:r>
              <a:rPr lang="es-EC" dirty="0"/>
              <a:t> son opacos y no contienen información sobre la identidad del usuario</a:t>
            </a:r>
          </a:p>
        </p:txBody>
      </p:sp>
    </p:spTree>
    <p:extLst>
      <p:ext uri="{BB962C8B-B14F-4D97-AF65-F5344CB8AC3E}">
        <p14:creationId xmlns:p14="http://schemas.microsoft.com/office/powerpoint/2010/main" val="28719136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C" b="1" dirty="0" smtClean="0"/>
              <a:t>Metodologías para la revisión de aplicaciones</a:t>
            </a:r>
            <a:endParaRPr lang="es-EC" b="1" dirty="0"/>
          </a:p>
        </p:txBody>
      </p:sp>
      <p:sp>
        <p:nvSpPr>
          <p:cNvPr id="5" name="Marcador de contenido 4"/>
          <p:cNvSpPr>
            <a:spLocks noGrp="1"/>
          </p:cNvSpPr>
          <p:nvPr>
            <p:ph idx="1"/>
          </p:nvPr>
        </p:nvSpPr>
        <p:spPr/>
        <p:txBody>
          <a:bodyPr>
            <a:normAutofit fontScale="70000" lnSpcReduction="20000"/>
          </a:bodyPr>
          <a:lstStyle/>
          <a:p>
            <a:pPr algn="just"/>
            <a:r>
              <a:rPr lang="es-EC" dirty="0" smtClean="0">
                <a:solidFill>
                  <a:schemeClr val="tx2"/>
                </a:solidFill>
              </a:rPr>
              <a:t> De pruebas de penetración (clásica). Simula un ataque hacia la infraestructura o una aplicación en concreto. No contamos con información de la arquitectura así que debemos hacer una exploración previa.</a:t>
            </a:r>
          </a:p>
          <a:p>
            <a:pPr algn="just"/>
            <a:endParaRPr lang="es-EC" dirty="0" smtClean="0">
              <a:solidFill>
                <a:schemeClr val="tx2"/>
              </a:solidFill>
            </a:endParaRPr>
          </a:p>
          <a:p>
            <a:pPr algn="just"/>
            <a:r>
              <a:rPr lang="es-EC" dirty="0" smtClean="0">
                <a:solidFill>
                  <a:schemeClr val="tx2"/>
                </a:solidFill>
              </a:rPr>
              <a:t>- Revisión de aplicaciones Se enfoca la revisión de aplicaciones. Consta de tres fases, la contextualización, análisis estático y análisis dinámico.</a:t>
            </a:r>
          </a:p>
          <a:p>
            <a:pPr algn="just"/>
            <a:endParaRPr lang="es-EC" dirty="0" smtClean="0">
              <a:solidFill>
                <a:schemeClr val="tx2"/>
              </a:solidFill>
            </a:endParaRPr>
          </a:p>
          <a:p>
            <a:pPr algn="just"/>
            <a:r>
              <a:rPr lang="es-EC" dirty="0" smtClean="0">
                <a:solidFill>
                  <a:schemeClr val="tx2"/>
                </a:solidFill>
              </a:rPr>
              <a:t>-</a:t>
            </a:r>
            <a:r>
              <a:rPr lang="es-EC" dirty="0" err="1" smtClean="0">
                <a:solidFill>
                  <a:schemeClr val="tx2"/>
                </a:solidFill>
              </a:rPr>
              <a:t>MetodologiaOWASP:OWASP</a:t>
            </a:r>
            <a:r>
              <a:rPr lang="es-EC" dirty="0" smtClean="0">
                <a:solidFill>
                  <a:schemeClr val="tx2"/>
                </a:solidFill>
              </a:rPr>
              <a:t>: Es un proyecto Open </a:t>
            </a:r>
            <a:r>
              <a:rPr lang="es-EC" dirty="0" err="1" smtClean="0">
                <a:solidFill>
                  <a:schemeClr val="tx2"/>
                </a:solidFill>
              </a:rPr>
              <a:t>Source</a:t>
            </a:r>
            <a:r>
              <a:rPr lang="es-EC" dirty="0" smtClean="0">
                <a:solidFill>
                  <a:schemeClr val="tx2"/>
                </a:solidFill>
              </a:rPr>
              <a:t> que busca generar documentación y herramientas para poder generar conocimiento relacionado a la parte de seguridad Web en sus diferentes tecnologías dividiendo la Seguridad en dominios como ser: Autorización, Autenticación, manejo de </a:t>
            </a:r>
            <a:r>
              <a:rPr lang="es-EC" dirty="0" err="1" smtClean="0">
                <a:solidFill>
                  <a:schemeClr val="tx2"/>
                </a:solidFill>
              </a:rPr>
              <a:t>sessiones</a:t>
            </a:r>
            <a:r>
              <a:rPr lang="es-EC" dirty="0" smtClean="0">
                <a:solidFill>
                  <a:schemeClr val="tx2"/>
                </a:solidFill>
              </a:rPr>
              <a:t>, manejo de errores, protección de la información cuando se </a:t>
            </a:r>
            <a:r>
              <a:rPr lang="es-EC" dirty="0" err="1" smtClean="0">
                <a:solidFill>
                  <a:schemeClr val="tx2"/>
                </a:solidFill>
              </a:rPr>
              <a:t>envia</a:t>
            </a:r>
            <a:r>
              <a:rPr lang="es-EC" dirty="0" smtClean="0">
                <a:solidFill>
                  <a:schemeClr val="tx2"/>
                </a:solidFill>
              </a:rPr>
              <a:t>, validación de entradas, </a:t>
            </a:r>
            <a:r>
              <a:rPr lang="es-EC" dirty="0" err="1" smtClean="0">
                <a:solidFill>
                  <a:schemeClr val="tx2"/>
                </a:solidFill>
              </a:rPr>
              <a:t>criptografias</a:t>
            </a:r>
            <a:r>
              <a:rPr lang="es-EC" dirty="0" smtClean="0">
                <a:solidFill>
                  <a:schemeClr val="tx2"/>
                </a:solidFill>
              </a:rPr>
              <a:t>, manejo de archivos y gestiones de configuraciones.</a:t>
            </a:r>
            <a:endParaRPr lang="es-EC" dirty="0">
              <a:solidFill>
                <a:schemeClr val="tx2"/>
              </a:solidFill>
            </a:endParaRPr>
          </a:p>
        </p:txBody>
      </p:sp>
    </p:spTree>
    <p:extLst>
      <p:ext uri="{BB962C8B-B14F-4D97-AF65-F5344CB8AC3E}">
        <p14:creationId xmlns:p14="http://schemas.microsoft.com/office/powerpoint/2010/main" val="350896470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Conociendo el API de </a:t>
            </a:r>
            <a:r>
              <a:rPr lang="es-EC" b="1" dirty="0" err="1"/>
              <a:t>Spotify</a:t>
            </a:r>
            <a:endParaRPr lang="es-EC" b="1" dirty="0"/>
          </a:p>
        </p:txBody>
      </p:sp>
      <p:sp>
        <p:nvSpPr>
          <p:cNvPr id="3" name="Marcador de contenido 2"/>
          <p:cNvSpPr>
            <a:spLocks noGrp="1"/>
          </p:cNvSpPr>
          <p:nvPr>
            <p:ph idx="1"/>
          </p:nvPr>
        </p:nvSpPr>
        <p:spPr/>
        <p:txBody>
          <a:bodyPr>
            <a:normAutofit fontScale="92500" lnSpcReduction="10000"/>
          </a:bodyPr>
          <a:lstStyle/>
          <a:p>
            <a:r>
              <a:rPr lang="es-EC" dirty="0"/>
              <a:t>Las </a:t>
            </a:r>
            <a:r>
              <a:rPr lang="es-EC" b="1" dirty="0"/>
              <a:t>API</a:t>
            </a:r>
            <a:r>
              <a:rPr lang="es-EC" dirty="0"/>
              <a:t> son herramientas – </a:t>
            </a:r>
            <a:r>
              <a:rPr lang="es-EC" i="1" dirty="0"/>
              <a:t>librerías</a:t>
            </a:r>
            <a:r>
              <a:rPr lang="es-EC" dirty="0"/>
              <a:t> – que los desarrolladores de un producto ofrecen a otras compañías para que puedan utilizar sus servicios. Estas compañías no tienen acceso al código fuente, sino que se les pasa documentación de cómo utilizar estas librerías para acceder a sus productos.</a:t>
            </a:r>
          </a:p>
          <a:p>
            <a:r>
              <a:rPr lang="es-EC" dirty="0"/>
              <a:t>Los desarrolladores de esta terceras compañías sólo pueden enviar datos a estos servicios, y esperar que los mismos le devuelvan el resultado de ese proceso. En el caso de </a:t>
            </a:r>
            <a:r>
              <a:rPr lang="es-EC" b="1" dirty="0" err="1"/>
              <a:t>Spotify</a:t>
            </a:r>
            <a:r>
              <a:rPr lang="es-EC" dirty="0"/>
              <a:t>, se ha facilitado a los desarrolladores las herramientas para que puedan construir un reproductor musical (</a:t>
            </a:r>
            <a:r>
              <a:rPr lang="es-EC" i="1" dirty="0"/>
              <a:t>total o parcial</a:t>
            </a:r>
            <a:r>
              <a:rPr lang="es-EC" dirty="0"/>
              <a:t>) integrado con su aplicación.</a:t>
            </a:r>
          </a:p>
          <a:p>
            <a:endParaRPr lang="es-EC" dirty="0"/>
          </a:p>
        </p:txBody>
      </p:sp>
    </p:spTree>
    <p:extLst>
      <p:ext uri="{BB962C8B-B14F-4D97-AF65-F5344CB8AC3E}">
        <p14:creationId xmlns:p14="http://schemas.microsoft.com/office/powerpoint/2010/main" val="32575444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64013" y="521079"/>
            <a:ext cx="8911687" cy="1280890"/>
          </a:xfrm>
        </p:spPr>
        <p:txBody>
          <a:bodyPr>
            <a:normAutofit fontScale="90000"/>
          </a:bodyPr>
          <a:lstStyle/>
          <a:p>
            <a:pPr algn="just"/>
            <a:r>
              <a:rPr lang="es-EC" b="1" dirty="0"/>
              <a:t>Creando los clientes de </a:t>
            </a:r>
            <a:r>
              <a:rPr lang="es-EC" b="1" dirty="0" err="1"/>
              <a:t>Spotify</a:t>
            </a:r>
            <a:r>
              <a:rPr lang="es-EC" b="1" dirty="0"/>
              <a:t> y servicios iniciales</a:t>
            </a:r>
          </a:p>
        </p:txBody>
      </p:sp>
      <p:sp>
        <p:nvSpPr>
          <p:cNvPr id="3" name="Marcador de contenido 2"/>
          <p:cNvSpPr>
            <a:spLocks noGrp="1"/>
          </p:cNvSpPr>
          <p:nvPr>
            <p:ph idx="1"/>
          </p:nvPr>
        </p:nvSpPr>
        <p:spPr/>
        <p:txBody>
          <a:bodyPr>
            <a:normAutofit fontScale="85000" lnSpcReduction="20000"/>
          </a:bodyPr>
          <a:lstStyle/>
          <a:p>
            <a:pPr algn="just"/>
            <a:r>
              <a:rPr lang="es-EC" dirty="0"/>
              <a:t>Las </a:t>
            </a:r>
            <a:r>
              <a:rPr lang="es-EC" dirty="0" err="1"/>
              <a:t>APIs</a:t>
            </a:r>
            <a:r>
              <a:rPr lang="es-EC" dirty="0"/>
              <a:t> para otras compañías son muy comunes. De hecho, estamos tan acostumbradas a ellas que quizás no lo sabemos aunque las usemos a diario: </a:t>
            </a:r>
            <a:r>
              <a:rPr lang="es-EC" dirty="0" err="1"/>
              <a:t>Twitter</a:t>
            </a:r>
            <a:r>
              <a:rPr lang="es-EC" dirty="0"/>
              <a:t> tiene una API para que cualquier desarrollador pueda crear aplicaciones que utilicen la red social, Facebook, </a:t>
            </a:r>
            <a:r>
              <a:rPr lang="es-EC" dirty="0" err="1"/>
              <a:t>Instagram</a:t>
            </a:r>
            <a:r>
              <a:rPr lang="es-EC" dirty="0"/>
              <a:t> (tal como vimos en la anterior entrada)... incluso </a:t>
            </a:r>
            <a:r>
              <a:rPr lang="es-EC" dirty="0" err="1"/>
              <a:t>Foursquare</a:t>
            </a:r>
            <a:r>
              <a:rPr lang="es-EC" dirty="0"/>
              <a:t>, que guarda en su web un listado de las aplicaciones desarrolladas con las herramientas que facilita.</a:t>
            </a:r>
          </a:p>
          <a:p>
            <a:pPr algn="just"/>
            <a:endParaRPr lang="es-EC" dirty="0"/>
          </a:p>
          <a:p>
            <a:pPr algn="just"/>
            <a:r>
              <a:rPr lang="es-EC" dirty="0" err="1"/>
              <a:t>Foursquare</a:t>
            </a:r>
            <a:r>
              <a:rPr lang="es-EC" dirty="0"/>
              <a:t> es un buen ejemplo de cómo otras compañías utilizan </a:t>
            </a:r>
            <a:r>
              <a:rPr lang="es-EC" dirty="0" err="1"/>
              <a:t>APIs</a:t>
            </a:r>
            <a:r>
              <a:rPr lang="es-EC" dirty="0"/>
              <a:t> para extender las funcionalidades del producto: Recientemente se ha lanzado </a:t>
            </a:r>
            <a:r>
              <a:rPr lang="es-EC" dirty="0" err="1"/>
              <a:t>Forecast</a:t>
            </a:r>
            <a:r>
              <a:rPr lang="es-EC" dirty="0"/>
              <a:t>, una nueva aplicación para </a:t>
            </a:r>
            <a:r>
              <a:rPr lang="es-EC" dirty="0" err="1"/>
              <a:t>iOS</a:t>
            </a:r>
            <a:r>
              <a:rPr lang="es-EC" dirty="0"/>
              <a:t> que permite hacer </a:t>
            </a:r>
            <a:r>
              <a:rPr lang="es-EC" dirty="0" err="1"/>
              <a:t>check</a:t>
            </a:r>
            <a:r>
              <a:rPr lang="es-EC" dirty="0"/>
              <a:t>-in no en los lugares donde estamos, sino donde estaremos. Con ello se consigue saber dónde estarán nuestros amigos antes de que lleguen.</a:t>
            </a:r>
          </a:p>
        </p:txBody>
      </p:sp>
    </p:spTree>
    <p:extLst>
      <p:ext uri="{BB962C8B-B14F-4D97-AF65-F5344CB8AC3E}">
        <p14:creationId xmlns:p14="http://schemas.microsoft.com/office/powerpoint/2010/main" val="262483761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C" b="1" dirty="0"/>
              <a:t>Implementando </a:t>
            </a:r>
            <a:r>
              <a:rPr lang="es-EC" b="1" dirty="0" err="1"/>
              <a:t>Authorization</a:t>
            </a:r>
            <a:r>
              <a:rPr lang="es-EC" b="1" dirty="0"/>
              <a:t> </a:t>
            </a:r>
            <a:r>
              <a:rPr lang="es-EC" b="1" dirty="0" err="1"/>
              <a:t>Code</a:t>
            </a:r>
            <a:r>
              <a:rPr lang="es-EC" b="1" dirty="0"/>
              <a:t> </a:t>
            </a:r>
            <a:r>
              <a:rPr lang="es-EC" b="1" dirty="0" err="1"/>
              <a:t>Grant</a:t>
            </a:r>
            <a:endParaRPr lang="es-EC" b="1" dirty="0"/>
          </a:p>
        </p:txBody>
      </p:sp>
      <p:sp>
        <p:nvSpPr>
          <p:cNvPr id="3" name="Marcador de contenido 2"/>
          <p:cNvSpPr>
            <a:spLocks noGrp="1"/>
          </p:cNvSpPr>
          <p:nvPr>
            <p:ph idx="1"/>
          </p:nvPr>
        </p:nvSpPr>
        <p:spPr/>
        <p:txBody>
          <a:bodyPr/>
          <a:lstStyle/>
          <a:p>
            <a:r>
              <a:rPr lang="es-EC" dirty="0"/>
              <a:t>El flujo de </a:t>
            </a:r>
            <a:r>
              <a:rPr lang="es-EC" dirty="0" err="1"/>
              <a:t>Authorization</a:t>
            </a:r>
            <a:r>
              <a:rPr lang="es-EC" dirty="0"/>
              <a:t> </a:t>
            </a:r>
            <a:r>
              <a:rPr lang="es-EC" dirty="0" err="1"/>
              <a:t>Code</a:t>
            </a:r>
            <a:r>
              <a:rPr lang="es-EC" dirty="0"/>
              <a:t> </a:t>
            </a:r>
            <a:r>
              <a:rPr lang="es-EC" dirty="0" err="1"/>
              <a:t>Grant</a:t>
            </a:r>
            <a:r>
              <a:rPr lang="es-EC" dirty="0"/>
              <a:t> comienza </a:t>
            </a:r>
            <a:r>
              <a:rPr lang="es-EC" dirty="0" err="1"/>
              <a:t>redireccionando</a:t>
            </a:r>
            <a:r>
              <a:rPr lang="es-EC" dirty="0"/>
              <a:t> a los usuarios a una pantalla donde pedimos permisos para acceder a su cuenta (en este caso con </a:t>
            </a:r>
            <a:r>
              <a:rPr lang="es-EC" dirty="0" err="1"/>
              <a:t>Spotify</a:t>
            </a:r>
            <a:r>
              <a:rPr lang="es-EC" dirty="0"/>
              <a:t>) para que, a su vez, la aplicación nos devuelva un código de autorización. Este código de autorización lo vamos a utilizar para enviar junto con las variables de </a:t>
            </a:r>
            <a:r>
              <a:rPr lang="es-EC" dirty="0" err="1"/>
              <a:t>client_id</a:t>
            </a:r>
            <a:r>
              <a:rPr lang="es-EC" dirty="0"/>
              <a:t> y </a:t>
            </a:r>
            <a:r>
              <a:rPr lang="es-EC" dirty="0" err="1"/>
              <a:t>client-secret</a:t>
            </a:r>
            <a:r>
              <a:rPr lang="es-EC" dirty="0"/>
              <a:t> una nueva petición a la API de </a:t>
            </a:r>
            <a:r>
              <a:rPr lang="es-EC" dirty="0" err="1"/>
              <a:t>Spotify</a:t>
            </a:r>
            <a:r>
              <a:rPr lang="es-EC" dirty="0"/>
              <a:t>. Esta vez, la API nos responde con un </a:t>
            </a:r>
            <a:r>
              <a:rPr lang="es-EC" dirty="0" err="1"/>
              <a:t>token</a:t>
            </a:r>
            <a:r>
              <a:rPr lang="es-EC" dirty="0"/>
              <a:t> de acceso que podemos utilizar para acceder al contenido que tenemos permitido según la plataforma de </a:t>
            </a:r>
            <a:r>
              <a:rPr lang="es-EC" dirty="0" err="1"/>
              <a:t>Spotify</a:t>
            </a:r>
            <a:r>
              <a:rPr lang="es-EC" dirty="0"/>
              <a:t>.</a:t>
            </a:r>
          </a:p>
        </p:txBody>
      </p:sp>
    </p:spTree>
    <p:extLst>
      <p:ext uri="{BB962C8B-B14F-4D97-AF65-F5344CB8AC3E}">
        <p14:creationId xmlns:p14="http://schemas.microsoft.com/office/powerpoint/2010/main" val="361430801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Implementando </a:t>
            </a:r>
            <a:r>
              <a:rPr lang="es-EC" b="1" dirty="0" err="1"/>
              <a:t>Implicit</a:t>
            </a:r>
            <a:r>
              <a:rPr lang="es-EC" b="1" dirty="0"/>
              <a:t> </a:t>
            </a:r>
            <a:r>
              <a:rPr lang="es-EC" b="1" dirty="0" err="1"/>
              <a:t>Grant</a:t>
            </a:r>
            <a:endParaRPr lang="es-EC" b="1" dirty="0"/>
          </a:p>
        </p:txBody>
      </p:sp>
      <p:sp>
        <p:nvSpPr>
          <p:cNvPr id="3" name="Marcador de contenido 2"/>
          <p:cNvSpPr>
            <a:spLocks noGrp="1"/>
          </p:cNvSpPr>
          <p:nvPr>
            <p:ph idx="1"/>
          </p:nvPr>
        </p:nvSpPr>
        <p:spPr/>
        <p:txBody>
          <a:bodyPr>
            <a:normAutofit/>
          </a:bodyPr>
          <a:lstStyle/>
          <a:p>
            <a:r>
              <a:rPr lang="es-EC" sz="2400" dirty="0"/>
              <a:t>El flujo de </a:t>
            </a:r>
            <a:r>
              <a:rPr lang="es-EC" sz="2400" dirty="0" err="1"/>
              <a:t>Implicit</a:t>
            </a:r>
            <a:r>
              <a:rPr lang="es-EC" sz="2400" dirty="0"/>
              <a:t> </a:t>
            </a:r>
            <a:r>
              <a:rPr lang="es-EC" sz="2400" dirty="0" err="1"/>
              <a:t>Grant</a:t>
            </a:r>
            <a:r>
              <a:rPr lang="es-EC" sz="2400" dirty="0"/>
              <a:t> es muy similar al de </a:t>
            </a:r>
            <a:r>
              <a:rPr lang="es-EC" sz="2400" dirty="0" err="1"/>
              <a:t>Authorization</a:t>
            </a:r>
            <a:r>
              <a:rPr lang="es-EC" sz="2400" dirty="0"/>
              <a:t> </a:t>
            </a:r>
            <a:r>
              <a:rPr lang="es-EC" sz="2400" dirty="0" err="1"/>
              <a:t>Code</a:t>
            </a:r>
            <a:r>
              <a:rPr lang="es-EC" sz="2400" dirty="0"/>
              <a:t> </a:t>
            </a:r>
            <a:r>
              <a:rPr lang="es-EC" sz="2400" dirty="0" err="1"/>
              <a:t>Grant</a:t>
            </a:r>
            <a:r>
              <a:rPr lang="es-EC" sz="2400" dirty="0"/>
              <a:t>, la diferencia principal es que trabajamos de lado del cliente y nos saltamos la parte del código de autorización, en vez de eso, vamos a recibir el </a:t>
            </a:r>
            <a:r>
              <a:rPr lang="es-EC" sz="2400" dirty="0" err="1"/>
              <a:t>token</a:t>
            </a:r>
            <a:r>
              <a:rPr lang="es-EC" sz="2400" dirty="0"/>
              <a:t> de acceso para realizar peticiones al momento que los usuarios nos dan permiso para acceder a su cuenta de </a:t>
            </a:r>
            <a:r>
              <a:rPr lang="es-EC" sz="2400" dirty="0" err="1"/>
              <a:t>Spotify</a:t>
            </a:r>
            <a:r>
              <a:rPr lang="es-EC" sz="2400" dirty="0"/>
              <a:t>.</a:t>
            </a:r>
          </a:p>
        </p:txBody>
      </p:sp>
    </p:spTree>
    <p:extLst>
      <p:ext uri="{BB962C8B-B14F-4D97-AF65-F5344CB8AC3E}">
        <p14:creationId xmlns:p14="http://schemas.microsoft.com/office/powerpoint/2010/main" val="19470062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Modificando nuestro </a:t>
            </a:r>
            <a:r>
              <a:rPr lang="es-EC" b="1" dirty="0" err="1"/>
              <a:t>Layout</a:t>
            </a:r>
            <a:endParaRPr lang="es-EC" b="1" dirty="0"/>
          </a:p>
        </p:txBody>
      </p:sp>
      <p:sp>
        <p:nvSpPr>
          <p:cNvPr id="3" name="Marcador de contenido 2"/>
          <p:cNvSpPr>
            <a:spLocks noGrp="1"/>
          </p:cNvSpPr>
          <p:nvPr>
            <p:ph idx="1"/>
          </p:nvPr>
        </p:nvSpPr>
        <p:spPr/>
        <p:txBody>
          <a:bodyPr>
            <a:normAutofit/>
          </a:bodyPr>
          <a:lstStyle/>
          <a:p>
            <a:pPr lvl="1" algn="just"/>
            <a:r>
              <a:rPr lang="es-EC" sz="2000" dirty="0" err="1"/>
              <a:t>OAuth</a:t>
            </a:r>
            <a:r>
              <a:rPr lang="es-EC" sz="2000" dirty="0"/>
              <a:t> 2.0 permite hacer </a:t>
            </a:r>
            <a:r>
              <a:rPr lang="es-EC" sz="2000" dirty="0" err="1"/>
              <a:t>login</a:t>
            </a:r>
            <a:r>
              <a:rPr lang="es-EC" sz="2000" dirty="0"/>
              <a:t> usando el sistema de </a:t>
            </a:r>
            <a:r>
              <a:rPr lang="es-EC" sz="2000" dirty="0" err="1"/>
              <a:t>login</a:t>
            </a:r>
            <a:r>
              <a:rPr lang="es-EC" sz="2000" dirty="0"/>
              <a:t> de un tercero por medio de un </a:t>
            </a:r>
            <a:r>
              <a:rPr lang="es-EC" sz="2000" dirty="0" err="1"/>
              <a:t>token</a:t>
            </a:r>
            <a:r>
              <a:rPr lang="es-EC" sz="2000" dirty="0"/>
              <a:t>, un ACL lo que define es una lista de control de acceso sobre recursos, es como los permisos que tiene un determinado usuario sobre la plataforma, por ejemplo un usuario se autentica y es estudiante puede ver las clases y comentar, pero otro usuario se autentica y es profesor este tiene permisos adicionales para modificar el titulo de la clase o borrar comentarios de otros usuarios.</a:t>
            </a:r>
          </a:p>
        </p:txBody>
      </p:sp>
    </p:spTree>
    <p:extLst>
      <p:ext uri="{BB962C8B-B14F-4D97-AF65-F5344CB8AC3E}">
        <p14:creationId xmlns:p14="http://schemas.microsoft.com/office/powerpoint/2010/main" val="107933660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b="1" dirty="0" err="1"/>
              <a:t>Implementando</a:t>
            </a:r>
            <a:r>
              <a:rPr lang="en-US" b="1" dirty="0"/>
              <a:t> Resource Owner Password Grant</a:t>
            </a:r>
            <a:br>
              <a:rPr lang="en-US" b="1" dirty="0"/>
            </a:br>
            <a:endParaRPr lang="es-EC" dirty="0"/>
          </a:p>
        </p:txBody>
      </p:sp>
      <p:sp>
        <p:nvSpPr>
          <p:cNvPr id="3" name="Marcador de contenido 2"/>
          <p:cNvSpPr>
            <a:spLocks noGrp="1"/>
          </p:cNvSpPr>
          <p:nvPr>
            <p:ph idx="1"/>
          </p:nvPr>
        </p:nvSpPr>
        <p:spPr/>
        <p:txBody>
          <a:bodyPr>
            <a:normAutofit fontScale="85000" lnSpcReduction="10000"/>
          </a:bodyPr>
          <a:lstStyle/>
          <a:p>
            <a:r>
              <a:rPr lang="es-EC" dirty="0"/>
              <a:t>Aplicaciones altamente confiables pueden usar este flujo, ya que en este flujo se le pregunta al usuario final llenar sus credenciales (usuario/contraseña) con un formulario </a:t>
            </a:r>
            <a:r>
              <a:rPr lang="es-EC" dirty="0" err="1"/>
              <a:t>iteractivo</a:t>
            </a:r>
            <a:r>
              <a:rPr lang="es-EC" dirty="0"/>
              <a:t> y luego la información es enviada al </a:t>
            </a:r>
            <a:r>
              <a:rPr lang="es-EC" dirty="0" err="1"/>
              <a:t>authorization</a:t>
            </a:r>
            <a:r>
              <a:rPr lang="es-EC" dirty="0"/>
              <a:t> server.</a:t>
            </a:r>
          </a:p>
          <a:p>
            <a:r>
              <a:rPr lang="es-EC" dirty="0"/>
              <a:t>Usa este flujo </a:t>
            </a:r>
            <a:r>
              <a:rPr lang="es-EC" b="1" dirty="0"/>
              <a:t>solo</a:t>
            </a:r>
            <a:r>
              <a:rPr lang="es-EC" dirty="0"/>
              <a:t> si lo siguiente aplica:</a:t>
            </a:r>
          </a:p>
          <a:p>
            <a:r>
              <a:rPr lang="es-EC" dirty="0"/>
              <a:t>Se le puede confiar absolutamente a la aplicación las credenciales del usuario. Para aplicaciones del lado del cliente o aplicaciones </a:t>
            </a:r>
            <a:r>
              <a:rPr lang="es-EC" dirty="0" err="1"/>
              <a:t>mobile</a:t>
            </a:r>
            <a:r>
              <a:rPr lang="es-EC" dirty="0"/>
              <a:t> se recomienda usar otros flujos.</a:t>
            </a:r>
          </a:p>
          <a:p>
            <a:r>
              <a:rPr lang="es-EC" dirty="0"/>
              <a:t>Un flujo basado en </a:t>
            </a:r>
            <a:r>
              <a:rPr lang="es-EC" dirty="0" err="1"/>
              <a:t>redirecionamiento</a:t>
            </a:r>
            <a:r>
              <a:rPr lang="es-EC" dirty="0"/>
              <a:t> no es posible debido a que es una </a:t>
            </a:r>
            <a:r>
              <a:rPr lang="es-EC" dirty="0" err="1"/>
              <a:t>apliacion</a:t>
            </a:r>
            <a:r>
              <a:rPr lang="es-EC" dirty="0"/>
              <a:t> legada. Si el </a:t>
            </a:r>
            <a:r>
              <a:rPr lang="es-EC" dirty="0" err="1"/>
              <a:t>redirecionamiento</a:t>
            </a:r>
            <a:r>
              <a:rPr lang="es-EC" dirty="0"/>
              <a:t> es posible se recomienda usar mejor </a:t>
            </a:r>
            <a:r>
              <a:rPr lang="es-EC" b="1" dirty="0" err="1"/>
              <a:t>Authorization</a:t>
            </a:r>
            <a:r>
              <a:rPr lang="es-EC" b="1" dirty="0"/>
              <a:t> </a:t>
            </a:r>
            <a:r>
              <a:rPr lang="es-EC" b="1" dirty="0" err="1"/>
              <a:t>Code</a:t>
            </a:r>
            <a:r>
              <a:rPr lang="es-EC" b="1" dirty="0"/>
              <a:t> </a:t>
            </a:r>
            <a:r>
              <a:rPr lang="es-EC" b="1" dirty="0" err="1"/>
              <a:t>Grant</a:t>
            </a:r>
            <a:r>
              <a:rPr lang="es-EC" dirty="0"/>
              <a:t>.</a:t>
            </a:r>
          </a:p>
          <a:p>
            <a:endParaRPr lang="es-EC" dirty="0"/>
          </a:p>
        </p:txBody>
      </p:sp>
    </p:spTree>
    <p:extLst>
      <p:ext uri="{BB962C8B-B14F-4D97-AF65-F5344CB8AC3E}">
        <p14:creationId xmlns:p14="http://schemas.microsoft.com/office/powerpoint/2010/main" val="425128602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C" b="1" dirty="0"/>
              <a:t>Implementando </a:t>
            </a:r>
            <a:r>
              <a:rPr lang="es-EC" b="1" dirty="0" err="1"/>
              <a:t>Authorization</a:t>
            </a:r>
            <a:r>
              <a:rPr lang="es-EC" b="1" dirty="0"/>
              <a:t> </a:t>
            </a:r>
            <a:r>
              <a:rPr lang="es-EC" b="1" dirty="0" err="1"/>
              <a:t>Code</a:t>
            </a:r>
            <a:r>
              <a:rPr lang="es-EC" b="1" dirty="0"/>
              <a:t> </a:t>
            </a:r>
            <a:r>
              <a:rPr lang="es-EC" b="1" dirty="0" err="1"/>
              <a:t>Grant</a:t>
            </a:r>
            <a:r>
              <a:rPr lang="es-EC" b="1" dirty="0"/>
              <a:t> (PKCE)</a:t>
            </a:r>
            <a:br>
              <a:rPr lang="es-EC" b="1" dirty="0"/>
            </a:br>
            <a:endParaRPr lang="es-EC" dirty="0"/>
          </a:p>
        </p:txBody>
      </p:sp>
      <p:sp>
        <p:nvSpPr>
          <p:cNvPr id="3" name="Marcador de contenido 2"/>
          <p:cNvSpPr>
            <a:spLocks noGrp="1"/>
          </p:cNvSpPr>
          <p:nvPr>
            <p:ph idx="1"/>
          </p:nvPr>
        </p:nvSpPr>
        <p:spPr/>
        <p:txBody>
          <a:bodyPr>
            <a:normAutofit fontScale="70000" lnSpcReduction="20000"/>
          </a:bodyPr>
          <a:lstStyle/>
          <a:p>
            <a:r>
              <a:rPr lang="es-EC" dirty="0" err="1"/>
              <a:t>Authorization</a:t>
            </a:r>
            <a:r>
              <a:rPr lang="es-EC" dirty="0"/>
              <a:t> </a:t>
            </a:r>
            <a:r>
              <a:rPr lang="es-EC" dirty="0" err="1"/>
              <a:t>Code</a:t>
            </a:r>
            <a:r>
              <a:rPr lang="es-EC" dirty="0"/>
              <a:t> </a:t>
            </a:r>
            <a:r>
              <a:rPr lang="es-EC" dirty="0" err="1"/>
              <a:t>Grant</a:t>
            </a:r>
            <a:r>
              <a:rPr lang="es-EC" dirty="0"/>
              <a:t> tiene algunos problemas de seguridad cuando se implementa en aplicaciones nativas. Por ejemplo un atacante malicioso puede interceptar el </a:t>
            </a:r>
            <a:r>
              <a:rPr lang="es-EC" dirty="0" err="1"/>
              <a:t>authorization_code</a:t>
            </a:r>
            <a:r>
              <a:rPr lang="es-EC" dirty="0"/>
              <a:t> retornado por el </a:t>
            </a:r>
            <a:r>
              <a:rPr lang="es-EC" dirty="0" err="1"/>
              <a:t>Authorization</a:t>
            </a:r>
            <a:r>
              <a:rPr lang="es-EC" dirty="0"/>
              <a:t> Server y usarlo para obtener un Access </a:t>
            </a:r>
            <a:r>
              <a:rPr lang="es-EC" dirty="0" err="1"/>
              <a:t>Token</a:t>
            </a:r>
            <a:r>
              <a:rPr lang="es-EC" dirty="0"/>
              <a:t>.</a:t>
            </a:r>
          </a:p>
          <a:p>
            <a:endParaRPr lang="es-EC" dirty="0"/>
          </a:p>
          <a:p>
            <a:r>
              <a:rPr lang="es-EC" dirty="0"/>
              <a:t>La </a:t>
            </a:r>
            <a:r>
              <a:rPr lang="es-EC" dirty="0" err="1"/>
              <a:t>Proof</a:t>
            </a:r>
            <a:r>
              <a:rPr lang="es-EC" dirty="0"/>
              <a:t> Key </a:t>
            </a:r>
            <a:r>
              <a:rPr lang="es-EC" dirty="0" err="1"/>
              <a:t>for</a:t>
            </a:r>
            <a:r>
              <a:rPr lang="es-EC" dirty="0"/>
              <a:t> </a:t>
            </a:r>
            <a:r>
              <a:rPr lang="es-EC" dirty="0" err="1"/>
              <a:t>Code</a:t>
            </a:r>
            <a:r>
              <a:rPr lang="es-EC" dirty="0"/>
              <a:t> Exchange (PKCE) definida en https://tools.ietf.org/html/rfc7636 es una técnica usada para mitigar la </a:t>
            </a:r>
            <a:r>
              <a:rPr lang="es-EC" dirty="0" err="1"/>
              <a:t>intercepcion</a:t>
            </a:r>
            <a:r>
              <a:rPr lang="es-EC" dirty="0"/>
              <a:t> del </a:t>
            </a:r>
            <a:r>
              <a:rPr lang="es-EC" dirty="0" err="1"/>
              <a:t>authorization_code</a:t>
            </a:r>
            <a:r>
              <a:rPr lang="es-EC" dirty="0"/>
              <a:t>.</a:t>
            </a:r>
          </a:p>
          <a:p>
            <a:endParaRPr lang="es-EC" dirty="0"/>
          </a:p>
          <a:p>
            <a:r>
              <a:rPr lang="es-EC" dirty="0"/>
              <a:t>Con PKCE la </a:t>
            </a:r>
            <a:r>
              <a:rPr lang="es-EC" dirty="0" err="1"/>
              <a:t>aplicacion</a:t>
            </a:r>
            <a:r>
              <a:rPr lang="es-EC" dirty="0"/>
              <a:t> crea, por cada petición de autorización una llave </a:t>
            </a:r>
            <a:r>
              <a:rPr lang="es-EC" dirty="0" err="1"/>
              <a:t>criptografica</a:t>
            </a:r>
            <a:r>
              <a:rPr lang="es-EC" dirty="0"/>
              <a:t> aleatoria llamada </a:t>
            </a:r>
            <a:r>
              <a:rPr lang="es-EC" dirty="0" err="1"/>
              <a:t>code_verifier</a:t>
            </a:r>
            <a:r>
              <a:rPr lang="es-EC" dirty="0"/>
              <a:t> y su valor transformado llamado </a:t>
            </a:r>
            <a:r>
              <a:rPr lang="es-EC" dirty="0" err="1"/>
              <a:t>code_challenge</a:t>
            </a:r>
            <a:r>
              <a:rPr lang="es-EC" dirty="0"/>
              <a:t> el cual es enviado al </a:t>
            </a:r>
            <a:r>
              <a:rPr lang="es-EC" dirty="0" err="1"/>
              <a:t>Authorizacion</a:t>
            </a:r>
            <a:r>
              <a:rPr lang="es-EC" dirty="0"/>
              <a:t> Server para obtener un </a:t>
            </a:r>
            <a:r>
              <a:rPr lang="es-EC" dirty="0" err="1"/>
              <a:t>authorization_code</a:t>
            </a:r>
            <a:r>
              <a:rPr lang="es-EC" dirty="0"/>
              <a:t> y posteriormente enviarlo junto con el </a:t>
            </a:r>
            <a:r>
              <a:rPr lang="es-EC" dirty="0" err="1"/>
              <a:t>code_verifier</a:t>
            </a:r>
            <a:r>
              <a:rPr lang="es-EC" dirty="0"/>
              <a:t> para obtener un Access </a:t>
            </a:r>
            <a:r>
              <a:rPr lang="es-EC" dirty="0" err="1"/>
              <a:t>Token</a:t>
            </a:r>
            <a:r>
              <a:rPr lang="es-EC" dirty="0"/>
              <a:t>.</a:t>
            </a:r>
          </a:p>
        </p:txBody>
      </p:sp>
    </p:spTree>
    <p:extLst>
      <p:ext uri="{BB962C8B-B14F-4D97-AF65-F5344CB8AC3E}">
        <p14:creationId xmlns:p14="http://schemas.microsoft.com/office/powerpoint/2010/main" val="220660896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¿Qué es </a:t>
            </a:r>
            <a:r>
              <a:rPr lang="es-EC" b="1" dirty="0" err="1"/>
              <a:t>OpenID</a:t>
            </a:r>
            <a:r>
              <a:rPr lang="es-EC" b="1" dirty="0"/>
              <a:t> </a:t>
            </a:r>
            <a:r>
              <a:rPr lang="es-EC" b="1" dirty="0" err="1"/>
              <a:t>Connect</a:t>
            </a:r>
            <a:r>
              <a:rPr lang="es-EC" b="1" dirty="0"/>
              <a:t>?</a:t>
            </a:r>
            <a:endParaRPr lang="es-EC" dirty="0"/>
          </a:p>
        </p:txBody>
      </p:sp>
      <p:sp>
        <p:nvSpPr>
          <p:cNvPr id="3" name="Marcador de contenido 2"/>
          <p:cNvSpPr>
            <a:spLocks noGrp="1"/>
          </p:cNvSpPr>
          <p:nvPr>
            <p:ph idx="1"/>
          </p:nvPr>
        </p:nvSpPr>
        <p:spPr/>
        <p:txBody>
          <a:bodyPr>
            <a:normAutofit fontScale="92500" lnSpcReduction="20000"/>
          </a:bodyPr>
          <a:lstStyle/>
          <a:p>
            <a:r>
              <a:rPr lang="es-EC" dirty="0"/>
              <a:t>Al utilizar </a:t>
            </a:r>
            <a:r>
              <a:rPr lang="es-EC" dirty="0" err="1"/>
              <a:t>OAuth</a:t>
            </a:r>
            <a:r>
              <a:rPr lang="es-EC" dirty="0"/>
              <a:t> 2.0 corremos muchos peligros, por ejemplo, la posibilidad de utilizar el </a:t>
            </a:r>
            <a:r>
              <a:rPr lang="es-EC" dirty="0" err="1"/>
              <a:t>access_token</a:t>
            </a:r>
            <a:r>
              <a:rPr lang="es-EC" dirty="0"/>
              <a:t> para hacernos pasar por el usuario y consumir un </a:t>
            </a:r>
            <a:r>
              <a:rPr lang="es-EC" dirty="0" err="1"/>
              <a:t>endpoint</a:t>
            </a:r>
            <a:r>
              <a:rPr lang="es-EC" dirty="0"/>
              <a:t> con toda la información de nuestros usuarios.</a:t>
            </a:r>
          </a:p>
          <a:p>
            <a:r>
              <a:rPr lang="es-EC" dirty="0"/>
              <a:t>Open ID </a:t>
            </a:r>
            <a:r>
              <a:rPr lang="es-EC" dirty="0" err="1"/>
              <a:t>Connect</a:t>
            </a:r>
            <a:r>
              <a:rPr lang="es-EC" dirty="0"/>
              <a:t> es una capa de autenticación basada en </a:t>
            </a:r>
            <a:r>
              <a:rPr lang="es-EC" dirty="0" err="1"/>
              <a:t>OAuth</a:t>
            </a:r>
            <a:r>
              <a:rPr lang="es-EC" dirty="0"/>
              <a:t> 2.0, es un estándar que nos permite utilizar los mecanismos adecuados para verificar la identidad de nuestros usuarios. Para esto, Open ID </a:t>
            </a:r>
            <a:r>
              <a:rPr lang="es-EC" dirty="0" err="1"/>
              <a:t>Connect</a:t>
            </a:r>
            <a:r>
              <a:rPr lang="es-EC" dirty="0"/>
              <a:t> implementa los flujos de autenticación de </a:t>
            </a:r>
            <a:r>
              <a:rPr lang="es-EC" i="1" dirty="0" err="1"/>
              <a:t>Authorization</a:t>
            </a:r>
            <a:r>
              <a:rPr lang="es-EC" i="1" dirty="0"/>
              <a:t> </a:t>
            </a:r>
            <a:r>
              <a:rPr lang="es-EC" i="1" dirty="0" err="1"/>
              <a:t>Code</a:t>
            </a:r>
            <a:r>
              <a:rPr lang="es-EC" i="1" dirty="0"/>
              <a:t> </a:t>
            </a:r>
            <a:r>
              <a:rPr lang="es-EC" i="1" dirty="0" err="1"/>
              <a:t>Grant</a:t>
            </a:r>
            <a:r>
              <a:rPr lang="es-EC" dirty="0"/>
              <a:t> e </a:t>
            </a:r>
            <a:r>
              <a:rPr lang="es-EC" i="1" dirty="0" err="1"/>
              <a:t>Implicit</a:t>
            </a:r>
            <a:r>
              <a:rPr lang="es-EC" i="1" dirty="0"/>
              <a:t> </a:t>
            </a:r>
            <a:r>
              <a:rPr lang="es-EC" i="1" dirty="0" err="1"/>
              <a:t>Grant</a:t>
            </a:r>
            <a:r>
              <a:rPr lang="es-EC" dirty="0"/>
              <a:t> con algunas diferencias, por ejemplo, además de obtener el </a:t>
            </a:r>
            <a:r>
              <a:rPr lang="es-EC" dirty="0" err="1"/>
              <a:t>access_token</a:t>
            </a:r>
            <a:r>
              <a:rPr lang="es-EC" dirty="0"/>
              <a:t> para hacer llamados a la API, vamos a obtener un nuevo </a:t>
            </a:r>
            <a:r>
              <a:rPr lang="es-EC" dirty="0" err="1"/>
              <a:t>token</a:t>
            </a:r>
            <a:r>
              <a:rPr lang="es-EC" dirty="0"/>
              <a:t> llamado </a:t>
            </a:r>
            <a:r>
              <a:rPr lang="es-EC" dirty="0" err="1"/>
              <a:t>id_token</a:t>
            </a:r>
            <a:r>
              <a:rPr lang="es-EC" dirty="0"/>
              <a:t> que entrega información muy básica de los usuarios y nos permite verificar si están autenticados.</a:t>
            </a:r>
          </a:p>
          <a:p>
            <a:endParaRPr lang="es-EC" dirty="0"/>
          </a:p>
        </p:txBody>
      </p:sp>
    </p:spTree>
    <p:extLst>
      <p:ext uri="{BB962C8B-B14F-4D97-AF65-F5344CB8AC3E}">
        <p14:creationId xmlns:p14="http://schemas.microsoft.com/office/powerpoint/2010/main" val="171638688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Implementando </a:t>
            </a:r>
            <a:r>
              <a:rPr lang="es-EC" b="1" dirty="0" err="1"/>
              <a:t>OpenID</a:t>
            </a:r>
            <a:r>
              <a:rPr lang="es-EC" b="1" dirty="0"/>
              <a:t> </a:t>
            </a:r>
            <a:r>
              <a:rPr lang="es-EC" b="1" dirty="0" err="1"/>
              <a:t>Connect</a:t>
            </a:r>
            <a:endParaRPr lang="es-EC" dirty="0"/>
          </a:p>
        </p:txBody>
      </p:sp>
      <p:sp>
        <p:nvSpPr>
          <p:cNvPr id="3" name="Marcador de contenido 2"/>
          <p:cNvSpPr>
            <a:spLocks noGrp="1"/>
          </p:cNvSpPr>
          <p:nvPr>
            <p:ph idx="1"/>
          </p:nvPr>
        </p:nvSpPr>
        <p:spPr/>
        <p:txBody>
          <a:bodyPr/>
          <a:lstStyle/>
          <a:p>
            <a:r>
              <a:rPr lang="es-EC" dirty="0"/>
              <a:t>La diferencia entre </a:t>
            </a:r>
            <a:r>
              <a:rPr lang="es-EC" dirty="0" err="1"/>
              <a:t>OpenID</a:t>
            </a:r>
            <a:r>
              <a:rPr lang="es-EC" dirty="0"/>
              <a:t> y </a:t>
            </a:r>
            <a:r>
              <a:rPr lang="es-EC" dirty="0" err="1"/>
              <a:t>OpenID</a:t>
            </a:r>
            <a:r>
              <a:rPr lang="es-EC" dirty="0"/>
              <a:t> </a:t>
            </a:r>
            <a:r>
              <a:rPr lang="es-EC" dirty="0" err="1"/>
              <a:t>Connect</a:t>
            </a:r>
            <a:r>
              <a:rPr lang="es-EC" dirty="0"/>
              <a:t> es que:</a:t>
            </a:r>
          </a:p>
          <a:p>
            <a:r>
              <a:rPr lang="es-EC" dirty="0"/>
              <a:t>Open ID: Da una manera de verificar la identidad del usuario, o sea solo sirve como protocolo de autenticación.</a:t>
            </a:r>
          </a:p>
          <a:p>
            <a:r>
              <a:rPr lang="es-EC" dirty="0"/>
              <a:t>Open ID </a:t>
            </a:r>
            <a:r>
              <a:rPr lang="es-EC" dirty="0" err="1"/>
              <a:t>Connect</a:t>
            </a:r>
            <a:r>
              <a:rPr lang="es-EC" dirty="0"/>
              <a:t>: Trabaja como extensión de </a:t>
            </a:r>
            <a:r>
              <a:rPr lang="es-EC" dirty="0" err="1"/>
              <a:t>OAuth</a:t>
            </a:r>
            <a:r>
              <a:rPr lang="es-EC" dirty="0"/>
              <a:t> 2.0 y además de solo servir como protocolo de autenticación, provee un JWT con detalles del usuario.</a:t>
            </a:r>
          </a:p>
          <a:p>
            <a:endParaRPr lang="es-EC" dirty="0"/>
          </a:p>
        </p:txBody>
      </p:sp>
      <p:pic>
        <p:nvPicPr>
          <p:cNvPr id="6146" name="Picture 2" descr="Resultado de imagen para vulnerabilidad ow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1110" y="4855480"/>
            <a:ext cx="3742878" cy="1871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10783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C" b="1" dirty="0" smtClean="0"/>
              <a:t>¿Cuáles son las preocupaciones con JWT?</a:t>
            </a:r>
            <a:endParaRPr lang="es-EC" b="1" dirty="0"/>
          </a:p>
        </p:txBody>
      </p:sp>
      <p:sp>
        <p:nvSpPr>
          <p:cNvPr id="3" name="Marcador de contenido 2"/>
          <p:cNvSpPr>
            <a:spLocks noGrp="1"/>
          </p:cNvSpPr>
          <p:nvPr>
            <p:ph idx="1"/>
          </p:nvPr>
        </p:nvSpPr>
        <p:spPr/>
        <p:txBody>
          <a:bodyPr>
            <a:normAutofit fontScale="77500" lnSpcReduction="20000"/>
          </a:bodyPr>
          <a:lstStyle/>
          <a:p>
            <a:r>
              <a:rPr lang="es-EC" sz="1900" dirty="0"/>
              <a:t>Cuando guardamos nuestros JWT en el </a:t>
            </a:r>
            <a:r>
              <a:rPr lang="es-EC" sz="1900" dirty="0" err="1"/>
              <a:t>localStorage</a:t>
            </a:r>
            <a:r>
              <a:rPr lang="es-EC" sz="1900" dirty="0"/>
              <a:t> del navegador, somos vulnerables a ataques de </a:t>
            </a:r>
            <a:r>
              <a:rPr lang="es-EC" sz="1900" i="1" dirty="0"/>
              <a:t>Cross </a:t>
            </a:r>
            <a:r>
              <a:rPr lang="es-EC" sz="1900" i="1" dirty="0" err="1"/>
              <a:t>Site</a:t>
            </a:r>
            <a:r>
              <a:rPr lang="es-EC" sz="1900" i="1" dirty="0"/>
              <a:t> Scripting (XSS)</a:t>
            </a:r>
            <a:r>
              <a:rPr lang="es-EC" sz="1900" dirty="0"/>
              <a:t>.</a:t>
            </a:r>
          </a:p>
          <a:p>
            <a:r>
              <a:rPr lang="es-EC" sz="1900" dirty="0"/>
              <a:t>En realidad, debemos tratar estos </a:t>
            </a:r>
            <a:r>
              <a:rPr lang="es-EC" sz="1900" dirty="0" err="1"/>
              <a:t>tokens</a:t>
            </a:r>
            <a:r>
              <a:rPr lang="es-EC" sz="1900" dirty="0"/>
              <a:t> como si fueran datos de la tarjeta de crédito de nuestros usuarios, </a:t>
            </a:r>
            <a:r>
              <a:rPr lang="es-EC" sz="1900" b="1" dirty="0"/>
              <a:t>nunca deberíamos almacenarlos en ninguna parte</a:t>
            </a:r>
            <a:r>
              <a:rPr lang="es-EC" sz="1900" dirty="0"/>
              <a:t>, más bien, podemos almacenarlos en memoria (mejor aún si tenemos la posibilidad de utilizar al </a:t>
            </a:r>
            <a:r>
              <a:rPr lang="es-EC" sz="1900" dirty="0" err="1"/>
              <a:t>backend</a:t>
            </a:r>
            <a:r>
              <a:rPr lang="es-EC" sz="1900" dirty="0"/>
              <a:t> y podemos implementar el flujo de </a:t>
            </a:r>
            <a:r>
              <a:rPr lang="es-EC" sz="1900" i="1" dirty="0" err="1"/>
              <a:t>Authorization</a:t>
            </a:r>
            <a:r>
              <a:rPr lang="es-EC" sz="1900" i="1" dirty="0"/>
              <a:t> </a:t>
            </a:r>
            <a:r>
              <a:rPr lang="es-EC" sz="1900" i="1" dirty="0" err="1"/>
              <a:t>Code</a:t>
            </a:r>
            <a:r>
              <a:rPr lang="es-EC" sz="1900" i="1" dirty="0"/>
              <a:t> </a:t>
            </a:r>
            <a:r>
              <a:rPr lang="es-EC" sz="1900" i="1" dirty="0" err="1"/>
              <a:t>Grant</a:t>
            </a:r>
            <a:r>
              <a:rPr lang="es-EC" sz="1900" dirty="0"/>
              <a:t> para conservar los datos en la memoria del servidor).</a:t>
            </a:r>
          </a:p>
          <a:p>
            <a:r>
              <a:rPr lang="es-EC" sz="1900" dirty="0"/>
              <a:t>También existen varias alternativas basadas en JWT como JWS, JWE y JOSE, sin embargo, ninguna de ellas es la respuesta definitiva a todos los problemas de seguridad en nuestras aplicaciones, nuestro trabajo NO es asegurarnos de que nuestra tecnología sea la más poderosa, más bien, debemos trabajar con el mejor conjunto de buenas practicas con buenas tecnologías.</a:t>
            </a:r>
          </a:p>
          <a:p>
            <a:r>
              <a:rPr lang="es-EC" sz="1900" dirty="0"/>
              <a:t>El </a:t>
            </a:r>
            <a:r>
              <a:rPr lang="es-EC" sz="1900" dirty="0" err="1"/>
              <a:t>desafio</a:t>
            </a:r>
            <a:r>
              <a:rPr lang="es-EC" sz="1900" dirty="0"/>
              <a:t> de esta clase es describir las diferencias entre </a:t>
            </a:r>
            <a:r>
              <a:rPr lang="es-EC" sz="1900" dirty="0" err="1"/>
              <a:t>OAuth</a:t>
            </a:r>
            <a:r>
              <a:rPr lang="es-EC" sz="1900" dirty="0"/>
              <a:t> 1.0 y </a:t>
            </a:r>
            <a:r>
              <a:rPr lang="es-EC" sz="1900" dirty="0" err="1"/>
              <a:t>OAuth</a:t>
            </a:r>
            <a:r>
              <a:rPr lang="es-EC" sz="1900" dirty="0"/>
              <a:t> 2.0 en la sección de comentarios.</a:t>
            </a:r>
          </a:p>
          <a:p>
            <a:pPr marL="0" indent="0">
              <a:buNone/>
            </a:pPr>
            <a:r>
              <a:rPr lang="es-EC" dirty="0"/>
              <a:t/>
            </a:r>
            <a:br>
              <a:rPr lang="es-EC" dirty="0"/>
            </a:br>
            <a:endParaRPr lang="es-EC" dirty="0"/>
          </a:p>
        </p:txBody>
      </p:sp>
    </p:spTree>
    <p:extLst>
      <p:ext uri="{BB962C8B-B14F-4D97-AF65-F5344CB8AC3E}">
        <p14:creationId xmlns:p14="http://schemas.microsoft.com/office/powerpoint/2010/main" val="21933020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smtClean="0"/>
              <a:t>HTTP Proxy</a:t>
            </a:r>
            <a:endParaRPr lang="es-EC" b="1" dirty="0"/>
          </a:p>
        </p:txBody>
      </p:sp>
      <p:sp>
        <p:nvSpPr>
          <p:cNvPr id="3" name="Marcador de contenido 2"/>
          <p:cNvSpPr>
            <a:spLocks noGrp="1"/>
          </p:cNvSpPr>
          <p:nvPr>
            <p:ph idx="1"/>
          </p:nvPr>
        </p:nvSpPr>
        <p:spPr/>
        <p:txBody>
          <a:bodyPr>
            <a:normAutofit fontScale="92500" lnSpcReduction="20000"/>
          </a:bodyPr>
          <a:lstStyle/>
          <a:p>
            <a:pPr algn="just"/>
            <a:r>
              <a:rPr lang="es-EC" dirty="0" smtClean="0"/>
              <a:t>Http Proxy es la herramienta para interceptar las petición, el proxy http es la configuración que se hace en el navegador para salir por el servidor proxy. Salir por un proxy no necesariamente indica anonimato ya que en una red empresarial pueden tener un servidor proxy por el cual salen todos los computadores a internet esto es para prevenir cosas como navegación en sitios no deseados.</a:t>
            </a:r>
          </a:p>
          <a:p>
            <a:pPr algn="just"/>
            <a:endParaRPr lang="es-EC" dirty="0" smtClean="0"/>
          </a:p>
          <a:p>
            <a:pPr algn="just"/>
            <a:r>
              <a:rPr lang="es-EC" dirty="0" smtClean="0"/>
              <a:t>Hay otros servidores proxy que se encuentran en internet que se suponen ayudan para el anonimato ya que tu </a:t>
            </a:r>
            <a:r>
              <a:rPr lang="es-EC" dirty="0" err="1" smtClean="0"/>
              <a:t>ip</a:t>
            </a:r>
            <a:r>
              <a:rPr lang="es-EC" dirty="0" smtClean="0"/>
              <a:t> real es enmascarada por la del servidor por el cual pasas.</a:t>
            </a:r>
          </a:p>
          <a:p>
            <a:endParaRPr lang="es-EC" dirty="0" smtClean="0"/>
          </a:p>
          <a:p>
            <a:endParaRPr lang="es-EC" dirty="0"/>
          </a:p>
        </p:txBody>
      </p:sp>
    </p:spTree>
    <p:extLst>
      <p:ext uri="{BB962C8B-B14F-4D97-AF65-F5344CB8AC3E}">
        <p14:creationId xmlns:p14="http://schemas.microsoft.com/office/powerpoint/2010/main" val="55861116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C" b="1" dirty="0"/>
              <a:t>¿Cuales son las preocupaciones con </a:t>
            </a:r>
            <a:r>
              <a:rPr lang="es-EC" b="1" dirty="0" err="1"/>
              <a:t>OAuth</a:t>
            </a:r>
            <a:r>
              <a:rPr lang="es-EC" b="1" dirty="0"/>
              <a:t> 2.0?</a:t>
            </a:r>
            <a:br>
              <a:rPr lang="es-EC" b="1" dirty="0"/>
            </a:br>
            <a:endParaRPr lang="es-EC" dirty="0"/>
          </a:p>
        </p:txBody>
      </p:sp>
      <p:sp>
        <p:nvSpPr>
          <p:cNvPr id="3" name="Marcador de contenido 2"/>
          <p:cNvSpPr>
            <a:spLocks noGrp="1"/>
          </p:cNvSpPr>
          <p:nvPr>
            <p:ph idx="1"/>
          </p:nvPr>
        </p:nvSpPr>
        <p:spPr/>
        <p:txBody>
          <a:bodyPr>
            <a:normAutofit fontScale="85000" lnSpcReduction="20000"/>
          </a:bodyPr>
          <a:lstStyle/>
          <a:p>
            <a:r>
              <a:rPr lang="es-EC" b="1" dirty="0" err="1"/>
              <a:t>OAuth</a:t>
            </a:r>
            <a:r>
              <a:rPr lang="es-EC" b="1" dirty="0"/>
              <a:t> no es un protocolo en si</a:t>
            </a:r>
          </a:p>
          <a:p>
            <a:r>
              <a:rPr lang="es-EC" dirty="0"/>
              <a:t>Cuando nos referimos a un protocolo hablamos de que su implementación es lo suficientemente estricta para que no existan variaciones y/o confusiones a la hora de la implementación.</a:t>
            </a:r>
          </a:p>
          <a:p>
            <a:r>
              <a:rPr lang="es-EC" dirty="0"/>
              <a:t>Debido a la gran </a:t>
            </a:r>
            <a:r>
              <a:rPr lang="es-EC" dirty="0" err="1"/>
              <a:t>adoptación</a:t>
            </a:r>
            <a:r>
              <a:rPr lang="es-EC" dirty="0"/>
              <a:t> </a:t>
            </a:r>
            <a:r>
              <a:rPr lang="es-EC" dirty="0" err="1"/>
              <a:t>temprarana</a:t>
            </a:r>
            <a:r>
              <a:rPr lang="es-EC" dirty="0"/>
              <a:t> que tuvo </a:t>
            </a:r>
            <a:r>
              <a:rPr lang="es-EC" dirty="0" err="1"/>
              <a:t>OAuth</a:t>
            </a:r>
            <a:r>
              <a:rPr lang="es-EC" dirty="0"/>
              <a:t>, muchas </a:t>
            </a:r>
            <a:r>
              <a:rPr lang="es-EC" dirty="0" err="1"/>
              <a:t>compañias</a:t>
            </a:r>
            <a:r>
              <a:rPr lang="es-EC" dirty="0"/>
              <a:t> empezaron a contribuir y agregar sus propias versiones de la implementación. Por eso, es que en la definición no es altamente </a:t>
            </a:r>
            <a:r>
              <a:rPr lang="es-EC" dirty="0" err="1"/>
              <a:t>escricta</a:t>
            </a:r>
            <a:r>
              <a:rPr lang="es-EC" dirty="0"/>
              <a:t> y se habla de muchas variantes en su implementación </a:t>
            </a:r>
            <a:r>
              <a:rPr lang="es-EC" dirty="0" err="1"/>
              <a:t>conviertiendo</a:t>
            </a:r>
            <a:r>
              <a:rPr lang="es-EC" dirty="0"/>
              <a:t> </a:t>
            </a:r>
            <a:r>
              <a:rPr lang="es-EC" dirty="0" err="1"/>
              <a:t>OAuth</a:t>
            </a:r>
            <a:r>
              <a:rPr lang="es-EC" dirty="0"/>
              <a:t> </a:t>
            </a:r>
            <a:r>
              <a:rPr lang="es-EC" b="1" dirty="0"/>
              <a:t>en un </a:t>
            </a:r>
            <a:r>
              <a:rPr lang="es-EC" b="1" dirty="0" err="1"/>
              <a:t>framework</a:t>
            </a:r>
            <a:r>
              <a:rPr lang="es-EC" b="1" dirty="0"/>
              <a:t> para crear protocolos</a:t>
            </a:r>
            <a:r>
              <a:rPr lang="es-EC" dirty="0"/>
              <a:t> en vez de un protocolo en si.</a:t>
            </a:r>
          </a:p>
          <a:p>
            <a:r>
              <a:rPr lang="es-EC" dirty="0"/>
              <a:t>El problema con esto es que deja muy al aire y a la </a:t>
            </a:r>
            <a:r>
              <a:rPr lang="es-EC" dirty="0" err="1"/>
              <a:t>opinion</a:t>
            </a:r>
            <a:r>
              <a:rPr lang="es-EC" dirty="0"/>
              <a:t> de cada uno cual es la mejor forma de implementar </a:t>
            </a:r>
            <a:r>
              <a:rPr lang="es-EC" dirty="0" err="1"/>
              <a:t>OAuth</a:t>
            </a:r>
            <a:r>
              <a:rPr lang="es-EC" dirty="0"/>
              <a:t> de manera segura y correcta.</a:t>
            </a:r>
          </a:p>
          <a:p>
            <a:endParaRPr lang="es-EC" dirty="0"/>
          </a:p>
        </p:txBody>
      </p:sp>
    </p:spTree>
    <p:extLst>
      <p:ext uri="{BB962C8B-B14F-4D97-AF65-F5344CB8AC3E}">
        <p14:creationId xmlns:p14="http://schemas.microsoft.com/office/powerpoint/2010/main" val="333311186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¿Qué es Auth0?</a:t>
            </a:r>
            <a:endParaRPr lang="es-EC" dirty="0"/>
          </a:p>
        </p:txBody>
      </p:sp>
      <p:sp>
        <p:nvSpPr>
          <p:cNvPr id="3" name="Marcador de contenido 2"/>
          <p:cNvSpPr>
            <a:spLocks noGrp="1"/>
          </p:cNvSpPr>
          <p:nvPr>
            <p:ph idx="1"/>
          </p:nvPr>
        </p:nvSpPr>
        <p:spPr>
          <a:xfrm>
            <a:off x="1484310" y="1404869"/>
            <a:ext cx="10018713" cy="3124201"/>
          </a:xfrm>
        </p:spPr>
        <p:txBody>
          <a:bodyPr>
            <a:normAutofit/>
          </a:bodyPr>
          <a:lstStyle/>
          <a:p>
            <a:r>
              <a:rPr lang="es-EC" sz="2800" dirty="0"/>
              <a:t>Auth0 es un servicio que nos provee todo el mecanismo para administrar la autorización y la autenticación de nuestras plataformas, nos permite proteger a nuestras aplicaciones con las mejores prácticas de seguridad sin necesidad de ser expertos.</a:t>
            </a:r>
          </a:p>
        </p:txBody>
      </p:sp>
      <p:pic>
        <p:nvPicPr>
          <p:cNvPr id="4098" name="Picture 2" descr="Resultado de imagen para vulnerabilidad owas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18974" y="3949509"/>
            <a:ext cx="5409035" cy="2789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623574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Auth0 </a:t>
            </a:r>
            <a:r>
              <a:rPr lang="es-EC" b="1" dirty="0" err="1"/>
              <a:t>Lock</a:t>
            </a:r>
            <a:r>
              <a:rPr lang="es-EC" b="1" dirty="0"/>
              <a:t> y auth0.js</a:t>
            </a:r>
            <a:endParaRPr lang="es-EC" dirty="0"/>
          </a:p>
        </p:txBody>
      </p:sp>
      <p:sp>
        <p:nvSpPr>
          <p:cNvPr id="3" name="Marcador de contenido 2"/>
          <p:cNvSpPr>
            <a:spLocks noGrp="1"/>
          </p:cNvSpPr>
          <p:nvPr>
            <p:ph idx="1"/>
          </p:nvPr>
        </p:nvSpPr>
        <p:spPr/>
        <p:txBody>
          <a:bodyPr>
            <a:normAutofit/>
          </a:bodyPr>
          <a:lstStyle/>
          <a:p>
            <a:r>
              <a:rPr lang="es-EC" sz="2800" dirty="0"/>
              <a:t>Auth0 </a:t>
            </a:r>
            <a:r>
              <a:rPr lang="es-EC" sz="2800" dirty="0" err="1"/>
              <a:t>Lock</a:t>
            </a:r>
            <a:r>
              <a:rPr lang="es-EC" sz="2800" dirty="0"/>
              <a:t> es una interfaz gráfica personalizable que nos permite implementar el </a:t>
            </a:r>
            <a:r>
              <a:rPr lang="es-EC" sz="2800" dirty="0" err="1"/>
              <a:t>login</a:t>
            </a:r>
            <a:r>
              <a:rPr lang="es-EC" sz="2800" dirty="0"/>
              <a:t> y registro de usuarios a nuestra aplicación, sin embargo, si queremos administrar mucho mejor la autenticación de nuestros usuarios, podemos utilizar Auth0 </a:t>
            </a:r>
            <a:r>
              <a:rPr lang="es-EC" sz="2800" dirty="0" err="1"/>
              <a:t>Lock</a:t>
            </a:r>
            <a:r>
              <a:rPr lang="es-EC" sz="2800" dirty="0"/>
              <a:t> junto con el script de auth0-js.</a:t>
            </a:r>
          </a:p>
        </p:txBody>
      </p:sp>
    </p:spTree>
    <p:extLst>
      <p:ext uri="{BB962C8B-B14F-4D97-AF65-F5344CB8AC3E}">
        <p14:creationId xmlns:p14="http://schemas.microsoft.com/office/powerpoint/2010/main" val="17925521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Universal </a:t>
            </a:r>
            <a:r>
              <a:rPr lang="es-EC" b="1" dirty="0" err="1"/>
              <a:t>Login</a:t>
            </a:r>
            <a:endParaRPr lang="es-EC" dirty="0"/>
          </a:p>
        </p:txBody>
      </p:sp>
      <p:sp>
        <p:nvSpPr>
          <p:cNvPr id="3" name="Marcador de contenido 2"/>
          <p:cNvSpPr>
            <a:spLocks noGrp="1"/>
          </p:cNvSpPr>
          <p:nvPr>
            <p:ph idx="1"/>
          </p:nvPr>
        </p:nvSpPr>
        <p:spPr/>
        <p:txBody>
          <a:bodyPr>
            <a:normAutofit/>
          </a:bodyPr>
          <a:lstStyle/>
          <a:p>
            <a:r>
              <a:rPr lang="es-EC" sz="2000" dirty="0"/>
              <a:t>El Universal </a:t>
            </a:r>
            <a:r>
              <a:rPr lang="es-EC" sz="2000" dirty="0" err="1"/>
              <a:t>Login</a:t>
            </a:r>
            <a:r>
              <a:rPr lang="es-EC" sz="2000" dirty="0"/>
              <a:t> con Auth0 nos permite autenticar a nuestros usuarios con los </a:t>
            </a:r>
            <a:r>
              <a:rPr lang="es-EC" sz="2000" dirty="0" err="1"/>
              <a:t>widgets</a:t>
            </a:r>
            <a:r>
              <a:rPr lang="es-EC" sz="2000" dirty="0"/>
              <a:t> de Auth0 </a:t>
            </a:r>
            <a:r>
              <a:rPr lang="es-EC" sz="2000" dirty="0" err="1"/>
              <a:t>Lock</a:t>
            </a:r>
            <a:r>
              <a:rPr lang="es-EC" sz="2000" dirty="0"/>
              <a:t> desde un alojamiento de Auth0 para obtener mayor seguridad. Entre sus ventajas, podemos resaltar el </a:t>
            </a:r>
            <a:r>
              <a:rPr lang="es-EC" sz="2000" i="1" dirty="0"/>
              <a:t>Single </a:t>
            </a:r>
            <a:r>
              <a:rPr lang="es-EC" sz="2000" i="1" dirty="0" err="1"/>
              <a:t>Sign</a:t>
            </a:r>
            <a:r>
              <a:rPr lang="es-EC" sz="2000" i="1" dirty="0"/>
              <a:t> </a:t>
            </a:r>
            <a:r>
              <a:rPr lang="es-EC" sz="2000" i="1" dirty="0" err="1"/>
              <a:t>On</a:t>
            </a:r>
            <a:r>
              <a:rPr lang="es-EC" sz="2000" dirty="0"/>
              <a:t>, autenticación una sola vez para utilizar </a:t>
            </a:r>
            <a:r>
              <a:rPr lang="es-EC" sz="2000" dirty="0" err="1"/>
              <a:t>multiples</a:t>
            </a:r>
            <a:r>
              <a:rPr lang="es-EC" sz="2000" dirty="0"/>
              <a:t> cuentas y plataformas. Este tipo de servicios los hemos utilizado anteriormente cuando administramos nuestras cuentas de Google, a pesar de utilizar diferentes servicios </a:t>
            </a:r>
            <a:r>
              <a:rPr lang="es-EC" sz="2000" i="1" dirty="0"/>
              <a:t>(</a:t>
            </a:r>
            <a:r>
              <a:rPr lang="es-EC" sz="2000" i="1" dirty="0" err="1"/>
              <a:t>Gmail</a:t>
            </a:r>
            <a:r>
              <a:rPr lang="es-EC" sz="2000" i="1" dirty="0"/>
              <a:t>, </a:t>
            </a:r>
            <a:r>
              <a:rPr lang="es-EC" sz="2000" i="1" dirty="0" err="1"/>
              <a:t>Youtube</a:t>
            </a:r>
            <a:r>
              <a:rPr lang="es-EC" sz="2000" i="1" dirty="0"/>
              <a:t>, entre otras)</a:t>
            </a:r>
            <a:r>
              <a:rPr lang="es-EC" sz="2000" dirty="0"/>
              <a:t>, solo debemos hacer </a:t>
            </a:r>
            <a:r>
              <a:rPr lang="es-EC" sz="2000" dirty="0" err="1"/>
              <a:t>login</a:t>
            </a:r>
            <a:r>
              <a:rPr lang="es-EC" sz="2000" dirty="0"/>
              <a:t> una vez gracias a Google </a:t>
            </a:r>
            <a:r>
              <a:rPr lang="es-EC" sz="2000" dirty="0" err="1"/>
              <a:t>Accounts</a:t>
            </a:r>
            <a:r>
              <a:rPr lang="es-EC" sz="2000" dirty="0"/>
              <a:t>.</a:t>
            </a:r>
          </a:p>
        </p:txBody>
      </p:sp>
    </p:spTree>
    <p:extLst>
      <p:ext uri="{BB962C8B-B14F-4D97-AF65-F5344CB8AC3E}">
        <p14:creationId xmlns:p14="http://schemas.microsoft.com/office/powerpoint/2010/main" val="133930376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C" b="1" dirty="0"/>
              <a:t>Social </a:t>
            </a:r>
            <a:r>
              <a:rPr lang="es-EC" b="1" dirty="0" err="1"/>
              <a:t>Login</a:t>
            </a:r>
            <a:r>
              <a:rPr lang="es-EC" b="1" dirty="0"/>
              <a:t> con Auth0</a:t>
            </a:r>
            <a:br>
              <a:rPr lang="es-EC" b="1" dirty="0"/>
            </a:br>
            <a:endParaRPr lang="es-EC" dirty="0"/>
          </a:p>
        </p:txBody>
      </p:sp>
      <p:sp>
        <p:nvSpPr>
          <p:cNvPr id="3" name="Marcador de contenido 2"/>
          <p:cNvSpPr>
            <a:spLocks noGrp="1"/>
          </p:cNvSpPr>
          <p:nvPr>
            <p:ph idx="1"/>
          </p:nvPr>
        </p:nvSpPr>
        <p:spPr/>
        <p:txBody>
          <a:bodyPr>
            <a:normAutofit fontScale="77500" lnSpcReduction="20000"/>
          </a:bodyPr>
          <a:lstStyle/>
          <a:p>
            <a:r>
              <a:rPr lang="es-EC" dirty="0"/>
              <a:t>Social </a:t>
            </a:r>
            <a:r>
              <a:rPr lang="es-EC" dirty="0" err="1"/>
              <a:t>Login</a:t>
            </a:r>
            <a:r>
              <a:rPr lang="es-EC" dirty="0"/>
              <a:t> es una implementación de Single </a:t>
            </a:r>
            <a:r>
              <a:rPr lang="es-EC" dirty="0" err="1"/>
              <a:t>Sign-On</a:t>
            </a:r>
            <a:r>
              <a:rPr lang="es-EC" dirty="0"/>
              <a:t> (SSO) para usuarios finales, usando información existente desde un proveedor de red social como </a:t>
            </a:r>
            <a:r>
              <a:rPr lang="es-EC" b="1" dirty="0"/>
              <a:t>Facebook, </a:t>
            </a:r>
            <a:r>
              <a:rPr lang="es-EC" b="1" dirty="0" err="1"/>
              <a:t>Twitter</a:t>
            </a:r>
            <a:r>
              <a:rPr lang="es-EC" dirty="0"/>
              <a:t> o </a:t>
            </a:r>
            <a:r>
              <a:rPr lang="es-EC" b="1" dirty="0"/>
              <a:t>Google</a:t>
            </a:r>
            <a:r>
              <a:rPr lang="es-EC" dirty="0"/>
              <a:t>. De esta manera el usuario puede acceder a un sitio web tercero sin necesidad de tener que crear una nueva cuenta </a:t>
            </a:r>
            <a:r>
              <a:rPr lang="es-EC" dirty="0" err="1"/>
              <a:t>especificamente</a:t>
            </a:r>
            <a:r>
              <a:rPr lang="es-EC" dirty="0"/>
              <a:t> para ese sitio web. Esto simplifica el </a:t>
            </a:r>
            <a:r>
              <a:rPr lang="es-EC" dirty="0" err="1"/>
              <a:t>resgistro</a:t>
            </a:r>
            <a:r>
              <a:rPr lang="es-EC" dirty="0"/>
              <a:t> y acceso a los usuario finales.</a:t>
            </a:r>
          </a:p>
          <a:p>
            <a:r>
              <a:rPr lang="es-EC" b="1" dirty="0"/>
              <a:t>Como funciona</a:t>
            </a:r>
          </a:p>
          <a:p>
            <a:r>
              <a:rPr lang="es-EC" dirty="0"/>
              <a:t>El usuario ingresa a la aplicación y </a:t>
            </a:r>
            <a:r>
              <a:rPr lang="es-EC" dirty="0" err="1"/>
              <a:t>seleciona</a:t>
            </a:r>
            <a:r>
              <a:rPr lang="es-EC" dirty="0"/>
              <a:t> la red social de preferencia.</a:t>
            </a:r>
          </a:p>
          <a:p>
            <a:r>
              <a:rPr lang="es-EC" dirty="0"/>
              <a:t>Un llamado de </a:t>
            </a:r>
            <a:r>
              <a:rPr lang="es-EC" dirty="0" err="1"/>
              <a:t>aceso</a:t>
            </a:r>
            <a:r>
              <a:rPr lang="es-EC" dirty="0"/>
              <a:t> es enviado al proveedor de la </a:t>
            </a:r>
            <a:r>
              <a:rPr lang="es-EC" dirty="0" err="1"/>
              <a:t>la</a:t>
            </a:r>
            <a:r>
              <a:rPr lang="es-EC" dirty="0"/>
              <a:t> red social.</a:t>
            </a:r>
          </a:p>
          <a:p>
            <a:r>
              <a:rPr lang="es-EC" dirty="0"/>
              <a:t>Cuando el proveedor de la red social confirma la identidad del usuario, el usuario actual </a:t>
            </a:r>
            <a:r>
              <a:rPr lang="es-EC" dirty="0" err="1"/>
              <a:t>tendra</a:t>
            </a:r>
            <a:r>
              <a:rPr lang="es-EC" dirty="0"/>
              <a:t> acceso a la </a:t>
            </a:r>
            <a:r>
              <a:rPr lang="es-EC" dirty="0" err="1"/>
              <a:t>aplicacion</a:t>
            </a:r>
            <a:r>
              <a:rPr lang="es-EC" dirty="0"/>
              <a:t>.</a:t>
            </a:r>
          </a:p>
          <a:p>
            <a:endParaRPr lang="es-EC" dirty="0"/>
          </a:p>
        </p:txBody>
      </p:sp>
      <p:pic>
        <p:nvPicPr>
          <p:cNvPr id="5122" name="Picture 2"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8820" y="390255"/>
            <a:ext cx="2381250" cy="2028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898501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err="1"/>
              <a:t>Multifactor</a:t>
            </a:r>
            <a:r>
              <a:rPr lang="es-EC" b="1" dirty="0"/>
              <a:t> </a:t>
            </a:r>
            <a:r>
              <a:rPr lang="es-EC" b="1" dirty="0" err="1"/>
              <a:t>authentication</a:t>
            </a:r>
            <a:endParaRPr lang="es-EC" b="1" dirty="0"/>
          </a:p>
        </p:txBody>
      </p:sp>
      <p:sp>
        <p:nvSpPr>
          <p:cNvPr id="3" name="Marcador de contenido 2"/>
          <p:cNvSpPr>
            <a:spLocks noGrp="1"/>
          </p:cNvSpPr>
          <p:nvPr>
            <p:ph idx="1"/>
          </p:nvPr>
        </p:nvSpPr>
        <p:spPr/>
        <p:txBody>
          <a:bodyPr>
            <a:normAutofit/>
          </a:bodyPr>
          <a:lstStyle/>
          <a:p>
            <a:r>
              <a:rPr lang="es-EC" sz="2400" dirty="0" err="1"/>
              <a:t>Multifactor</a:t>
            </a:r>
            <a:r>
              <a:rPr lang="es-EC" sz="2400" dirty="0"/>
              <a:t> </a:t>
            </a:r>
            <a:r>
              <a:rPr lang="es-EC" sz="2400" dirty="0" err="1"/>
              <a:t>authentication</a:t>
            </a:r>
            <a:r>
              <a:rPr lang="es-EC" sz="2400" dirty="0"/>
              <a:t> (</a:t>
            </a:r>
            <a:r>
              <a:rPr lang="es-EC" sz="2400" dirty="0" err="1"/>
              <a:t>tambien</a:t>
            </a:r>
            <a:r>
              <a:rPr lang="es-EC" sz="2400" dirty="0"/>
              <a:t> conocido como </a:t>
            </a:r>
            <a:r>
              <a:rPr lang="es-EC" sz="2400" dirty="0" err="1"/>
              <a:t>Two</a:t>
            </a:r>
            <a:r>
              <a:rPr lang="es-EC" sz="2400" dirty="0"/>
              <a:t> Factor </a:t>
            </a:r>
            <a:r>
              <a:rPr lang="es-EC" sz="2400" dirty="0" err="1"/>
              <a:t>Authentication</a:t>
            </a:r>
            <a:r>
              <a:rPr lang="es-EC" sz="2400" dirty="0"/>
              <a:t>) nos permite configurar nuevos pasos de seguridad además del nombre de usuario y </a:t>
            </a:r>
            <a:r>
              <a:rPr lang="es-EC" sz="2400" dirty="0" err="1"/>
              <a:t>password</a:t>
            </a:r>
            <a:r>
              <a:rPr lang="es-EC" sz="2400" dirty="0"/>
              <a:t>. Este método consiste en que los usuarios deben escribir un código aleatorio con limite de tiempo que podemos recibir por correo electrónico, mensajes de texto o servicios como Google </a:t>
            </a:r>
            <a:r>
              <a:rPr lang="es-EC" sz="2400" dirty="0" err="1"/>
              <a:t>Authentication</a:t>
            </a:r>
            <a:r>
              <a:rPr lang="es-EC" sz="2400" dirty="0"/>
              <a:t>.</a:t>
            </a:r>
          </a:p>
        </p:txBody>
      </p:sp>
      <p:pic>
        <p:nvPicPr>
          <p:cNvPr id="4" name="Imagen 3"/>
          <p:cNvPicPr>
            <a:picLocks noChangeAspect="1"/>
          </p:cNvPicPr>
          <p:nvPr/>
        </p:nvPicPr>
        <p:blipFill>
          <a:blip r:embed="rId2"/>
          <a:stretch>
            <a:fillRect/>
          </a:stretch>
        </p:blipFill>
        <p:spPr>
          <a:xfrm>
            <a:off x="6918669" y="5134914"/>
            <a:ext cx="4584354" cy="1638300"/>
          </a:xfrm>
          <a:prstGeom prst="rect">
            <a:avLst/>
          </a:prstGeom>
        </p:spPr>
      </p:pic>
    </p:spTree>
    <p:extLst>
      <p:ext uri="{BB962C8B-B14F-4D97-AF65-F5344CB8AC3E}">
        <p14:creationId xmlns:p14="http://schemas.microsoft.com/office/powerpoint/2010/main" val="7787349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a:t>Authorization Extension en Auth0</a:t>
            </a:r>
          </a:p>
        </p:txBody>
      </p:sp>
      <p:sp>
        <p:nvSpPr>
          <p:cNvPr id="3" name="Marcador de contenido 2"/>
          <p:cNvSpPr>
            <a:spLocks noGrp="1"/>
          </p:cNvSpPr>
          <p:nvPr>
            <p:ph idx="1"/>
          </p:nvPr>
        </p:nvSpPr>
        <p:spPr/>
        <p:txBody>
          <a:bodyPr>
            <a:normAutofit fontScale="92500" lnSpcReduction="20000"/>
          </a:bodyPr>
          <a:lstStyle/>
          <a:p>
            <a:r>
              <a:rPr lang="es-EC" dirty="0" err="1"/>
              <a:t>Authorization</a:t>
            </a:r>
            <a:r>
              <a:rPr lang="es-EC" dirty="0"/>
              <a:t> </a:t>
            </a:r>
            <a:r>
              <a:rPr lang="es-EC" dirty="0" err="1"/>
              <a:t>Extension</a:t>
            </a:r>
            <a:r>
              <a:rPr lang="es-EC" dirty="0"/>
              <a:t> otorga soporte de autorización para el usuario </a:t>
            </a:r>
            <a:r>
              <a:rPr lang="es-EC" dirty="0" err="1"/>
              <a:t>via</a:t>
            </a:r>
            <a:r>
              <a:rPr lang="es-EC" dirty="0"/>
              <a:t> </a:t>
            </a:r>
            <a:r>
              <a:rPr lang="es-EC" b="1" dirty="0"/>
              <a:t>Grupos</a:t>
            </a:r>
            <a:r>
              <a:rPr lang="es-EC" dirty="0"/>
              <a:t>, </a:t>
            </a:r>
            <a:r>
              <a:rPr lang="es-EC" b="1" dirty="0"/>
              <a:t>Roles</a:t>
            </a:r>
            <a:r>
              <a:rPr lang="es-EC" dirty="0"/>
              <a:t> y </a:t>
            </a:r>
            <a:r>
              <a:rPr lang="es-EC" b="1" dirty="0"/>
              <a:t>Permisos</a:t>
            </a:r>
            <a:r>
              <a:rPr lang="es-EC" dirty="0"/>
              <a:t>. Se pueden definir comportamientos esperados durante el proceso de </a:t>
            </a:r>
            <a:r>
              <a:rPr lang="es-EC" dirty="0" err="1"/>
              <a:t>login</a:t>
            </a:r>
            <a:r>
              <a:rPr lang="es-EC" dirty="0"/>
              <a:t> mediante el uso de </a:t>
            </a:r>
            <a:r>
              <a:rPr lang="es-EC" dirty="0">
                <a:hlinkClick r:id="rId2"/>
              </a:rPr>
              <a:t>reglas</a:t>
            </a:r>
            <a:r>
              <a:rPr lang="es-EC" dirty="0"/>
              <a:t>.</a:t>
            </a:r>
          </a:p>
          <a:p>
            <a:r>
              <a:rPr lang="es-EC" dirty="0" err="1"/>
              <a:t>Tambien</a:t>
            </a:r>
            <a:r>
              <a:rPr lang="es-EC" dirty="0"/>
              <a:t> se puede guardar los datos de los grupos, roles y permisos en el </a:t>
            </a:r>
            <a:r>
              <a:rPr lang="es-EC" b="1" dirty="0"/>
              <a:t>Access </a:t>
            </a:r>
            <a:r>
              <a:rPr lang="es-EC" b="1" dirty="0" err="1"/>
              <a:t>Token</a:t>
            </a:r>
            <a:r>
              <a:rPr lang="es-EC" dirty="0" err="1"/>
              <a:t>generado</a:t>
            </a:r>
            <a:r>
              <a:rPr lang="es-EC" dirty="0"/>
              <a:t> por Auth0. </a:t>
            </a:r>
            <a:r>
              <a:rPr lang="es-EC" dirty="0" err="1"/>
              <a:t>Asi</a:t>
            </a:r>
            <a:r>
              <a:rPr lang="es-EC" dirty="0"/>
              <a:t>, nuestra aplicación puede tomar esta información del </a:t>
            </a:r>
            <a:r>
              <a:rPr lang="es-EC" dirty="0" err="1"/>
              <a:t>token</a:t>
            </a:r>
            <a:r>
              <a:rPr lang="es-EC" dirty="0"/>
              <a:t> y tomar acciones basadas en el contexto actual de autorización.</a:t>
            </a:r>
          </a:p>
          <a:p>
            <a:r>
              <a:rPr lang="es-EC" dirty="0"/>
              <a:t>Actualmente los roles y permisos son creados por aplicación (Cliente), </a:t>
            </a:r>
            <a:r>
              <a:rPr lang="es-EC" dirty="0" err="1"/>
              <a:t>asi</a:t>
            </a:r>
            <a:r>
              <a:rPr lang="es-EC" dirty="0"/>
              <a:t> que si se necesitan los mismo roles y/o permisos en otra aplicación se deben crear de manera separada.</a:t>
            </a:r>
          </a:p>
          <a:p>
            <a:endParaRPr lang="es-EC" dirty="0"/>
          </a:p>
        </p:txBody>
      </p:sp>
    </p:spTree>
    <p:extLst>
      <p:ext uri="{BB962C8B-B14F-4D97-AF65-F5344CB8AC3E}">
        <p14:creationId xmlns:p14="http://schemas.microsoft.com/office/powerpoint/2010/main" val="388303306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C" b="1" dirty="0"/>
              <a:t>Buenas prácticas para el despliegue en producción</a:t>
            </a:r>
            <a:endParaRPr lang="es-EC" dirty="0"/>
          </a:p>
        </p:txBody>
      </p:sp>
      <p:sp>
        <p:nvSpPr>
          <p:cNvPr id="3" name="Marcador de contenido 2"/>
          <p:cNvSpPr>
            <a:spLocks noGrp="1"/>
          </p:cNvSpPr>
          <p:nvPr>
            <p:ph idx="1"/>
          </p:nvPr>
        </p:nvSpPr>
        <p:spPr/>
        <p:txBody>
          <a:bodyPr>
            <a:normAutofit fontScale="77500" lnSpcReduction="20000"/>
          </a:bodyPr>
          <a:lstStyle/>
          <a:p>
            <a:r>
              <a:rPr lang="es-EC" dirty="0"/>
              <a:t>No publicar las credenciales y </a:t>
            </a:r>
            <a:r>
              <a:rPr lang="es-EC" dirty="0" err="1"/>
              <a:t>tokens</a:t>
            </a:r>
            <a:r>
              <a:rPr lang="es-EC" dirty="0"/>
              <a:t> secretos en nuestros repositorios, en vez de escribirlos directamente en el código, podemos utilizar variables de entorno y librerías como </a:t>
            </a:r>
            <a:r>
              <a:rPr lang="es-EC" u="sng" dirty="0" err="1">
                <a:hlinkClick r:id="rId2"/>
              </a:rPr>
              <a:t>dotenv</a:t>
            </a:r>
            <a:r>
              <a:rPr lang="es-EC" dirty="0"/>
              <a:t>.</a:t>
            </a:r>
          </a:p>
          <a:p>
            <a:r>
              <a:rPr lang="es-EC" dirty="0"/>
              <a:t>Usar diferentes clientes para diferentes ambientes, es decir, separar muy bien código de desarrollo, pruebas y producción.</a:t>
            </a:r>
          </a:p>
          <a:p>
            <a:r>
              <a:rPr lang="es-EC" dirty="0"/>
              <a:t>Usar diferentes </a:t>
            </a:r>
            <a:r>
              <a:rPr lang="es-EC" dirty="0" err="1"/>
              <a:t>tenants</a:t>
            </a:r>
            <a:r>
              <a:rPr lang="es-EC" dirty="0"/>
              <a:t> (en la siguiente clase encuentras más información al respecto)</a:t>
            </a:r>
          </a:p>
          <a:p>
            <a:r>
              <a:rPr lang="es-EC" dirty="0"/>
              <a:t>Revisar y estar al tanto de las mejores prácticas de seguridad o nuevos ataques y cómo protegernos de ellos.</a:t>
            </a:r>
          </a:p>
          <a:p>
            <a:r>
              <a:rPr lang="es-EC" dirty="0"/>
              <a:t>Centralizar la lógica de negocio, es decir, en vez de consumir diferentes </a:t>
            </a:r>
            <a:r>
              <a:rPr lang="es-EC" dirty="0" err="1"/>
              <a:t>APIs</a:t>
            </a:r>
            <a:r>
              <a:rPr lang="es-EC" dirty="0"/>
              <a:t> de servicios externos, podemos solo hacer peticiones a nuestra API y, desde el </a:t>
            </a:r>
            <a:r>
              <a:rPr lang="es-EC" dirty="0" err="1"/>
              <a:t>backend</a:t>
            </a:r>
            <a:r>
              <a:rPr lang="es-EC" dirty="0"/>
              <a:t>, encargarnos de obtener la información de los diferentes servicios.</a:t>
            </a:r>
          </a:p>
          <a:p>
            <a:endParaRPr lang="es-EC" dirty="0"/>
          </a:p>
        </p:txBody>
      </p:sp>
    </p:spTree>
    <p:extLst>
      <p:ext uri="{BB962C8B-B14F-4D97-AF65-F5344CB8AC3E}">
        <p14:creationId xmlns:p14="http://schemas.microsoft.com/office/powerpoint/2010/main" val="76816162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C" b="1" dirty="0"/>
              <a:t>Uso de diferentes </a:t>
            </a:r>
            <a:r>
              <a:rPr lang="es-EC" b="1" dirty="0" err="1"/>
              <a:t>tenants</a:t>
            </a:r>
            <a:r>
              <a:rPr lang="es-EC" b="1" dirty="0"/>
              <a:t> para producción con Auth0</a:t>
            </a:r>
            <a:br>
              <a:rPr lang="es-EC" b="1" dirty="0"/>
            </a:br>
            <a:endParaRPr lang="es-EC" dirty="0"/>
          </a:p>
        </p:txBody>
      </p:sp>
      <p:sp>
        <p:nvSpPr>
          <p:cNvPr id="3" name="Marcador de contenido 2"/>
          <p:cNvSpPr>
            <a:spLocks noGrp="1"/>
          </p:cNvSpPr>
          <p:nvPr>
            <p:ph idx="1"/>
          </p:nvPr>
        </p:nvSpPr>
        <p:spPr/>
        <p:txBody>
          <a:bodyPr>
            <a:normAutofit fontScale="92500" lnSpcReduction="10000"/>
          </a:bodyPr>
          <a:lstStyle/>
          <a:p>
            <a:r>
              <a:rPr lang="es-EC" dirty="0"/>
              <a:t>Cuando se crea una cuenta de Auth0 solemos elegir un nombre de dominio o </a:t>
            </a:r>
            <a:r>
              <a:rPr lang="es-EC" dirty="0" err="1"/>
              <a:t>tenant</a:t>
            </a:r>
            <a:r>
              <a:rPr lang="es-EC" dirty="0"/>
              <a:t>. Como por ejemplo </a:t>
            </a:r>
            <a:r>
              <a:rPr lang="es-EC" dirty="0" err="1"/>
              <a:t>foo@us</a:t>
            </a:r>
            <a:r>
              <a:rPr lang="es-EC" dirty="0"/>
              <a:t>. El identificador de </a:t>
            </a:r>
            <a:r>
              <a:rPr lang="es-EC" dirty="0" err="1"/>
              <a:t>foo</a:t>
            </a:r>
            <a:r>
              <a:rPr lang="es-EC" dirty="0"/>
              <a:t> y la </a:t>
            </a:r>
            <a:r>
              <a:rPr lang="es-EC" dirty="0" err="1"/>
              <a:t>region</a:t>
            </a:r>
            <a:r>
              <a:rPr lang="es-EC" dirty="0"/>
              <a:t> es </a:t>
            </a:r>
            <a:r>
              <a:rPr lang="es-EC" dirty="0" err="1"/>
              <a:t>us</a:t>
            </a:r>
            <a:r>
              <a:rPr lang="es-EC" dirty="0"/>
              <a:t> (US).</a:t>
            </a:r>
          </a:p>
          <a:p>
            <a:endParaRPr lang="es-EC" dirty="0"/>
          </a:p>
          <a:p>
            <a:r>
              <a:rPr lang="es-EC" dirty="0"/>
              <a:t>Se pueden crear </a:t>
            </a:r>
            <a:r>
              <a:rPr lang="es-EC" dirty="0" err="1"/>
              <a:t>tenants</a:t>
            </a:r>
            <a:r>
              <a:rPr lang="es-EC" dirty="0"/>
              <a:t> </a:t>
            </a:r>
            <a:r>
              <a:rPr lang="es-EC" dirty="0" err="1"/>
              <a:t>tambien</a:t>
            </a:r>
            <a:r>
              <a:rPr lang="es-EC" dirty="0"/>
              <a:t> en AU (Australia) y EU (Europa).</a:t>
            </a:r>
          </a:p>
          <a:p>
            <a:endParaRPr lang="es-EC" dirty="0"/>
          </a:p>
          <a:p>
            <a:r>
              <a:rPr lang="es-EC" dirty="0"/>
              <a:t>Con este </a:t>
            </a:r>
            <a:r>
              <a:rPr lang="es-EC" dirty="0" err="1"/>
              <a:t>tenant</a:t>
            </a:r>
            <a:r>
              <a:rPr lang="es-EC" dirty="0"/>
              <a:t> podemos experimentar e incluso hacer nuestra implementación en </a:t>
            </a:r>
            <a:r>
              <a:rPr lang="es-EC" dirty="0" err="1"/>
              <a:t>produción</a:t>
            </a:r>
            <a:r>
              <a:rPr lang="es-EC" dirty="0"/>
              <a:t>, pero mi recomendación es que se creen un </a:t>
            </a:r>
            <a:r>
              <a:rPr lang="es-EC" dirty="0" err="1"/>
              <a:t>tenant</a:t>
            </a:r>
            <a:r>
              <a:rPr lang="es-EC" dirty="0"/>
              <a:t> por ambiente, es decir al menos uno para desarrollo, </a:t>
            </a:r>
            <a:r>
              <a:rPr lang="es-EC" dirty="0" err="1"/>
              <a:t>staging</a:t>
            </a:r>
            <a:r>
              <a:rPr lang="es-EC" dirty="0"/>
              <a:t>/pruebas y producción.</a:t>
            </a:r>
          </a:p>
        </p:txBody>
      </p:sp>
    </p:spTree>
    <p:extLst>
      <p:ext uri="{BB962C8B-B14F-4D97-AF65-F5344CB8AC3E}">
        <p14:creationId xmlns:p14="http://schemas.microsoft.com/office/powerpoint/2010/main" val="375083442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Cierre del curso</a:t>
            </a:r>
            <a:endParaRPr lang="es-EC" dirty="0"/>
          </a:p>
        </p:txBody>
      </p:sp>
      <p:sp>
        <p:nvSpPr>
          <p:cNvPr id="3" name="Marcador de contenido 2"/>
          <p:cNvSpPr>
            <a:spLocks noGrp="1"/>
          </p:cNvSpPr>
          <p:nvPr>
            <p:ph idx="1"/>
          </p:nvPr>
        </p:nvSpPr>
        <p:spPr/>
        <p:txBody>
          <a:bodyPr>
            <a:normAutofit/>
          </a:bodyPr>
          <a:lstStyle/>
          <a:p>
            <a:r>
              <a:rPr lang="es-EC" sz="2800" dirty="0"/>
              <a:t>Durante el curso aprendimos qué son y cuáles son las diferencias entre autorización y autenticación, qué es Open </a:t>
            </a:r>
            <a:r>
              <a:rPr lang="es-EC" sz="2800" dirty="0" err="1"/>
              <a:t>Authentication</a:t>
            </a:r>
            <a:r>
              <a:rPr lang="es-EC" sz="2800" dirty="0"/>
              <a:t> 2.0 y cómo funcionan sus diferentes flujos de implementación, descubrimos Open ID </a:t>
            </a:r>
            <a:r>
              <a:rPr lang="es-EC" sz="2800" dirty="0" err="1"/>
              <a:t>Connect</a:t>
            </a:r>
            <a:r>
              <a:rPr lang="es-EC" sz="2800" dirty="0"/>
              <a:t> y utilizamos servicios como Auth0 para facilitar la integración de estos servicios a nuestra aplicación.</a:t>
            </a:r>
          </a:p>
        </p:txBody>
      </p:sp>
    </p:spTree>
    <p:extLst>
      <p:ext uri="{BB962C8B-B14F-4D97-AF65-F5344CB8AC3E}">
        <p14:creationId xmlns:p14="http://schemas.microsoft.com/office/powerpoint/2010/main" val="4131368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2558" y="262094"/>
            <a:ext cx="10515600" cy="1325563"/>
          </a:xfrm>
        </p:spPr>
        <p:txBody>
          <a:bodyPr>
            <a:normAutofit/>
          </a:bodyPr>
          <a:lstStyle/>
          <a:p>
            <a:r>
              <a:rPr lang="es-EC" b="1" dirty="0" smtClean="0"/>
              <a:t>Conceptos fundamentales de protocolos y tecnologías implicadas en el desarrollo web</a:t>
            </a:r>
            <a:endParaRPr lang="es-EC" b="1" dirty="0"/>
          </a:p>
        </p:txBody>
      </p:sp>
      <p:sp>
        <p:nvSpPr>
          <p:cNvPr id="3" name="Marcador de contenido 2"/>
          <p:cNvSpPr>
            <a:spLocks noGrp="1"/>
          </p:cNvSpPr>
          <p:nvPr>
            <p:ph sz="half" idx="1"/>
          </p:nvPr>
        </p:nvSpPr>
        <p:spPr>
          <a:xfrm>
            <a:off x="6350358" y="1704997"/>
            <a:ext cx="5181600" cy="4351338"/>
          </a:xfrm>
        </p:spPr>
        <p:txBody>
          <a:bodyPr>
            <a:noAutofit/>
          </a:bodyPr>
          <a:lstStyle/>
          <a:p>
            <a:pPr algn="just"/>
            <a:r>
              <a:rPr lang="es-EC" sz="1400" dirty="0" smtClean="0"/>
              <a:t>Análisis de la petición:</a:t>
            </a:r>
          </a:p>
          <a:p>
            <a:r>
              <a:rPr lang="es-EC" sz="1400" dirty="0" smtClean="0"/>
              <a:t>Método GET: se utiliza cuando solicitamos un recurso al servidor. Seguido a esto aparece la ruta de la aplicación con su correspondiente extensión que nos dice en que lenguaje esta programada. Luego visualizamos la versión del protocolo HTTP.</a:t>
            </a:r>
          </a:p>
          <a:p>
            <a:r>
              <a:rPr lang="es-EC" sz="1400" dirty="0" smtClean="0"/>
              <a:t>Dirección </a:t>
            </a:r>
            <a:r>
              <a:rPr lang="es-EC" sz="1400" dirty="0" err="1" smtClean="0"/>
              <a:t>ip</a:t>
            </a:r>
            <a:r>
              <a:rPr lang="es-EC" sz="1400" dirty="0" smtClean="0"/>
              <a:t> donde se encuentra la aplicación.</a:t>
            </a:r>
          </a:p>
          <a:p>
            <a:r>
              <a:rPr lang="es-EC" sz="1400" dirty="0" smtClean="0"/>
              <a:t>El </a:t>
            </a:r>
            <a:r>
              <a:rPr lang="es-EC" sz="1400" dirty="0" err="1" smtClean="0"/>
              <a:t>User-Agent</a:t>
            </a:r>
            <a:r>
              <a:rPr lang="es-EC" sz="1400" dirty="0" smtClean="0"/>
              <a:t> nos dice desde donde se está ejecutando la aplicación, en este caso es desde un navegador </a:t>
            </a:r>
            <a:r>
              <a:rPr lang="es-EC" sz="1400" dirty="0" err="1" smtClean="0"/>
              <a:t>mozilla</a:t>
            </a:r>
            <a:r>
              <a:rPr lang="es-EC" sz="1400" dirty="0" smtClean="0"/>
              <a:t> </a:t>
            </a:r>
            <a:r>
              <a:rPr lang="es-EC" sz="1400" dirty="0" err="1" smtClean="0"/>
              <a:t>firefox</a:t>
            </a:r>
            <a:r>
              <a:rPr lang="es-EC" sz="1400" dirty="0" smtClean="0"/>
              <a:t> y en un sistema operativo </a:t>
            </a:r>
            <a:r>
              <a:rPr lang="es-EC" sz="1400" dirty="0" err="1" smtClean="0"/>
              <a:t>windows</a:t>
            </a:r>
            <a:r>
              <a:rPr lang="es-EC" sz="1400" dirty="0" smtClean="0"/>
              <a:t>.</a:t>
            </a:r>
          </a:p>
          <a:p>
            <a:r>
              <a:rPr lang="es-EC" sz="1400" dirty="0" smtClean="0"/>
              <a:t>La cookie nos da dos variables, </a:t>
            </a:r>
            <a:r>
              <a:rPr lang="es-EC" sz="1400" dirty="0" err="1" smtClean="0"/>
              <a:t>security</a:t>
            </a:r>
            <a:r>
              <a:rPr lang="es-EC" sz="1400" dirty="0" smtClean="0"/>
              <a:t> nos dice el nivel de complejidad que tiene nuestra aplicación para posteriormente determinar vulnerabilidades. PHPSESSID se encuentra en todas las aplicaciones desarrolladas con lenguaje </a:t>
            </a:r>
            <a:r>
              <a:rPr lang="es-EC" sz="1400" dirty="0" err="1" smtClean="0"/>
              <a:t>php</a:t>
            </a:r>
            <a:r>
              <a:rPr lang="es-EC" sz="1400" dirty="0" smtClean="0"/>
              <a:t> e identifica al usuario que está conectado a ella.</a:t>
            </a:r>
            <a:endParaRPr lang="es-EC" sz="1400" dirty="0"/>
          </a:p>
        </p:txBody>
      </p:sp>
      <p:sp>
        <p:nvSpPr>
          <p:cNvPr id="4" name="Marcador de contenido 3"/>
          <p:cNvSpPr>
            <a:spLocks noGrp="1"/>
          </p:cNvSpPr>
          <p:nvPr>
            <p:ph sz="half" idx="2"/>
          </p:nvPr>
        </p:nvSpPr>
        <p:spPr>
          <a:xfrm>
            <a:off x="994893" y="1812746"/>
            <a:ext cx="5181600" cy="4351338"/>
          </a:xfrm>
        </p:spPr>
        <p:txBody>
          <a:bodyPr>
            <a:normAutofit fontScale="55000" lnSpcReduction="20000"/>
          </a:bodyPr>
          <a:lstStyle/>
          <a:p>
            <a:pPr marL="0" indent="0" algn="just">
              <a:buNone/>
            </a:pPr>
            <a:r>
              <a:rPr lang="es-EC" dirty="0" smtClean="0"/>
              <a:t>“</a:t>
            </a:r>
            <a:r>
              <a:rPr lang="es-EC" sz="3600" dirty="0" smtClean="0"/>
              <a:t>Es el  protocolo el cual nos permite realizar una petición de datos y recursos, como pueden ser documentos HTML. Es la base de cualquier intercambio de datos en la Web, y un protocolo de estructura cliente-servidor, esto quiere decir que una petición de datos es iniciada por el elemento que recibirá los datos (el cliente), normalmente un navegador Web. Así, una página web completa resulta de la unión de distintos sub-documentos recibidos, como, por ejemplo: un documento que especifique el estilo de maquetación de la página web (CSS), el texto, las imágenes, vídeos, scripts, etc... </a:t>
            </a:r>
            <a:endParaRPr lang="es-EC" sz="3600" dirty="0"/>
          </a:p>
        </p:txBody>
      </p:sp>
    </p:spTree>
    <p:extLst>
      <p:ext uri="{BB962C8B-B14F-4D97-AF65-F5344CB8AC3E}">
        <p14:creationId xmlns:p14="http://schemas.microsoft.com/office/powerpoint/2010/main" val="32432591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1868</TotalTime>
  <Words>9286</Words>
  <Application>Microsoft Office PowerPoint</Application>
  <PresentationFormat>Panorámica</PresentationFormat>
  <Paragraphs>417</Paragraphs>
  <Slides>89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89</vt:i4>
      </vt:variant>
    </vt:vector>
  </HeadingPairs>
  <TitlesOfParts>
    <vt:vector size="92" baseType="lpstr">
      <vt:lpstr>Arial</vt:lpstr>
      <vt:lpstr>Corbel</vt:lpstr>
      <vt:lpstr>Parallax</vt:lpstr>
      <vt:lpstr>INSTITUTO SUPERIOR TECNOLOGICO “RUMIÑAHUI”  WILLIAM D. MORALES P. 6to SISTEMAS </vt:lpstr>
      <vt:lpstr>VULNERABILIDAD WEB CON OWAST</vt:lpstr>
      <vt:lpstr>Introducción al curso de análisis, detección y explotación de vulnerabilidades web</vt:lpstr>
      <vt:lpstr>Funcionamiento de las aplicaciones Web</vt:lpstr>
      <vt:lpstr>Peticiones Http</vt:lpstr>
      <vt:lpstr>Clientes Web y Servidores</vt:lpstr>
      <vt:lpstr>Metodologías para la revisión de aplicaciones</vt:lpstr>
      <vt:lpstr>HTTP Proxy</vt:lpstr>
      <vt:lpstr>Conceptos fundamentales de protocolos y tecnologías implicadas en el desarrollo web</vt:lpstr>
      <vt:lpstr>Metodos HTTP</vt:lpstr>
      <vt:lpstr>Códigos de error HTTP</vt:lpstr>
      <vt:lpstr>Proxy HTTP</vt:lpstr>
      <vt:lpstr>Exploración de una aplicación web con NMAP</vt:lpstr>
      <vt:lpstr>Alcance y proceso</vt:lpstr>
      <vt:lpstr>Tipos y diferencias entre pruebas de penetración</vt:lpstr>
      <vt:lpstr>Controles compensatorios para mejorar la seguridad web</vt:lpstr>
      <vt:lpstr>Metodología OWASP y Dominios</vt:lpstr>
      <vt:lpstr>Autenticación</vt:lpstr>
      <vt:lpstr>Manejo de archivos </vt:lpstr>
      <vt:lpstr>Validación de entradas - inyección de comandos</vt:lpstr>
      <vt:lpstr>Validación de entradas - cross site scripting XSS</vt:lpstr>
      <vt:lpstr>Cross Site Scripting XSS almacenado</vt:lpstr>
      <vt:lpstr>Cross Site Scripting - XSS Sql Injection</vt:lpstr>
      <vt:lpstr>Criptografía</vt:lpstr>
      <vt:lpstr>Tutorial de instalación de Wireshark</vt:lpstr>
      <vt:lpstr>Tutorial de instalación y configuración de Nessus</vt:lpstr>
      <vt:lpstr>Gestión de configuraciones</vt:lpstr>
      <vt:lpstr>Gestión de configuraciones - archivos y directorios sensibles y Cierre del curso</vt:lpstr>
      <vt:lpstr>Cómo ser un hacker o experto en seguridad informática</vt:lpstr>
      <vt:lpstr>Curso de Auditorías de Seguridad Informática a Aplicaciones Web</vt:lpstr>
      <vt:lpstr>Funcionamiento de los escáneres de vulnerabilidades</vt:lpstr>
      <vt:lpstr>Aprendiendo a configurar Acunetix</vt:lpstr>
      <vt:lpstr>Configuración de autenticación en Acunetix</vt:lpstr>
      <vt:lpstr>Generando el reporte</vt:lpstr>
      <vt:lpstr>Analizando los resultados de acunetix </vt:lpstr>
      <vt:lpstr>Uso y configuración de N-Stalker</vt:lpstr>
      <vt:lpstr>Uso, configuración y análisis de W3AF </vt:lpstr>
      <vt:lpstr>Funcionamiento, uso y configuración de Nikto</vt:lpstr>
      <vt:lpstr>Fuzzing web usando Burp Suite</vt:lpstr>
      <vt:lpstr>Uso de repeater</vt:lpstr>
      <vt:lpstr>Uso de decoder</vt:lpstr>
      <vt:lpstr>Metaesploitable</vt:lpstr>
      <vt:lpstr>Funcionamiento, uso y configuración de SQLMAP</vt:lpstr>
      <vt:lpstr>Utilizando el exploit ms08_067_netapi</vt:lpstr>
      <vt:lpstr>Post Explotación con Metasploit</vt:lpstr>
      <vt:lpstr>Conexión con el servidor de Metasploit usando la aplicación</vt:lpstr>
      <vt:lpstr>Uso y configuración de beef</vt:lpstr>
      <vt:lpstr>Ejercicio final: evaluación de una aplicación web</vt:lpstr>
      <vt:lpstr>Escaneo de servicios</vt:lpstr>
      <vt:lpstr>Confirmando un SQL inyection</vt:lpstr>
      <vt:lpstr>Determinando cómo calificar nuestras vulnerabilidades</vt:lpstr>
      <vt:lpstr>Evaluación del nivel de riesgo</vt:lpstr>
      <vt:lpstr>Análisis de nivel de acceso y perfil del atacante</vt:lpstr>
      <vt:lpstr>Curso de Autenticación con OAuth</vt:lpstr>
      <vt:lpstr>Análisis de nivel de acceso y perfil del atacante</vt:lpstr>
      <vt:lpstr>Stack de seguridad para aplicaciones modernas</vt:lpstr>
      <vt:lpstr>Autenticación</vt:lpstr>
      <vt:lpstr>Autorización</vt:lpstr>
      <vt:lpstr>JSON Web Tokens</vt:lpstr>
      <vt:lpstr>Autenticación tradicional vs JWT</vt:lpstr>
      <vt:lpstr>Configuración inicial de los proyectos</vt:lpstr>
      <vt:lpstr>Firmando un JWT</vt:lpstr>
      <vt:lpstr>Verificando nuestro JWT firmado y buenas practicas con JWT</vt:lpstr>
      <vt:lpstr>Server-Side vs Client-Side sessions</vt:lpstr>
      <vt:lpstr>Protegiendo nuestros recursos con JWT</vt:lpstr>
      <vt:lpstr>Habilitando CORS en nuestro servidor</vt:lpstr>
      <vt:lpstr>Profundizando el concepto de JWKS</vt:lpstr>
      <vt:lpstr>¿Qué es OAuth 2.0? </vt:lpstr>
      <vt:lpstr>Cómo elegir el flujo adecuado para OAuth 2.0</vt:lpstr>
      <vt:lpstr>Conociendo el API de Spotify</vt:lpstr>
      <vt:lpstr>Creando los clientes de Spotify y servicios iniciales</vt:lpstr>
      <vt:lpstr>Implementando Authorization Code Grant</vt:lpstr>
      <vt:lpstr>Implementando Implicit Grant</vt:lpstr>
      <vt:lpstr>Modificando nuestro Layout</vt:lpstr>
      <vt:lpstr>Implementando Resource Owner Password Grant </vt:lpstr>
      <vt:lpstr>Implementando Authorization Code Grant (PKCE) </vt:lpstr>
      <vt:lpstr>¿Qué es OpenID Connect?</vt:lpstr>
      <vt:lpstr>Implementando OpenID Connect</vt:lpstr>
      <vt:lpstr>¿Cuáles son las preocupaciones con JWT?</vt:lpstr>
      <vt:lpstr>¿Cuales son las preocupaciones con OAuth 2.0? </vt:lpstr>
      <vt:lpstr>¿Qué es Auth0?</vt:lpstr>
      <vt:lpstr>Auth0 Lock y auth0.js</vt:lpstr>
      <vt:lpstr>Universal Login</vt:lpstr>
      <vt:lpstr>Social Login con Auth0 </vt:lpstr>
      <vt:lpstr>Multifactor authentication</vt:lpstr>
      <vt:lpstr>Authorization Extension en Auth0</vt:lpstr>
      <vt:lpstr>Buenas prácticas para el despliegue en producción</vt:lpstr>
      <vt:lpstr>Uso de diferentes tenants para producción con Auth0 </vt:lpstr>
      <vt:lpstr>Cierre del curso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Cinthia Villacis</dc:creator>
  <cp:lastModifiedBy>Pablo</cp:lastModifiedBy>
  <cp:revision>47</cp:revision>
  <dcterms:created xsi:type="dcterms:W3CDTF">2019-02-27T16:46:25Z</dcterms:created>
  <dcterms:modified xsi:type="dcterms:W3CDTF">2019-03-01T00:05:17Z</dcterms:modified>
</cp:coreProperties>
</file>