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59" r:id="rId6"/>
    <p:sldId id="367" r:id="rId7"/>
    <p:sldId id="368" r:id="rId8"/>
    <p:sldId id="369" r:id="rId9"/>
    <p:sldId id="370" r:id="rId10"/>
    <p:sldId id="371" r:id="rId11"/>
    <p:sldId id="372" r:id="rId12"/>
    <p:sldId id="373" r:id="rId13"/>
    <p:sldId id="398" r:id="rId14"/>
    <p:sldId id="374" r:id="rId15"/>
    <p:sldId id="393" r:id="rId16"/>
    <p:sldId id="394" r:id="rId17"/>
    <p:sldId id="395" r:id="rId18"/>
    <p:sldId id="396" r:id="rId19"/>
    <p:sldId id="397" r:id="rId20"/>
    <p:sldId id="399" r:id="rId21"/>
    <p:sldId id="400" r:id="rId22"/>
    <p:sldId id="401" r:id="rId23"/>
    <p:sldId id="402" r:id="rId24"/>
    <p:sldId id="403" r:id="rId25"/>
    <p:sldId id="404" r:id="rId26"/>
    <p:sldId id="405" r:id="rId27"/>
    <p:sldId id="378" r:id="rId28"/>
    <p:sldId id="380" r:id="rId29"/>
    <p:sldId id="383" r:id="rId30"/>
    <p:sldId id="384" r:id="rId31"/>
    <p:sldId id="381" r:id="rId32"/>
    <p:sldId id="382" r:id="rId33"/>
    <p:sldId id="386" r:id="rId34"/>
    <p:sldId id="385" r:id="rId35"/>
    <p:sldId id="387" r:id="rId36"/>
    <p:sldId id="406" r:id="rId37"/>
    <p:sldId id="40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0874B0B9-30DB-4504-AAEA-373ABF2A8B60}">
          <p14:sldIdLst>
            <p14:sldId id="256"/>
            <p14:sldId id="259"/>
            <p14:sldId id="367"/>
            <p14:sldId id="368"/>
            <p14:sldId id="369"/>
            <p14:sldId id="370"/>
            <p14:sldId id="371"/>
            <p14:sldId id="372"/>
            <p14:sldId id="373"/>
            <p14:sldId id="398"/>
            <p14:sldId id="374"/>
            <p14:sldId id="393"/>
            <p14:sldId id="394"/>
            <p14:sldId id="395"/>
            <p14:sldId id="396"/>
            <p14:sldId id="397"/>
            <p14:sldId id="399"/>
            <p14:sldId id="400"/>
            <p14:sldId id="401"/>
            <p14:sldId id="402"/>
            <p14:sldId id="403"/>
            <p14:sldId id="404"/>
            <p14:sldId id="405"/>
            <p14:sldId id="378"/>
            <p14:sldId id="380"/>
            <p14:sldId id="383"/>
            <p14:sldId id="384"/>
            <p14:sldId id="381"/>
            <p14:sldId id="382"/>
            <p14:sldId id="386"/>
            <p14:sldId id="385"/>
            <p14:sldId id="387"/>
            <p14:sldId id="406"/>
            <p14:sldId id="4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letier Maxime" initials="PM" lastIdx="1" clrIdx="0">
    <p:extLst>
      <p:ext uri="{19B8F6BF-5375-455C-9EA6-DF929625EA0E}">
        <p15:presenceInfo xmlns:p15="http://schemas.microsoft.com/office/powerpoint/2012/main" userId="Pelletier Maxi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9073D1"/>
    <a:srgbClr val="739CD1"/>
    <a:srgbClr val="FFFFFF"/>
    <a:srgbClr val="73B3D1"/>
    <a:srgbClr val="7385D1"/>
    <a:srgbClr val="B177BF"/>
    <a:srgbClr val="000000"/>
    <a:srgbClr val="BF779D"/>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73" autoAdjust="0"/>
    <p:restoredTop sz="96727" autoAdjust="0"/>
  </p:normalViewPr>
  <p:slideViewPr>
    <p:cSldViewPr snapToGrid="0">
      <p:cViewPr varScale="1">
        <p:scale>
          <a:sx n="114" d="100"/>
          <a:sy n="114" d="100"/>
        </p:scale>
        <p:origin x="1068" y="102"/>
      </p:cViewPr>
      <p:guideLst/>
    </p:cSldViewPr>
  </p:slideViewPr>
  <p:outlineViewPr>
    <p:cViewPr>
      <p:scale>
        <a:sx n="33" d="100"/>
        <a:sy n="33" d="100"/>
      </p:scale>
      <p:origin x="0" y="-51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4042"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7A19-1FB3-4187-B342-4A3D8909E89D}" type="datetimeFigureOut">
              <a:rPr lang="fr-CA" smtClean="0"/>
              <a:t>2024-03-28</a:t>
            </a:fld>
            <a:endParaRPr lang="fr-CA"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923B-C55C-432A-91C7-8D0033992EC9}" type="slidenum">
              <a:rPr lang="fr-CA" smtClean="0"/>
              <a:t>‹N°›</a:t>
            </a:fld>
            <a:endParaRPr lang="fr-CA" dirty="0"/>
          </a:p>
        </p:txBody>
      </p:sp>
    </p:spTree>
    <p:extLst>
      <p:ext uri="{BB962C8B-B14F-4D97-AF65-F5344CB8AC3E}">
        <p14:creationId xmlns:p14="http://schemas.microsoft.com/office/powerpoint/2010/main" val="21699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dirty="0">
                <a:solidFill>
                  <a:srgbClr val="73B3D1"/>
                </a:solidFill>
              </a:rPr>
              <a:t>Prog. Web </a:t>
            </a:r>
            <a:r>
              <a:rPr lang="fr-CA" sz="1400" b="1">
                <a:solidFill>
                  <a:srgbClr val="73B3D1"/>
                </a:solidFill>
              </a:rPr>
              <a:t>orientée services</a:t>
            </a:r>
            <a:endParaRPr lang="fr-CA" sz="1400" b="1" dirty="0">
              <a:solidFill>
                <a:srgbClr val="73B3D1"/>
              </a:solidFill>
            </a:endParaRP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2024-03-28</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noProof="0" dirty="0"/>
              <a:t>Semaine </a:t>
            </a:r>
            <a:r>
              <a:rPr lang="fr-CA" dirty="0"/>
              <a:t>10</a:t>
            </a:r>
            <a:endParaRPr lang="fr-CA" noProof="0" dirty="0"/>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a:bodyPr>
          <a:lstStyle/>
          <a:p>
            <a:r>
              <a:rPr lang="fr-CA" sz="2000" noProof="0" dirty="0"/>
              <a:t>Intercepteurs, touche pas à mon objet, </a:t>
            </a:r>
            <a:r>
              <a:rPr lang="fr-CA" sz="2000" dirty="0" err="1"/>
              <a:t>seed</a:t>
            </a:r>
            <a:r>
              <a:rPr lang="fr-CA" sz="2000" noProof="0" dirty="0"/>
              <a:t> et redirections</a:t>
            </a:r>
            <a:endParaRPr lang="fr-CA" sz="2000" i="1" noProof="0" dirty="0"/>
          </a:p>
        </p:txBody>
      </p:sp>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299" y="4492752"/>
            <a:ext cx="1216634" cy="1216634"/>
          </a:xfrm>
          <a:prstGeom prst="rect">
            <a:avLst/>
          </a:prstGeom>
        </p:spPr>
      </p:pic>
      <p:pic>
        <p:nvPicPr>
          <p:cNvPr id="5" name="Image 4">
            <a:extLst>
              <a:ext uri="{FF2B5EF4-FFF2-40B4-BE49-F238E27FC236}">
                <a16:creationId xmlns:a16="http://schemas.microsoft.com/office/drawing/2014/main" id="{6C3130F9-3CE6-4243-B04A-6BC8A6B49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872" y="4306783"/>
            <a:ext cx="1534427" cy="1534427"/>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Meilleur feedback</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Meilleur feedback</a:t>
            </a:r>
          </a:p>
          <a:p>
            <a:pPr lvl="1"/>
            <a:r>
              <a:rPr lang="fr-CA" dirty="0"/>
              <a:t> En tout temps, n’hésitez pas, dans vos </a:t>
            </a:r>
            <a:r>
              <a:rPr lang="fr-CA" i="1" dirty="0">
                <a:solidFill>
                  <a:srgbClr val="FA4098"/>
                </a:solidFill>
              </a:rPr>
              <a:t>return</a:t>
            </a:r>
            <a:r>
              <a:rPr lang="fr-CA" dirty="0"/>
              <a:t>, à ajouter des objets JSON pour offrir un feedback plus clair à l’application cliente.</a:t>
            </a:r>
          </a:p>
        </p:txBody>
      </p:sp>
      <p:pic>
        <p:nvPicPr>
          <p:cNvPr id="5" name="Image 4">
            <a:extLst>
              <a:ext uri="{FF2B5EF4-FFF2-40B4-BE49-F238E27FC236}">
                <a16:creationId xmlns:a16="http://schemas.microsoft.com/office/drawing/2014/main" id="{E44EC9FF-8582-9073-0D11-D38D29C61984}"/>
              </a:ext>
            </a:extLst>
          </p:cNvPr>
          <p:cNvPicPr>
            <a:picLocks noChangeAspect="1"/>
          </p:cNvPicPr>
          <p:nvPr/>
        </p:nvPicPr>
        <p:blipFill>
          <a:blip r:embed="rId2"/>
          <a:stretch>
            <a:fillRect/>
          </a:stretch>
        </p:blipFill>
        <p:spPr>
          <a:xfrm>
            <a:off x="1972730" y="2592676"/>
            <a:ext cx="8214239" cy="787937"/>
          </a:xfrm>
          <a:prstGeom prst="rect">
            <a:avLst/>
          </a:prstGeom>
          <a:ln w="28575">
            <a:solidFill>
              <a:srgbClr val="739CD1"/>
            </a:solidFill>
          </a:ln>
        </p:spPr>
      </p:pic>
      <p:pic>
        <p:nvPicPr>
          <p:cNvPr id="7" name="Image 6">
            <a:extLst>
              <a:ext uri="{FF2B5EF4-FFF2-40B4-BE49-F238E27FC236}">
                <a16:creationId xmlns:a16="http://schemas.microsoft.com/office/drawing/2014/main" id="{0E8216FF-7196-E90F-C1E2-FFAE8620C1FB}"/>
              </a:ext>
            </a:extLst>
          </p:cNvPr>
          <p:cNvPicPr>
            <a:picLocks noChangeAspect="1"/>
          </p:cNvPicPr>
          <p:nvPr/>
        </p:nvPicPr>
        <p:blipFill>
          <a:blip r:embed="rId3"/>
          <a:stretch>
            <a:fillRect/>
          </a:stretch>
        </p:blipFill>
        <p:spPr>
          <a:xfrm>
            <a:off x="2795010" y="3527647"/>
            <a:ext cx="6569678" cy="753253"/>
          </a:xfrm>
          <a:prstGeom prst="rect">
            <a:avLst/>
          </a:prstGeom>
          <a:ln w="28575">
            <a:solidFill>
              <a:srgbClr val="739CD1"/>
            </a:solidFill>
          </a:ln>
        </p:spPr>
      </p:pic>
      <p:pic>
        <p:nvPicPr>
          <p:cNvPr id="9" name="Image 8">
            <a:extLst>
              <a:ext uri="{FF2B5EF4-FFF2-40B4-BE49-F238E27FC236}">
                <a16:creationId xmlns:a16="http://schemas.microsoft.com/office/drawing/2014/main" id="{BF963911-D9DE-E847-CD52-9F5B90B5D75F}"/>
              </a:ext>
            </a:extLst>
          </p:cNvPr>
          <p:cNvPicPr>
            <a:picLocks noChangeAspect="1"/>
          </p:cNvPicPr>
          <p:nvPr/>
        </p:nvPicPr>
        <p:blipFill>
          <a:blip r:embed="rId4"/>
          <a:stretch>
            <a:fillRect/>
          </a:stretch>
        </p:blipFill>
        <p:spPr>
          <a:xfrm>
            <a:off x="3802167" y="4422106"/>
            <a:ext cx="4587665" cy="352333"/>
          </a:xfrm>
          <a:prstGeom prst="rect">
            <a:avLst/>
          </a:prstGeom>
          <a:ln w="28575">
            <a:solidFill>
              <a:srgbClr val="739CD1"/>
            </a:solidFill>
          </a:ln>
        </p:spPr>
      </p:pic>
      <p:pic>
        <p:nvPicPr>
          <p:cNvPr id="11" name="Image 10">
            <a:extLst>
              <a:ext uri="{FF2B5EF4-FFF2-40B4-BE49-F238E27FC236}">
                <a16:creationId xmlns:a16="http://schemas.microsoft.com/office/drawing/2014/main" id="{B2D7EE8E-7C94-2254-146F-CA46574F9D78}"/>
              </a:ext>
            </a:extLst>
          </p:cNvPr>
          <p:cNvPicPr>
            <a:picLocks noChangeAspect="1"/>
          </p:cNvPicPr>
          <p:nvPr/>
        </p:nvPicPr>
        <p:blipFill>
          <a:blip r:embed="rId5"/>
          <a:stretch>
            <a:fillRect/>
          </a:stretch>
        </p:blipFill>
        <p:spPr>
          <a:xfrm>
            <a:off x="3005330" y="4914093"/>
            <a:ext cx="6149038" cy="355436"/>
          </a:xfrm>
          <a:prstGeom prst="rect">
            <a:avLst/>
          </a:prstGeom>
          <a:ln w="28575">
            <a:solidFill>
              <a:srgbClr val="739CD1"/>
            </a:solidFill>
          </a:ln>
        </p:spPr>
      </p:pic>
      <p:pic>
        <p:nvPicPr>
          <p:cNvPr id="13" name="Image 12">
            <a:extLst>
              <a:ext uri="{FF2B5EF4-FFF2-40B4-BE49-F238E27FC236}">
                <a16:creationId xmlns:a16="http://schemas.microsoft.com/office/drawing/2014/main" id="{69639D33-FA32-39C3-D4B3-8F18B17ACD45}"/>
              </a:ext>
            </a:extLst>
          </p:cNvPr>
          <p:cNvPicPr>
            <a:picLocks noChangeAspect="1"/>
          </p:cNvPicPr>
          <p:nvPr/>
        </p:nvPicPr>
        <p:blipFill>
          <a:blip r:embed="rId6"/>
          <a:stretch>
            <a:fillRect/>
          </a:stretch>
        </p:blipFill>
        <p:spPr>
          <a:xfrm>
            <a:off x="1865385" y="5409184"/>
            <a:ext cx="8461228" cy="326015"/>
          </a:xfrm>
          <a:prstGeom prst="rect">
            <a:avLst/>
          </a:prstGeom>
          <a:ln w="28575">
            <a:solidFill>
              <a:srgbClr val="739CD1"/>
            </a:solidFill>
          </a:ln>
        </p:spPr>
      </p:pic>
    </p:spTree>
    <p:extLst>
      <p:ext uri="{BB962C8B-B14F-4D97-AF65-F5344CB8AC3E}">
        <p14:creationId xmlns:p14="http://schemas.microsoft.com/office/powerpoint/2010/main" val="345149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95BD881A-74BA-46DF-B7B8-AE6937A648F1}"/>
              </a:ext>
            </a:extLst>
          </p:cNvPr>
          <p:cNvSpPr>
            <a:spLocks noGrp="1"/>
          </p:cNvSpPr>
          <p:nvPr>
            <p:ph idx="1"/>
          </p:nvPr>
        </p:nvSpPr>
        <p:spPr>
          <a:xfrm>
            <a:off x="520783" y="1150572"/>
            <a:ext cx="11118135" cy="5530644"/>
          </a:xfrm>
        </p:spPr>
        <p:txBody>
          <a:bodyPr/>
          <a:lstStyle/>
          <a:p>
            <a:r>
              <a:rPr lang="fr-CA" dirty="0"/>
              <a:t> Protéger les objets des </a:t>
            </a:r>
            <a:r>
              <a:rPr lang="fr-CA" i="1" dirty="0"/>
              <a:t>mains </a:t>
            </a:r>
            <a:r>
              <a:rPr lang="fr-CA" i="1"/>
              <a:t>baladeuses</a:t>
            </a:r>
            <a:r>
              <a:rPr lang="fr-CA"/>
              <a:t> </a:t>
            </a:r>
            <a:r>
              <a:rPr lang="en-CA"/>
              <a:t>✋</a:t>
            </a:r>
            <a:endParaRPr lang="fr-CA" dirty="0"/>
          </a:p>
          <a:p>
            <a:pPr lvl="1"/>
            <a:r>
              <a:rPr lang="fr-CA" dirty="0"/>
              <a:t> L’annotation </a:t>
            </a:r>
            <a:r>
              <a:rPr lang="fr-CA" dirty="0">
                <a:solidFill>
                  <a:srgbClr val="FA4098"/>
                </a:solidFill>
              </a:rPr>
              <a:t>[Authorize]</a:t>
            </a:r>
            <a:r>
              <a:rPr lang="fr-CA" dirty="0"/>
              <a:t> permet de réserver </a:t>
            </a:r>
            <a:r>
              <a:rPr lang="fr-CA"/>
              <a:t>certaines actions </a:t>
            </a:r>
            <a:r>
              <a:rPr lang="fr-CA" dirty="0"/>
              <a:t>à des utilisateurs authentifiés.</a:t>
            </a:r>
          </a:p>
          <a:p>
            <a:pPr lvl="1"/>
            <a:r>
              <a:rPr lang="fr-CA" dirty="0"/>
              <a:t> Les </a:t>
            </a:r>
            <a:r>
              <a:rPr lang="fr-CA" dirty="0">
                <a:solidFill>
                  <a:srgbClr val="FA4098"/>
                </a:solidFill>
              </a:rPr>
              <a:t>rôles</a:t>
            </a:r>
            <a:r>
              <a:rPr lang="fr-CA" dirty="0"/>
              <a:t> pourraient nous permettre de limiter certaines actions de manière « générale » (Ex : Tout permettre à un </a:t>
            </a:r>
            <a:r>
              <a:rPr lang="fr-CA" i="1" dirty="0">
                <a:solidFill>
                  <a:srgbClr val="FA4098"/>
                </a:solidFill>
              </a:rPr>
              <a:t>admin</a:t>
            </a:r>
            <a:r>
              <a:rPr lang="fr-CA" dirty="0"/>
              <a:t>, permettre à un </a:t>
            </a:r>
            <a:r>
              <a:rPr lang="fr-CA" i="1" dirty="0">
                <a:solidFill>
                  <a:srgbClr val="FA4098"/>
                </a:solidFill>
              </a:rPr>
              <a:t>modérateur</a:t>
            </a:r>
            <a:r>
              <a:rPr lang="fr-CA" dirty="0"/>
              <a:t> certaines actions disciplinaires, etc.)</a:t>
            </a:r>
          </a:p>
          <a:p>
            <a:pPr lvl="2"/>
            <a:r>
              <a:rPr lang="fr-CA" dirty="0"/>
              <a:t> Cela dit, pour découper quel utilisateur a le droit de manipuler tel ou tel objet, les </a:t>
            </a:r>
            <a:r>
              <a:rPr lang="fr-CA" dirty="0">
                <a:solidFill>
                  <a:srgbClr val="FA4098"/>
                </a:solidFill>
              </a:rPr>
              <a:t>rôles</a:t>
            </a:r>
            <a:r>
              <a:rPr lang="fr-CA" dirty="0"/>
              <a:t> ne sont </a:t>
            </a:r>
            <a:r>
              <a:rPr lang="fr-CA" b="1" dirty="0"/>
              <a:t>pas très adaptés</a:t>
            </a:r>
            <a:r>
              <a:rPr lang="fr-CA" dirty="0"/>
              <a:t>. (Il faudrait 1 </a:t>
            </a:r>
            <a:r>
              <a:rPr lang="fr-CA" dirty="0">
                <a:solidFill>
                  <a:srgbClr val="FA4098"/>
                </a:solidFill>
              </a:rPr>
              <a:t>rôle</a:t>
            </a:r>
            <a:r>
              <a:rPr lang="fr-CA" dirty="0"/>
              <a:t> par </a:t>
            </a:r>
            <a:r>
              <a:rPr lang="fr-CA" dirty="0">
                <a:solidFill>
                  <a:srgbClr val="FA4098"/>
                </a:solidFill>
              </a:rPr>
              <a:t>utilisateur </a:t>
            </a:r>
            <a:r>
              <a:rPr lang="fr-CA" dirty="0"/>
              <a:t>...)</a:t>
            </a:r>
          </a:p>
          <a:p>
            <a:pPr lvl="1"/>
            <a:r>
              <a:rPr lang="fr-CA" dirty="0"/>
              <a:t> L’alternative : </a:t>
            </a:r>
            <a:r>
              <a:rPr lang="fr-CA" dirty="0">
                <a:solidFill>
                  <a:srgbClr val="FA4098"/>
                </a:solidFill>
              </a:rPr>
              <a:t>Relations</a:t>
            </a:r>
            <a:r>
              <a:rPr lang="fr-CA" dirty="0"/>
              <a:t> entre le Model </a:t>
            </a:r>
            <a:r>
              <a:rPr lang="fr-CA" u="sng" dirty="0"/>
              <a:t>Utilisateur</a:t>
            </a:r>
            <a:r>
              <a:rPr lang="fr-CA" dirty="0"/>
              <a:t> et les Models </a:t>
            </a:r>
            <a:r>
              <a:rPr lang="fr-CA" u="sng" dirty="0"/>
              <a:t>objets</a:t>
            </a:r>
          </a:p>
          <a:p>
            <a:pPr lvl="2"/>
            <a:r>
              <a:rPr lang="fr-CA" dirty="0"/>
              <a:t> « Relations » : Références One-to-Many, Many-to-Many ou One-to-One</a:t>
            </a:r>
          </a:p>
          <a:p>
            <a:pPr lvl="2"/>
            <a:r>
              <a:rPr lang="fr-CA" dirty="0"/>
              <a:t> Ex. Le message d’un utilisateur, la galerie d’un utilisateur, l’avatar d’un utilisateur, etc. </a:t>
            </a:r>
          </a:p>
          <a:p>
            <a:pPr lvl="2"/>
            <a:r>
              <a:rPr lang="fr-CA" dirty="0"/>
              <a:t> On peut se servir de cette </a:t>
            </a:r>
            <a:r>
              <a:rPr lang="fr-CA" dirty="0">
                <a:solidFill>
                  <a:srgbClr val="FA4098"/>
                </a:solidFill>
              </a:rPr>
              <a:t>relation</a:t>
            </a:r>
            <a:r>
              <a:rPr lang="fr-CA" dirty="0"/>
              <a:t> pour vérifier si un </a:t>
            </a:r>
            <a:r>
              <a:rPr lang="fr-CA" dirty="0">
                <a:solidFill>
                  <a:srgbClr val="FA4098"/>
                </a:solidFill>
              </a:rPr>
              <a:t>objet</a:t>
            </a:r>
            <a:r>
              <a:rPr lang="fr-CA" dirty="0"/>
              <a:t> est </a:t>
            </a:r>
            <a:r>
              <a:rPr lang="fr-CA" u="sng" dirty="0">
                <a:solidFill>
                  <a:srgbClr val="FA4098"/>
                </a:solidFill>
              </a:rPr>
              <a:t>lié</a:t>
            </a:r>
            <a:r>
              <a:rPr lang="fr-CA" dirty="0"/>
              <a:t> à un </a:t>
            </a:r>
            <a:r>
              <a:rPr lang="fr-CA" dirty="0">
                <a:solidFill>
                  <a:srgbClr val="FA4098"/>
                </a:solidFill>
              </a:rPr>
              <a:t>utilisateur</a:t>
            </a:r>
            <a:r>
              <a:rPr lang="fr-CA" dirty="0"/>
              <a:t> et lui autoriser une action sur le pouce lorsqu’elle est déclenchée.</a:t>
            </a:r>
          </a:p>
          <a:p>
            <a:pPr lvl="3"/>
            <a:r>
              <a:rPr lang="fr-CA" dirty="0"/>
              <a:t> Ex. J’envoie une requête à la Web API pour modifier un « </a:t>
            </a:r>
            <a:r>
              <a:rPr lang="fr-CA" dirty="0">
                <a:solidFill>
                  <a:srgbClr val="FA4098"/>
                </a:solidFill>
              </a:rPr>
              <a:t>objet</a:t>
            </a:r>
            <a:r>
              <a:rPr lang="fr-CA" dirty="0"/>
              <a:t> ». Avant de faire la modification, on vérifie que l’</a:t>
            </a:r>
            <a:r>
              <a:rPr lang="fr-CA" dirty="0">
                <a:solidFill>
                  <a:srgbClr val="FA4098"/>
                </a:solidFill>
              </a:rPr>
              <a:t>objet</a:t>
            </a:r>
            <a:r>
              <a:rPr lang="fr-CA" dirty="0"/>
              <a:t> possède une </a:t>
            </a:r>
            <a:r>
              <a:rPr lang="fr-CA" dirty="0">
                <a:solidFill>
                  <a:srgbClr val="FA4098"/>
                </a:solidFill>
              </a:rPr>
              <a:t>référence </a:t>
            </a:r>
            <a:r>
              <a:rPr lang="fr-CA" dirty="0"/>
              <a:t>vers son « </a:t>
            </a:r>
            <a:r>
              <a:rPr lang="fr-CA" dirty="0">
                <a:solidFill>
                  <a:srgbClr val="FA4098"/>
                </a:solidFill>
              </a:rPr>
              <a:t>objet Utilisateur </a:t>
            </a:r>
            <a:r>
              <a:rPr lang="fr-CA" dirty="0"/>
              <a:t>». Si </a:t>
            </a:r>
            <a:r>
              <a:rPr lang="fr-CA" u="sng" dirty="0"/>
              <a:t>oui</a:t>
            </a:r>
            <a:r>
              <a:rPr lang="fr-CA" dirty="0"/>
              <a:t>, on fait la modification.</a:t>
            </a:r>
          </a:p>
        </p:txBody>
      </p:sp>
    </p:spTree>
    <p:extLst>
      <p:ext uri="{BB962C8B-B14F-4D97-AF65-F5344CB8AC3E}">
        <p14:creationId xmlns:p14="http://schemas.microsoft.com/office/powerpoint/2010/main" val="365108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FDAD1-A98D-870B-54A1-16BF7DEABBB4}"/>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364C1CCB-762E-120A-FA47-C089F4C6C84A}"/>
              </a:ext>
            </a:extLst>
          </p:cNvPr>
          <p:cNvSpPr>
            <a:spLocks noGrp="1"/>
          </p:cNvSpPr>
          <p:nvPr>
            <p:ph idx="1"/>
          </p:nvPr>
        </p:nvSpPr>
        <p:spPr/>
        <p:txBody>
          <a:bodyPr/>
          <a:lstStyle/>
          <a:p>
            <a:r>
              <a:rPr lang="fr-CA" dirty="0"/>
              <a:t> Sommaire des prochaines diapos</a:t>
            </a:r>
          </a:p>
          <a:p>
            <a:pPr lvl="1"/>
            <a:r>
              <a:rPr lang="fr-CA" dirty="0"/>
              <a:t> Récupérer l’utilisateur qui envoie la requête</a:t>
            </a:r>
          </a:p>
          <a:p>
            <a:pPr lvl="1"/>
            <a:r>
              <a:rPr lang="fr-CA" dirty="0"/>
              <a:t> </a:t>
            </a:r>
            <a:r>
              <a:rPr lang="fr-CA" dirty="0" err="1"/>
              <a:t>Get</a:t>
            </a:r>
            <a:endParaRPr lang="fr-CA" dirty="0"/>
          </a:p>
          <a:p>
            <a:pPr lvl="1"/>
            <a:r>
              <a:rPr lang="fr-CA" dirty="0"/>
              <a:t> Post</a:t>
            </a:r>
          </a:p>
          <a:p>
            <a:pPr lvl="1"/>
            <a:r>
              <a:rPr lang="fr-CA" dirty="0"/>
              <a:t> </a:t>
            </a:r>
            <a:r>
              <a:rPr lang="fr-CA" dirty="0" err="1"/>
              <a:t>Delete</a:t>
            </a:r>
            <a:endParaRPr lang="fr-CA" dirty="0"/>
          </a:p>
          <a:p>
            <a:pPr lvl="1"/>
            <a:r>
              <a:rPr lang="fr-CA" dirty="0"/>
              <a:t> Put</a:t>
            </a:r>
          </a:p>
          <a:p>
            <a:pPr lvl="1"/>
            <a:endParaRPr lang="fr-CA" dirty="0"/>
          </a:p>
          <a:p>
            <a:r>
              <a:rPr lang="fr-CA" dirty="0"/>
              <a:t> Notez bien : les diapos suivantes ne contiennent que des </a:t>
            </a:r>
            <a:r>
              <a:rPr lang="fr-CA" u="sng" dirty="0"/>
              <a:t>exemples</a:t>
            </a:r>
            <a:r>
              <a:rPr lang="fr-CA" dirty="0"/>
              <a:t>. Il y a d’autres manières de </a:t>
            </a:r>
            <a:r>
              <a:rPr lang="fr-CA" i="1" dirty="0"/>
              <a:t>bien coder</a:t>
            </a:r>
            <a:r>
              <a:rPr lang="fr-CA" dirty="0"/>
              <a:t> les </a:t>
            </a:r>
            <a:r>
              <a:rPr lang="fr-CA" dirty="0">
                <a:solidFill>
                  <a:srgbClr val="FA4098"/>
                </a:solidFill>
              </a:rPr>
              <a:t>actions</a:t>
            </a:r>
            <a:r>
              <a:rPr lang="fr-CA" dirty="0"/>
              <a:t> sur l’</a:t>
            </a:r>
            <a:r>
              <a:rPr lang="fr-CA" dirty="0">
                <a:solidFill>
                  <a:srgbClr val="FA4098"/>
                </a:solidFill>
              </a:rPr>
              <a:t>API</a:t>
            </a:r>
            <a:r>
              <a:rPr lang="fr-CA" dirty="0"/>
              <a:t>.</a:t>
            </a:r>
          </a:p>
        </p:txBody>
      </p:sp>
    </p:spTree>
    <p:extLst>
      <p:ext uri="{BB962C8B-B14F-4D97-AF65-F5344CB8AC3E}">
        <p14:creationId xmlns:p14="http://schemas.microsoft.com/office/powerpoint/2010/main" val="30071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Récupérer l’utilisateur qui envoie la requête (</a:t>
            </a:r>
            <a:r>
              <a:rPr lang="fr-CA" dirty="0">
                <a:solidFill>
                  <a:srgbClr val="FA4098"/>
                </a:solidFill>
              </a:rPr>
              <a:t>Sans service</a:t>
            </a:r>
            <a:r>
              <a:rPr lang="fr-CA" dirty="0"/>
              <a:t>)</a:t>
            </a:r>
          </a:p>
          <a:p>
            <a:pPr lvl="1"/>
            <a:r>
              <a:rPr lang="fr-CA" dirty="0"/>
              <a:t> Souvent nécessaire pour vérifier qui demande quoi et s’il a le droit. Cette astuce peut être utilisée dans n’importe quelle action !</a:t>
            </a:r>
          </a:p>
          <a:p>
            <a:pPr lvl="1"/>
            <a:endParaRPr lang="fr-CA" dirty="0"/>
          </a:p>
          <a:p>
            <a:pPr lvl="1"/>
            <a:endParaRPr lang="fr-CA" dirty="0"/>
          </a:p>
          <a:p>
            <a:pPr lvl="1"/>
            <a:endParaRPr lang="fr-CA" dirty="0"/>
          </a:p>
          <a:p>
            <a:pPr lvl="2"/>
            <a:r>
              <a:rPr lang="fr-CA" sz="1800" dirty="0"/>
              <a:t> La première ligne récupère l’id de l’utilisateur grâce à son </a:t>
            </a:r>
            <a:r>
              <a:rPr lang="fr-CA" sz="1800" dirty="0" err="1">
                <a:solidFill>
                  <a:srgbClr val="FA4098"/>
                </a:solidFill>
              </a:rPr>
              <a:t>token</a:t>
            </a:r>
            <a:r>
              <a:rPr lang="fr-CA" sz="1800" dirty="0"/>
              <a:t>. La deuxième ligne cherche l’utilisateur dans la base de données à partir de son id. Attention ! Si le </a:t>
            </a:r>
            <a:r>
              <a:rPr lang="fr-CA" sz="1800" dirty="0" err="1"/>
              <a:t>token</a:t>
            </a:r>
            <a:r>
              <a:rPr lang="fr-CA" sz="1800" dirty="0"/>
              <a:t> est vide ou invalide, user pourrait être </a:t>
            </a:r>
            <a:r>
              <a:rPr lang="fr-CA" sz="1800" dirty="0" err="1"/>
              <a:t>null</a:t>
            </a:r>
            <a:r>
              <a:rPr lang="fr-CA" sz="1800" dirty="0"/>
              <a:t>. Si user est </a:t>
            </a:r>
            <a:r>
              <a:rPr lang="fr-CA" sz="1800" dirty="0" err="1"/>
              <a:t>null</a:t>
            </a:r>
            <a:r>
              <a:rPr lang="fr-CA" sz="1800" dirty="0"/>
              <a:t>, on pourrait retourner </a:t>
            </a:r>
            <a:r>
              <a:rPr lang="fr-CA" sz="1800" dirty="0" err="1">
                <a:solidFill>
                  <a:srgbClr val="FA4098"/>
                </a:solidFill>
              </a:rPr>
              <a:t>Unauthorized</a:t>
            </a:r>
            <a:r>
              <a:rPr lang="fr-CA" sz="1800" dirty="0">
                <a:solidFill>
                  <a:srgbClr val="FA4098"/>
                </a:solidFill>
              </a:rPr>
              <a:t>()</a:t>
            </a:r>
            <a:r>
              <a:rPr lang="fr-CA" sz="1800" dirty="0"/>
              <a:t> ou </a:t>
            </a:r>
            <a:r>
              <a:rPr lang="fr-CA" sz="1800" dirty="0" err="1">
                <a:solidFill>
                  <a:srgbClr val="FA4098"/>
                </a:solidFill>
              </a:rPr>
              <a:t>NotFound</a:t>
            </a:r>
            <a:r>
              <a:rPr lang="fr-CA" sz="1800" dirty="0">
                <a:solidFill>
                  <a:srgbClr val="FA4098"/>
                </a:solidFill>
              </a:rPr>
              <a:t>()</a:t>
            </a:r>
            <a:r>
              <a:rPr lang="fr-CA" sz="1800" dirty="0"/>
              <a:t>, selon la situation.</a:t>
            </a:r>
          </a:p>
          <a:p>
            <a:pPr lvl="2"/>
            <a:r>
              <a:rPr lang="fr-CA" sz="1800" dirty="0"/>
              <a:t> S’il est indispensable d’être authentifié pour utiliser cette action, n’oubliez pas [</a:t>
            </a:r>
            <a:r>
              <a:rPr lang="fr-CA" sz="1800" dirty="0" err="1">
                <a:solidFill>
                  <a:srgbClr val="FA4098"/>
                </a:solidFill>
              </a:rPr>
              <a:t>Authorize</a:t>
            </a:r>
            <a:r>
              <a:rPr lang="fr-CA" sz="1800" dirty="0"/>
              <a:t>].</a:t>
            </a:r>
          </a:p>
        </p:txBody>
      </p:sp>
      <p:pic>
        <p:nvPicPr>
          <p:cNvPr id="5" name="Image 4">
            <a:extLst>
              <a:ext uri="{FF2B5EF4-FFF2-40B4-BE49-F238E27FC236}">
                <a16:creationId xmlns:a16="http://schemas.microsoft.com/office/drawing/2014/main" id="{BED34924-B4CC-433B-23BA-141A1929B842}"/>
              </a:ext>
            </a:extLst>
          </p:cNvPr>
          <p:cNvPicPr>
            <a:picLocks noChangeAspect="1"/>
          </p:cNvPicPr>
          <p:nvPr/>
        </p:nvPicPr>
        <p:blipFill>
          <a:blip r:embed="rId2"/>
          <a:stretch>
            <a:fillRect/>
          </a:stretch>
        </p:blipFill>
        <p:spPr>
          <a:xfrm>
            <a:off x="2536055" y="2593041"/>
            <a:ext cx="7087589" cy="647790"/>
          </a:xfrm>
          <a:prstGeom prst="rect">
            <a:avLst/>
          </a:prstGeom>
          <a:ln w="28575">
            <a:solidFill>
              <a:srgbClr val="739CD1"/>
            </a:solidFill>
          </a:ln>
        </p:spPr>
      </p:pic>
      <p:pic>
        <p:nvPicPr>
          <p:cNvPr id="9" name="Image 8">
            <a:extLst>
              <a:ext uri="{FF2B5EF4-FFF2-40B4-BE49-F238E27FC236}">
                <a16:creationId xmlns:a16="http://schemas.microsoft.com/office/drawing/2014/main" id="{5C4C6369-0397-1485-4880-06118A3DA95A}"/>
              </a:ext>
            </a:extLst>
          </p:cNvPr>
          <p:cNvPicPr>
            <a:picLocks noChangeAspect="1"/>
          </p:cNvPicPr>
          <p:nvPr/>
        </p:nvPicPr>
        <p:blipFill>
          <a:blip r:embed="rId3"/>
          <a:stretch>
            <a:fillRect/>
          </a:stretch>
        </p:blipFill>
        <p:spPr>
          <a:xfrm>
            <a:off x="600541" y="4920563"/>
            <a:ext cx="5733758" cy="1205596"/>
          </a:xfrm>
          <a:prstGeom prst="rect">
            <a:avLst/>
          </a:prstGeom>
          <a:ln w="28575">
            <a:solidFill>
              <a:srgbClr val="739CD1"/>
            </a:solidFill>
          </a:ln>
        </p:spPr>
      </p:pic>
      <p:sp>
        <p:nvSpPr>
          <p:cNvPr id="10" name="ZoneTexte 9">
            <a:extLst>
              <a:ext uri="{FF2B5EF4-FFF2-40B4-BE49-F238E27FC236}">
                <a16:creationId xmlns:a16="http://schemas.microsoft.com/office/drawing/2014/main" id="{52FE7BFF-B7BF-59F8-670E-CA7F42F2B76F}"/>
              </a:ext>
            </a:extLst>
          </p:cNvPr>
          <p:cNvSpPr txBox="1"/>
          <p:nvPr/>
        </p:nvSpPr>
        <p:spPr>
          <a:xfrm>
            <a:off x="600541" y="6176965"/>
            <a:ext cx="5800259" cy="523220"/>
          </a:xfrm>
          <a:prstGeom prst="rect">
            <a:avLst/>
          </a:prstGeom>
          <a:noFill/>
        </p:spPr>
        <p:txBody>
          <a:bodyPr wrap="square" rtlCol="0">
            <a:spAutoFit/>
          </a:bodyPr>
          <a:lstStyle/>
          <a:p>
            <a:r>
              <a:rPr lang="fr-CA" sz="1400" dirty="0">
                <a:solidFill>
                  <a:srgbClr val="739CD1"/>
                </a:solidFill>
              </a:rPr>
              <a:t>Ex : Au début d’une action, on commence par trouver l’utilisateur qui envoie la requête.</a:t>
            </a:r>
          </a:p>
        </p:txBody>
      </p:sp>
      <p:pic>
        <p:nvPicPr>
          <p:cNvPr id="13" name="Image 12">
            <a:extLst>
              <a:ext uri="{FF2B5EF4-FFF2-40B4-BE49-F238E27FC236}">
                <a16:creationId xmlns:a16="http://schemas.microsoft.com/office/drawing/2014/main" id="{11191B76-5C3F-4F8E-E7C4-EDFE9D959497}"/>
              </a:ext>
            </a:extLst>
          </p:cNvPr>
          <p:cNvPicPr>
            <a:picLocks noChangeAspect="1"/>
          </p:cNvPicPr>
          <p:nvPr/>
        </p:nvPicPr>
        <p:blipFill>
          <a:blip r:embed="rId4"/>
          <a:stretch>
            <a:fillRect/>
          </a:stretch>
        </p:blipFill>
        <p:spPr>
          <a:xfrm>
            <a:off x="6826854" y="4920563"/>
            <a:ext cx="4661264" cy="1219003"/>
          </a:xfrm>
          <a:prstGeom prst="rect">
            <a:avLst/>
          </a:prstGeom>
          <a:ln w="28575">
            <a:solidFill>
              <a:srgbClr val="739CD1"/>
            </a:solidFill>
          </a:ln>
        </p:spPr>
      </p:pic>
      <p:sp>
        <p:nvSpPr>
          <p:cNvPr id="14" name="ZoneTexte 13">
            <a:extLst>
              <a:ext uri="{FF2B5EF4-FFF2-40B4-BE49-F238E27FC236}">
                <a16:creationId xmlns:a16="http://schemas.microsoft.com/office/drawing/2014/main" id="{2252D5F5-23BC-1910-6C42-3603C06062DD}"/>
              </a:ext>
            </a:extLst>
          </p:cNvPr>
          <p:cNvSpPr txBox="1"/>
          <p:nvPr/>
        </p:nvSpPr>
        <p:spPr>
          <a:xfrm>
            <a:off x="6803272" y="6160394"/>
            <a:ext cx="4867945" cy="523220"/>
          </a:xfrm>
          <a:prstGeom prst="rect">
            <a:avLst/>
          </a:prstGeom>
          <a:noFill/>
        </p:spPr>
        <p:txBody>
          <a:bodyPr wrap="square" rtlCol="0">
            <a:spAutoFit/>
          </a:bodyPr>
          <a:lstStyle/>
          <a:p>
            <a:r>
              <a:rPr lang="fr-CA" sz="1400" dirty="0">
                <a:solidFill>
                  <a:srgbClr val="739CD1"/>
                </a:solidFill>
              </a:rPr>
              <a:t>Ex : On fait juste une certaine opération si on a trouvé un utilisateur.</a:t>
            </a:r>
          </a:p>
        </p:txBody>
      </p:sp>
    </p:spTree>
    <p:extLst>
      <p:ext uri="{BB962C8B-B14F-4D97-AF65-F5344CB8AC3E}">
        <p14:creationId xmlns:p14="http://schemas.microsoft.com/office/powerpoint/2010/main" val="412162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Récupérer l’utilisateur qui envoie la requête (</a:t>
            </a:r>
            <a:r>
              <a:rPr lang="fr-CA" dirty="0">
                <a:solidFill>
                  <a:srgbClr val="FA4098"/>
                </a:solidFill>
              </a:rPr>
              <a:t>Avec service</a:t>
            </a:r>
            <a:r>
              <a:rPr lang="fr-CA" dirty="0"/>
              <a:t>)</a:t>
            </a:r>
          </a:p>
          <a:p>
            <a:pPr lvl="1"/>
            <a:r>
              <a:rPr lang="fr-CA" dirty="0"/>
              <a:t> </a:t>
            </a:r>
            <a:r>
              <a:rPr lang="fr-CA" dirty="0" err="1">
                <a:solidFill>
                  <a:srgbClr val="FA4098"/>
                </a:solidFill>
              </a:rPr>
              <a:t>UserManager</a:t>
            </a:r>
            <a:r>
              <a:rPr lang="fr-CA" dirty="0"/>
              <a:t> fait déjà office de service pour notre classe d’utilisateur. C’est une abstraction du </a:t>
            </a:r>
            <a:r>
              <a:rPr lang="fr-CA" dirty="0" err="1">
                <a:solidFill>
                  <a:srgbClr val="FA4098"/>
                </a:solidFill>
              </a:rPr>
              <a:t>DbContext</a:t>
            </a:r>
            <a:r>
              <a:rPr lang="fr-CA" dirty="0"/>
              <a:t> qui facilite l’interaction avec les données de type utilisateur.</a:t>
            </a:r>
          </a:p>
          <a:p>
            <a:pPr lvl="2"/>
            <a:r>
              <a:rPr lang="fr-CA" dirty="0"/>
              <a:t> Donc pas besoin de créer de </a:t>
            </a:r>
            <a:r>
              <a:rPr lang="fr-CA" dirty="0" err="1">
                <a:solidFill>
                  <a:srgbClr val="FA4098"/>
                </a:solidFill>
              </a:rPr>
              <a:t>UserService</a:t>
            </a:r>
            <a:r>
              <a:rPr lang="fr-CA" dirty="0"/>
              <a:t> ! Injectez simplement le </a:t>
            </a:r>
            <a:r>
              <a:rPr lang="fr-CA" dirty="0" err="1">
                <a:solidFill>
                  <a:srgbClr val="FA4098"/>
                </a:solidFill>
              </a:rPr>
              <a:t>UserManager</a:t>
            </a:r>
            <a:r>
              <a:rPr lang="fr-CA" dirty="0"/>
              <a:t> dans votre contrôleur lorsque nécessaire.</a:t>
            </a:r>
          </a:p>
        </p:txBody>
      </p:sp>
      <p:sp>
        <p:nvSpPr>
          <p:cNvPr id="18" name="ZoneTexte 17">
            <a:extLst>
              <a:ext uri="{FF2B5EF4-FFF2-40B4-BE49-F238E27FC236}">
                <a16:creationId xmlns:a16="http://schemas.microsoft.com/office/drawing/2014/main" id="{890D6787-05BC-BBFC-6AF5-9CA8ACC7735C}"/>
              </a:ext>
            </a:extLst>
          </p:cNvPr>
          <p:cNvSpPr txBox="1"/>
          <p:nvPr/>
        </p:nvSpPr>
        <p:spPr>
          <a:xfrm>
            <a:off x="2203926" y="4437766"/>
            <a:ext cx="7759764" cy="523220"/>
          </a:xfrm>
          <a:prstGeom prst="rect">
            <a:avLst/>
          </a:prstGeom>
          <a:noFill/>
        </p:spPr>
        <p:txBody>
          <a:bodyPr wrap="square" rtlCol="0">
            <a:spAutoFit/>
          </a:bodyPr>
          <a:lstStyle/>
          <a:p>
            <a:r>
              <a:rPr lang="fr-CA" sz="1400" dirty="0">
                <a:solidFill>
                  <a:srgbClr val="739CD1"/>
                </a:solidFill>
              </a:rPr>
              <a:t>Dans un contrôleur, on a injecté </a:t>
            </a:r>
            <a:r>
              <a:rPr lang="fr-CA" sz="1400" dirty="0" err="1">
                <a:solidFill>
                  <a:srgbClr val="FA4098"/>
                </a:solidFill>
              </a:rPr>
              <a:t>UserManager</a:t>
            </a:r>
            <a:r>
              <a:rPr lang="fr-CA" sz="1400" dirty="0">
                <a:solidFill>
                  <a:srgbClr val="739CD1"/>
                </a:solidFill>
              </a:rPr>
              <a:t> et on s’en sert pour obtenir l’utilisateur qui a lancé la requête.</a:t>
            </a:r>
          </a:p>
        </p:txBody>
      </p:sp>
      <p:pic>
        <p:nvPicPr>
          <p:cNvPr id="5" name="Image 4">
            <a:extLst>
              <a:ext uri="{FF2B5EF4-FFF2-40B4-BE49-F238E27FC236}">
                <a16:creationId xmlns:a16="http://schemas.microsoft.com/office/drawing/2014/main" id="{CC16A698-54F6-E0F5-A1A2-9C17086430F1}"/>
              </a:ext>
            </a:extLst>
          </p:cNvPr>
          <p:cNvPicPr>
            <a:picLocks noChangeAspect="1"/>
          </p:cNvPicPr>
          <p:nvPr/>
        </p:nvPicPr>
        <p:blipFill>
          <a:blip r:embed="rId2"/>
          <a:stretch>
            <a:fillRect/>
          </a:stretch>
        </p:blipFill>
        <p:spPr>
          <a:xfrm>
            <a:off x="2228310" y="3456554"/>
            <a:ext cx="7735380" cy="981212"/>
          </a:xfrm>
          <a:prstGeom prst="rect">
            <a:avLst/>
          </a:prstGeom>
          <a:ln w="19050">
            <a:solidFill>
              <a:srgbClr val="739CD1"/>
            </a:solidFill>
          </a:ln>
        </p:spPr>
      </p:pic>
      <p:sp>
        <p:nvSpPr>
          <p:cNvPr id="13" name="Rectangle 12">
            <a:extLst>
              <a:ext uri="{FF2B5EF4-FFF2-40B4-BE49-F238E27FC236}">
                <a16:creationId xmlns:a16="http://schemas.microsoft.com/office/drawing/2014/main" id="{29D8E493-B837-2193-0A67-17DAF07B9A07}"/>
              </a:ext>
            </a:extLst>
          </p:cNvPr>
          <p:cNvSpPr/>
          <p:nvPr/>
        </p:nvSpPr>
        <p:spPr>
          <a:xfrm>
            <a:off x="4047514" y="4133161"/>
            <a:ext cx="2005814" cy="24986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9189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a:xfrm>
            <a:off x="520783" y="1150572"/>
            <a:ext cx="11118135" cy="5475780"/>
          </a:xfrm>
        </p:spPr>
        <p:txBody>
          <a:bodyPr/>
          <a:lstStyle/>
          <a:p>
            <a:r>
              <a:rPr lang="fr-CA" dirty="0"/>
              <a:t> </a:t>
            </a:r>
            <a:r>
              <a:rPr lang="fr-CA" dirty="0" err="1"/>
              <a:t>Get</a:t>
            </a:r>
            <a:r>
              <a:rPr lang="fr-CA" dirty="0"/>
              <a:t> (</a:t>
            </a:r>
            <a:r>
              <a:rPr lang="fr-CA" dirty="0">
                <a:solidFill>
                  <a:srgbClr val="FA4098"/>
                </a:solidFill>
              </a:rPr>
              <a:t>Sans service</a:t>
            </a:r>
            <a:r>
              <a:rPr lang="fr-CA" dirty="0"/>
              <a:t>)</a:t>
            </a:r>
          </a:p>
          <a:p>
            <a:pPr lvl="1"/>
            <a:r>
              <a:rPr lang="fr-CA" dirty="0"/>
              <a:t> Situation où on veut juste retourner les objets en relation avec l’utilisateurs</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p:txBody>
      </p:sp>
      <p:sp>
        <p:nvSpPr>
          <p:cNvPr id="7" name="ZoneTexte 6">
            <a:extLst>
              <a:ext uri="{FF2B5EF4-FFF2-40B4-BE49-F238E27FC236}">
                <a16:creationId xmlns:a16="http://schemas.microsoft.com/office/drawing/2014/main" id="{40A4C666-2560-10B5-41CA-644A6BB13E8F}"/>
              </a:ext>
            </a:extLst>
          </p:cNvPr>
          <p:cNvSpPr txBox="1"/>
          <p:nvPr/>
        </p:nvSpPr>
        <p:spPr>
          <a:xfrm>
            <a:off x="1379982" y="5485509"/>
            <a:ext cx="9432036" cy="584775"/>
          </a:xfrm>
          <a:prstGeom prst="rect">
            <a:avLst/>
          </a:prstGeom>
          <a:noFill/>
        </p:spPr>
        <p:txBody>
          <a:bodyPr wrap="square">
            <a:spAutoFit/>
          </a:bodyPr>
          <a:lstStyle/>
          <a:p>
            <a:r>
              <a:rPr lang="fr-CA" sz="1600" dirty="0">
                <a:solidFill>
                  <a:srgbClr val="739CD1"/>
                </a:solidFill>
              </a:rPr>
              <a:t>• On cherche l’utilisateur -&gt; on vérifie que le </a:t>
            </a:r>
            <a:r>
              <a:rPr lang="fr-CA" sz="1600" dirty="0" err="1">
                <a:solidFill>
                  <a:srgbClr val="FA4098"/>
                </a:solidFill>
              </a:rPr>
              <a:t>DbSet</a:t>
            </a:r>
            <a:r>
              <a:rPr lang="fr-CA" sz="1600" dirty="0">
                <a:solidFill>
                  <a:srgbClr val="739CD1"/>
                </a:solidFill>
              </a:rPr>
              <a:t> de l’objet </a:t>
            </a:r>
            <a:r>
              <a:rPr lang="fr-CA" sz="1600">
                <a:solidFill>
                  <a:srgbClr val="739CD1"/>
                </a:solidFill>
              </a:rPr>
              <a:t>est valide </a:t>
            </a:r>
            <a:r>
              <a:rPr lang="fr-CA" sz="1600" dirty="0">
                <a:solidFill>
                  <a:srgbClr val="739CD1"/>
                </a:solidFill>
              </a:rPr>
              <a:t>(pas </a:t>
            </a:r>
            <a:r>
              <a:rPr lang="fr-CA" sz="1600" dirty="0" err="1">
                <a:solidFill>
                  <a:srgbClr val="739CD1"/>
                </a:solidFill>
              </a:rPr>
              <a:t>null</a:t>
            </a:r>
            <a:r>
              <a:rPr lang="fr-CA" sz="1600" dirty="0">
                <a:solidFill>
                  <a:srgbClr val="739CD1"/>
                </a:solidFill>
              </a:rPr>
              <a:t>) et que l’utilisateur a été trouvé -&gt; on retourne </a:t>
            </a:r>
            <a:r>
              <a:rPr lang="fr-CA" sz="1600" dirty="0">
                <a:solidFill>
                  <a:srgbClr val="FA4098"/>
                </a:solidFill>
              </a:rPr>
              <a:t>ses objets</a:t>
            </a:r>
            <a:r>
              <a:rPr lang="fr-CA" sz="1600" dirty="0">
                <a:solidFill>
                  <a:srgbClr val="739CD1"/>
                </a:solidFill>
              </a:rPr>
              <a:t>. (Ici, la classe </a:t>
            </a:r>
            <a:r>
              <a:rPr lang="fr-CA" sz="1600" dirty="0">
                <a:solidFill>
                  <a:srgbClr val="FA4098"/>
                </a:solidFill>
              </a:rPr>
              <a:t>User</a:t>
            </a:r>
            <a:r>
              <a:rPr lang="fr-CA" sz="1600" dirty="0">
                <a:solidFill>
                  <a:srgbClr val="739CD1"/>
                </a:solidFill>
              </a:rPr>
              <a:t> a une référence </a:t>
            </a:r>
            <a:r>
              <a:rPr lang="fr-CA" sz="1600" dirty="0">
                <a:solidFill>
                  <a:srgbClr val="FA4098"/>
                </a:solidFill>
              </a:rPr>
              <a:t>List&lt;Comment&gt; </a:t>
            </a:r>
            <a:r>
              <a:rPr lang="fr-CA" sz="1600" dirty="0" err="1">
                <a:solidFill>
                  <a:srgbClr val="FA4098"/>
                </a:solidFill>
              </a:rPr>
              <a:t>Comments</a:t>
            </a:r>
            <a:r>
              <a:rPr lang="fr-CA" sz="1600" dirty="0">
                <a:solidFill>
                  <a:srgbClr val="739CD1"/>
                </a:solidFill>
              </a:rPr>
              <a:t>)</a:t>
            </a:r>
          </a:p>
        </p:txBody>
      </p:sp>
      <p:pic>
        <p:nvPicPr>
          <p:cNvPr id="14" name="Image 13">
            <a:extLst>
              <a:ext uri="{FF2B5EF4-FFF2-40B4-BE49-F238E27FC236}">
                <a16:creationId xmlns:a16="http://schemas.microsoft.com/office/drawing/2014/main" id="{02025979-5EF0-63AE-35AA-5DE8D4EB9915}"/>
              </a:ext>
            </a:extLst>
          </p:cNvPr>
          <p:cNvPicPr>
            <a:picLocks noChangeAspect="1"/>
          </p:cNvPicPr>
          <p:nvPr/>
        </p:nvPicPr>
        <p:blipFill>
          <a:blip r:embed="rId2"/>
          <a:stretch>
            <a:fillRect/>
          </a:stretch>
        </p:blipFill>
        <p:spPr>
          <a:xfrm>
            <a:off x="1180414" y="2255610"/>
            <a:ext cx="9831172" cy="3019846"/>
          </a:xfrm>
          <a:prstGeom prst="rect">
            <a:avLst/>
          </a:prstGeom>
          <a:ln w="28575">
            <a:solidFill>
              <a:srgbClr val="739CD1"/>
            </a:solidFill>
          </a:ln>
        </p:spPr>
      </p:pic>
      <p:sp>
        <p:nvSpPr>
          <p:cNvPr id="10" name="ZoneTexte 9">
            <a:extLst>
              <a:ext uri="{FF2B5EF4-FFF2-40B4-BE49-F238E27FC236}">
                <a16:creationId xmlns:a16="http://schemas.microsoft.com/office/drawing/2014/main" id="{8EF227AF-86F6-82B1-D4FB-FF14F294E06C}"/>
              </a:ext>
            </a:extLst>
          </p:cNvPr>
          <p:cNvSpPr txBox="1"/>
          <p:nvPr/>
        </p:nvSpPr>
        <p:spPr>
          <a:xfrm>
            <a:off x="8210525" y="4998537"/>
            <a:ext cx="2816352" cy="276999"/>
          </a:xfrm>
          <a:prstGeom prst="rect">
            <a:avLst/>
          </a:prstGeom>
          <a:noFill/>
        </p:spPr>
        <p:txBody>
          <a:bodyPr wrap="square" rtlCol="0">
            <a:spAutoFit/>
          </a:bodyPr>
          <a:lstStyle/>
          <a:p>
            <a:pPr algn="r"/>
            <a:r>
              <a:rPr lang="en-US" sz="1200">
                <a:solidFill>
                  <a:srgbClr val="739CD1"/>
                </a:solidFill>
              </a:rPr>
              <a:t>(</a:t>
            </a:r>
            <a:r>
              <a:rPr lang="en-US" sz="1200">
                <a:solidFill>
                  <a:srgbClr val="FA4098"/>
                </a:solidFill>
              </a:rPr>
              <a:t>CommentsController</a:t>
            </a:r>
            <a:r>
              <a:rPr lang="en-US" sz="1200">
                <a:solidFill>
                  <a:srgbClr val="739CD1"/>
                </a:solidFill>
              </a:rPr>
              <a:t>)</a:t>
            </a:r>
            <a:endParaRPr lang="fr-CA" sz="1200">
              <a:solidFill>
                <a:srgbClr val="739CD1"/>
              </a:solidFill>
            </a:endParaRPr>
          </a:p>
        </p:txBody>
      </p:sp>
    </p:spTree>
    <p:extLst>
      <p:ext uri="{BB962C8B-B14F-4D97-AF65-F5344CB8AC3E}">
        <p14:creationId xmlns:p14="http://schemas.microsoft.com/office/powerpoint/2010/main" val="57336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Get</a:t>
            </a:r>
            <a:r>
              <a:rPr lang="fr-CA" dirty="0"/>
              <a:t> (</a:t>
            </a:r>
            <a:r>
              <a:rPr lang="fr-CA" dirty="0">
                <a:solidFill>
                  <a:srgbClr val="FA4098"/>
                </a:solidFill>
              </a:rPr>
              <a:t>Avec service</a:t>
            </a:r>
            <a:r>
              <a:rPr lang="fr-CA" dirty="0"/>
              <a:t>)</a:t>
            </a:r>
          </a:p>
          <a:p>
            <a:pPr lvl="1"/>
            <a:r>
              <a:rPr lang="fr-CA" dirty="0"/>
              <a:t> Situation où on veut juste retourner les objets en relation avec l’utilisateurs</a:t>
            </a:r>
          </a:p>
          <a:p>
            <a:pPr lvl="1"/>
            <a:endParaRPr lang="fr-CA" dirty="0"/>
          </a:p>
        </p:txBody>
      </p:sp>
      <p:sp>
        <p:nvSpPr>
          <p:cNvPr id="12" name="ZoneTexte 11">
            <a:extLst>
              <a:ext uri="{FF2B5EF4-FFF2-40B4-BE49-F238E27FC236}">
                <a16:creationId xmlns:a16="http://schemas.microsoft.com/office/drawing/2014/main" id="{9C521EDC-5240-814D-BB3D-0C5EF523DDA5}"/>
              </a:ext>
            </a:extLst>
          </p:cNvPr>
          <p:cNvSpPr txBox="1"/>
          <p:nvPr/>
        </p:nvSpPr>
        <p:spPr>
          <a:xfrm>
            <a:off x="277595" y="4527020"/>
            <a:ext cx="6604789" cy="307777"/>
          </a:xfrm>
          <a:prstGeom prst="rect">
            <a:avLst/>
          </a:prstGeom>
          <a:noFill/>
        </p:spPr>
        <p:txBody>
          <a:bodyPr wrap="square" rtlCol="0">
            <a:spAutoFit/>
          </a:bodyPr>
          <a:lstStyle/>
          <a:p>
            <a:r>
              <a:rPr lang="fr-CA" sz="1400" dirty="0">
                <a:solidFill>
                  <a:srgbClr val="739CD1"/>
                </a:solidFill>
              </a:rPr>
              <a:t>On a dû injecter </a:t>
            </a:r>
            <a:r>
              <a:rPr lang="fr-CA" sz="1400" dirty="0" err="1">
                <a:solidFill>
                  <a:srgbClr val="FA4098"/>
                </a:solidFill>
              </a:rPr>
              <a:t>UserManager</a:t>
            </a:r>
            <a:r>
              <a:rPr lang="fr-CA" sz="1400" dirty="0">
                <a:solidFill>
                  <a:srgbClr val="739CD1"/>
                </a:solidFill>
              </a:rPr>
              <a:t> et </a:t>
            </a:r>
            <a:r>
              <a:rPr lang="fr-CA" sz="1400" dirty="0" err="1">
                <a:solidFill>
                  <a:srgbClr val="FA4098"/>
                </a:solidFill>
              </a:rPr>
              <a:t>CommentService</a:t>
            </a:r>
            <a:r>
              <a:rPr lang="fr-CA" sz="1400" dirty="0">
                <a:solidFill>
                  <a:srgbClr val="739CD1"/>
                </a:solidFill>
              </a:rPr>
              <a:t>.</a:t>
            </a:r>
          </a:p>
        </p:txBody>
      </p:sp>
      <p:sp>
        <p:nvSpPr>
          <p:cNvPr id="14" name="ZoneTexte 13">
            <a:extLst>
              <a:ext uri="{FF2B5EF4-FFF2-40B4-BE49-F238E27FC236}">
                <a16:creationId xmlns:a16="http://schemas.microsoft.com/office/drawing/2014/main" id="{39FFA8F6-4505-18DC-2986-DA029B9BC29C}"/>
              </a:ext>
            </a:extLst>
          </p:cNvPr>
          <p:cNvSpPr txBox="1"/>
          <p:nvPr/>
        </p:nvSpPr>
        <p:spPr>
          <a:xfrm>
            <a:off x="7922500" y="3732842"/>
            <a:ext cx="3913053" cy="738664"/>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méthode qui vérifie si le </a:t>
            </a:r>
            <a:r>
              <a:rPr lang="fr-CA" sz="1400" dirty="0" err="1">
                <a:solidFill>
                  <a:srgbClr val="739CD1"/>
                </a:solidFill>
              </a:rPr>
              <a:t>DbSet</a:t>
            </a:r>
            <a:r>
              <a:rPr lang="fr-CA" sz="1400" dirty="0">
                <a:solidFill>
                  <a:srgbClr val="739CD1"/>
                </a:solidFill>
              </a:rPr>
              <a:t> de commentaires a bien été </a:t>
            </a:r>
            <a:r>
              <a:rPr lang="fr-CA" sz="1400" b="1" dirty="0">
                <a:solidFill>
                  <a:srgbClr val="739CD1"/>
                </a:solidFill>
              </a:rPr>
              <a:t>initialisé</a:t>
            </a:r>
            <a:r>
              <a:rPr lang="fr-CA" sz="1400" dirty="0">
                <a:solidFill>
                  <a:srgbClr val="739CD1"/>
                </a:solidFill>
              </a:rPr>
              <a:t>.</a:t>
            </a:r>
          </a:p>
        </p:txBody>
      </p:sp>
      <p:pic>
        <p:nvPicPr>
          <p:cNvPr id="5" name="Image 4">
            <a:extLst>
              <a:ext uri="{FF2B5EF4-FFF2-40B4-BE49-F238E27FC236}">
                <a16:creationId xmlns:a16="http://schemas.microsoft.com/office/drawing/2014/main" id="{48CF6841-8648-D27E-6EE0-3669FD9898F3}"/>
              </a:ext>
            </a:extLst>
          </p:cNvPr>
          <p:cNvPicPr>
            <a:picLocks noChangeAspect="1"/>
          </p:cNvPicPr>
          <p:nvPr/>
        </p:nvPicPr>
        <p:blipFill>
          <a:blip r:embed="rId2"/>
          <a:stretch>
            <a:fillRect/>
          </a:stretch>
        </p:blipFill>
        <p:spPr>
          <a:xfrm>
            <a:off x="7850565" y="3081594"/>
            <a:ext cx="3820652" cy="651248"/>
          </a:xfrm>
          <a:prstGeom prst="rect">
            <a:avLst/>
          </a:prstGeom>
          <a:ln w="28575">
            <a:solidFill>
              <a:srgbClr val="739CD1"/>
            </a:solidFill>
          </a:ln>
        </p:spPr>
      </p:pic>
      <p:pic>
        <p:nvPicPr>
          <p:cNvPr id="8" name="Image 7">
            <a:extLst>
              <a:ext uri="{FF2B5EF4-FFF2-40B4-BE49-F238E27FC236}">
                <a16:creationId xmlns:a16="http://schemas.microsoft.com/office/drawing/2014/main" id="{FA23DD1B-2302-2E30-E04C-33D686DAAE94}"/>
              </a:ext>
            </a:extLst>
          </p:cNvPr>
          <p:cNvPicPr>
            <a:picLocks noChangeAspect="1"/>
          </p:cNvPicPr>
          <p:nvPr/>
        </p:nvPicPr>
        <p:blipFill>
          <a:blip r:embed="rId3"/>
          <a:stretch>
            <a:fillRect/>
          </a:stretch>
        </p:blipFill>
        <p:spPr>
          <a:xfrm>
            <a:off x="324148" y="2402466"/>
            <a:ext cx="7254735" cy="2069040"/>
          </a:xfrm>
          <a:prstGeom prst="rect">
            <a:avLst/>
          </a:prstGeom>
          <a:ln w="28575">
            <a:solidFill>
              <a:srgbClr val="739CD1"/>
            </a:solidFill>
          </a:ln>
        </p:spPr>
      </p:pic>
      <p:sp>
        <p:nvSpPr>
          <p:cNvPr id="9" name="ZoneTexte 8">
            <a:extLst>
              <a:ext uri="{FF2B5EF4-FFF2-40B4-BE49-F238E27FC236}">
                <a16:creationId xmlns:a16="http://schemas.microsoft.com/office/drawing/2014/main" id="{D552432C-BA7D-B97D-F54D-C3EE2A86A001}"/>
              </a:ext>
            </a:extLst>
          </p:cNvPr>
          <p:cNvSpPr txBox="1"/>
          <p:nvPr/>
        </p:nvSpPr>
        <p:spPr>
          <a:xfrm>
            <a:off x="4762531" y="4178467"/>
            <a:ext cx="2816352" cy="276999"/>
          </a:xfrm>
          <a:prstGeom prst="rect">
            <a:avLst/>
          </a:prstGeom>
          <a:noFill/>
        </p:spPr>
        <p:txBody>
          <a:bodyPr wrap="square" rtlCol="0">
            <a:spAutoFit/>
          </a:bodyPr>
          <a:lstStyle/>
          <a:p>
            <a:pPr algn="r"/>
            <a:r>
              <a:rPr lang="en-US" sz="1200">
                <a:solidFill>
                  <a:srgbClr val="739CD1"/>
                </a:solidFill>
              </a:rPr>
              <a:t>(</a:t>
            </a:r>
            <a:r>
              <a:rPr lang="en-US" sz="1200">
                <a:solidFill>
                  <a:srgbClr val="FA4098"/>
                </a:solidFill>
              </a:rPr>
              <a:t>CommentsController</a:t>
            </a:r>
            <a:r>
              <a:rPr lang="en-US" sz="1200">
                <a:solidFill>
                  <a:srgbClr val="739CD1"/>
                </a:solidFill>
              </a:rPr>
              <a:t>)</a:t>
            </a:r>
            <a:endParaRPr lang="fr-CA" sz="1200">
              <a:solidFill>
                <a:srgbClr val="739CD1"/>
              </a:solidFill>
            </a:endParaRPr>
          </a:p>
        </p:txBody>
      </p:sp>
    </p:spTree>
    <p:extLst>
      <p:ext uri="{BB962C8B-B14F-4D97-AF65-F5344CB8AC3E}">
        <p14:creationId xmlns:p14="http://schemas.microsoft.com/office/powerpoint/2010/main" val="163334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Post (</a:t>
            </a:r>
            <a:r>
              <a:rPr lang="fr-CA" dirty="0">
                <a:solidFill>
                  <a:srgbClr val="FA4098"/>
                </a:solidFill>
              </a:rPr>
              <a:t>Sans service</a:t>
            </a:r>
            <a:r>
              <a:rPr lang="fr-CA" dirty="0"/>
              <a:t>)</a:t>
            </a:r>
          </a:p>
          <a:p>
            <a:pPr lvl="1"/>
            <a:r>
              <a:rPr lang="fr-CA" dirty="0"/>
              <a:t> Pour créer un objet qui possède une relation avec l’utilisateur</a:t>
            </a:r>
          </a:p>
        </p:txBody>
      </p:sp>
      <p:pic>
        <p:nvPicPr>
          <p:cNvPr id="8" name="Image 7">
            <a:extLst>
              <a:ext uri="{FF2B5EF4-FFF2-40B4-BE49-F238E27FC236}">
                <a16:creationId xmlns:a16="http://schemas.microsoft.com/office/drawing/2014/main" id="{9F6FC807-0E33-758E-0CA9-2E18E9B502B7}"/>
              </a:ext>
            </a:extLst>
          </p:cNvPr>
          <p:cNvPicPr>
            <a:picLocks noChangeAspect="1"/>
          </p:cNvPicPr>
          <p:nvPr/>
        </p:nvPicPr>
        <p:blipFill>
          <a:blip r:embed="rId2"/>
          <a:stretch>
            <a:fillRect/>
          </a:stretch>
        </p:blipFill>
        <p:spPr>
          <a:xfrm>
            <a:off x="1147072" y="2271170"/>
            <a:ext cx="9897856" cy="3905795"/>
          </a:xfrm>
          <a:prstGeom prst="rect">
            <a:avLst/>
          </a:prstGeom>
          <a:ln w="28575">
            <a:solidFill>
              <a:srgbClr val="739CD1"/>
            </a:solidFill>
          </a:ln>
        </p:spPr>
      </p:pic>
      <p:sp>
        <p:nvSpPr>
          <p:cNvPr id="6" name="Rectangle 5">
            <a:extLst>
              <a:ext uri="{FF2B5EF4-FFF2-40B4-BE49-F238E27FC236}">
                <a16:creationId xmlns:a16="http://schemas.microsoft.com/office/drawing/2014/main" id="{188E616F-A886-620A-E748-82519C5516EB}"/>
              </a:ext>
            </a:extLst>
          </p:cNvPr>
          <p:cNvSpPr/>
          <p:nvPr/>
        </p:nvSpPr>
        <p:spPr>
          <a:xfrm>
            <a:off x="1584960" y="4773168"/>
            <a:ext cx="5882640" cy="27432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5740265C-83DB-931C-7B9D-EA286D3F0C8A}"/>
              </a:ext>
            </a:extLst>
          </p:cNvPr>
          <p:cNvSpPr txBox="1"/>
          <p:nvPr/>
        </p:nvSpPr>
        <p:spPr>
          <a:xfrm>
            <a:off x="6618562" y="5862385"/>
            <a:ext cx="4799246" cy="523220"/>
          </a:xfrm>
          <a:prstGeom prst="rect">
            <a:avLst/>
          </a:prstGeom>
          <a:solidFill>
            <a:srgbClr val="FFFFFF"/>
          </a:solidFill>
          <a:ln w="28575">
            <a:solidFill>
              <a:srgbClr val="739CD1"/>
            </a:solidFill>
          </a:ln>
        </p:spPr>
        <p:txBody>
          <a:bodyPr wrap="square" rtlCol="0">
            <a:spAutoFit/>
          </a:bodyPr>
          <a:lstStyle/>
          <a:p>
            <a:r>
              <a:rPr lang="fr-CA" sz="1400">
                <a:solidFill>
                  <a:srgbClr val="FA4098"/>
                </a:solidFill>
              </a:rPr>
              <a:t>user</a:t>
            </a:r>
            <a:r>
              <a:rPr lang="fr-CA" sz="1400"/>
              <a:t>.Comments.Add(</a:t>
            </a:r>
            <a:r>
              <a:rPr lang="fr-CA" sz="1400">
                <a:solidFill>
                  <a:srgbClr val="FA4098"/>
                </a:solidFill>
              </a:rPr>
              <a:t>comment</a:t>
            </a:r>
            <a:r>
              <a:rPr lang="fr-CA" sz="1400"/>
              <a:t>) </a:t>
            </a:r>
            <a:r>
              <a:rPr lang="fr-CA" sz="1400">
                <a:solidFill>
                  <a:srgbClr val="739CD1"/>
                </a:solidFill>
              </a:rPr>
              <a:t>aurait été une alternative possible. Les deux choix fonctionnent.</a:t>
            </a:r>
            <a:endParaRPr lang="fr-CA" sz="1400" dirty="0">
              <a:solidFill>
                <a:srgbClr val="739CD1"/>
              </a:solidFill>
            </a:endParaRPr>
          </a:p>
        </p:txBody>
      </p:sp>
      <p:cxnSp>
        <p:nvCxnSpPr>
          <p:cNvPr id="14" name="Connecteur : en arc 13">
            <a:extLst>
              <a:ext uri="{FF2B5EF4-FFF2-40B4-BE49-F238E27FC236}">
                <a16:creationId xmlns:a16="http://schemas.microsoft.com/office/drawing/2014/main" id="{AC428642-9D43-C308-3B70-5CF975FD474F}"/>
              </a:ext>
            </a:extLst>
          </p:cNvPr>
          <p:cNvCxnSpPr>
            <a:cxnSpLocks/>
            <a:stCxn id="6" idx="3"/>
            <a:endCxn id="16" idx="0"/>
          </p:cNvCxnSpPr>
          <p:nvPr/>
        </p:nvCxnSpPr>
        <p:spPr>
          <a:xfrm>
            <a:off x="7467600" y="4910328"/>
            <a:ext cx="2539496" cy="935854"/>
          </a:xfrm>
          <a:prstGeom prst="curvedConnector2">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8661B2D-093F-CD70-48D9-11F1BC0D650A}"/>
              </a:ext>
            </a:extLst>
          </p:cNvPr>
          <p:cNvSpPr/>
          <p:nvPr/>
        </p:nvSpPr>
        <p:spPr>
          <a:xfrm>
            <a:off x="9394960" y="5846182"/>
            <a:ext cx="1224272" cy="4308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 name="ZoneTexte 3">
            <a:extLst>
              <a:ext uri="{FF2B5EF4-FFF2-40B4-BE49-F238E27FC236}">
                <a16:creationId xmlns:a16="http://schemas.microsoft.com/office/drawing/2014/main" id="{0F470F03-BFB9-E45F-46E2-0C178CEBE55B}"/>
              </a:ext>
            </a:extLst>
          </p:cNvPr>
          <p:cNvSpPr txBox="1"/>
          <p:nvPr/>
        </p:nvSpPr>
        <p:spPr>
          <a:xfrm>
            <a:off x="8920722" y="2271170"/>
            <a:ext cx="2172748" cy="307777"/>
          </a:xfrm>
          <a:prstGeom prst="rect">
            <a:avLst/>
          </a:prstGeom>
          <a:noFill/>
        </p:spPr>
        <p:txBody>
          <a:bodyPr wrap="square" rtlCol="0">
            <a:spAutoFit/>
          </a:bodyPr>
          <a:lstStyle/>
          <a:p>
            <a:pPr algn="r"/>
            <a:r>
              <a:rPr lang="en-US" sz="1400">
                <a:solidFill>
                  <a:srgbClr val="739CD1"/>
                </a:solidFill>
              </a:rPr>
              <a:t>(</a:t>
            </a:r>
            <a:r>
              <a:rPr lang="en-US" sz="1400">
                <a:solidFill>
                  <a:srgbClr val="FA4098"/>
                </a:solidFill>
              </a:rPr>
              <a:t>CommentsController</a:t>
            </a:r>
            <a:r>
              <a:rPr lang="en-US" sz="1400">
                <a:solidFill>
                  <a:srgbClr val="739CD1"/>
                </a:solidFill>
              </a:rPr>
              <a:t>)</a:t>
            </a:r>
            <a:endParaRPr lang="fr-CA" sz="1400">
              <a:solidFill>
                <a:srgbClr val="739CD1"/>
              </a:solidFill>
            </a:endParaRPr>
          </a:p>
        </p:txBody>
      </p:sp>
    </p:spTree>
    <p:extLst>
      <p:ext uri="{BB962C8B-B14F-4D97-AF65-F5344CB8AC3E}">
        <p14:creationId xmlns:p14="http://schemas.microsoft.com/office/powerpoint/2010/main" val="64699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CFEF2261-32DE-8734-0C51-F3F310CBEB8B}"/>
              </a:ext>
            </a:extLst>
          </p:cNvPr>
          <p:cNvPicPr>
            <a:picLocks noChangeAspect="1"/>
          </p:cNvPicPr>
          <p:nvPr/>
        </p:nvPicPr>
        <p:blipFill>
          <a:blip r:embed="rId2"/>
          <a:stretch>
            <a:fillRect/>
          </a:stretch>
        </p:blipFill>
        <p:spPr>
          <a:xfrm>
            <a:off x="107868" y="2800899"/>
            <a:ext cx="6923961" cy="2222619"/>
          </a:xfrm>
          <a:prstGeom prst="rect">
            <a:avLst/>
          </a:prstGeom>
          <a:ln w="28575">
            <a:solidFill>
              <a:srgbClr val="739CD1"/>
            </a:solidFill>
          </a:ln>
        </p:spPr>
      </p:pic>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Post (</a:t>
            </a:r>
            <a:r>
              <a:rPr lang="fr-CA" dirty="0">
                <a:solidFill>
                  <a:srgbClr val="FA4098"/>
                </a:solidFill>
              </a:rPr>
              <a:t>Avec service</a:t>
            </a:r>
            <a:r>
              <a:rPr lang="fr-CA" dirty="0"/>
              <a:t>)</a:t>
            </a:r>
          </a:p>
          <a:p>
            <a:pPr lvl="1"/>
            <a:r>
              <a:rPr lang="fr-CA" dirty="0"/>
              <a:t> Pour créer un objet qui possède une relation avec l’utilisateur</a:t>
            </a:r>
          </a:p>
          <a:p>
            <a:pPr lvl="1"/>
            <a:endParaRPr lang="fr-CA" dirty="0"/>
          </a:p>
        </p:txBody>
      </p:sp>
      <p:sp>
        <p:nvSpPr>
          <p:cNvPr id="10" name="ZoneTexte 9">
            <a:extLst>
              <a:ext uri="{FF2B5EF4-FFF2-40B4-BE49-F238E27FC236}">
                <a16:creationId xmlns:a16="http://schemas.microsoft.com/office/drawing/2014/main" id="{A6388891-66E5-F850-A8BE-5A28FDFD1A93}"/>
              </a:ext>
            </a:extLst>
          </p:cNvPr>
          <p:cNvSpPr txBox="1"/>
          <p:nvPr/>
        </p:nvSpPr>
        <p:spPr>
          <a:xfrm>
            <a:off x="4859081" y="4685456"/>
            <a:ext cx="2172748" cy="307777"/>
          </a:xfrm>
          <a:prstGeom prst="rect">
            <a:avLst/>
          </a:prstGeom>
          <a:noFill/>
        </p:spPr>
        <p:txBody>
          <a:bodyPr wrap="square" rtlCol="0">
            <a:spAutoFit/>
          </a:bodyPr>
          <a:lstStyle/>
          <a:p>
            <a:pPr algn="r"/>
            <a:r>
              <a:rPr lang="en-US" sz="1400">
                <a:solidFill>
                  <a:srgbClr val="739CD1"/>
                </a:solidFill>
              </a:rPr>
              <a:t>(</a:t>
            </a:r>
            <a:r>
              <a:rPr lang="en-US" sz="1400">
                <a:solidFill>
                  <a:srgbClr val="FA4098"/>
                </a:solidFill>
              </a:rPr>
              <a:t>CommentsController</a:t>
            </a:r>
            <a:r>
              <a:rPr lang="en-US" sz="1400">
                <a:solidFill>
                  <a:srgbClr val="739CD1"/>
                </a:solidFill>
              </a:rPr>
              <a:t>)</a:t>
            </a:r>
            <a:endParaRPr lang="fr-CA" sz="1400">
              <a:solidFill>
                <a:srgbClr val="739CD1"/>
              </a:solidFill>
            </a:endParaRPr>
          </a:p>
        </p:txBody>
      </p:sp>
      <p:sp>
        <p:nvSpPr>
          <p:cNvPr id="8" name="Rectangle 7">
            <a:extLst>
              <a:ext uri="{FF2B5EF4-FFF2-40B4-BE49-F238E27FC236}">
                <a16:creationId xmlns:a16="http://schemas.microsoft.com/office/drawing/2014/main" id="{667FF0CA-F775-1B36-7FB5-35D0F45A22C2}"/>
              </a:ext>
            </a:extLst>
          </p:cNvPr>
          <p:cNvSpPr/>
          <p:nvPr/>
        </p:nvSpPr>
        <p:spPr>
          <a:xfrm>
            <a:off x="1964924" y="3954153"/>
            <a:ext cx="3194305" cy="20676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6" name="Image 5">
            <a:extLst>
              <a:ext uri="{FF2B5EF4-FFF2-40B4-BE49-F238E27FC236}">
                <a16:creationId xmlns:a16="http://schemas.microsoft.com/office/drawing/2014/main" id="{2FAC79B4-D865-9EAB-2C83-BAE8262C5F6C}"/>
              </a:ext>
            </a:extLst>
          </p:cNvPr>
          <p:cNvPicPr>
            <a:picLocks noChangeAspect="1"/>
          </p:cNvPicPr>
          <p:nvPr/>
        </p:nvPicPr>
        <p:blipFill>
          <a:blip r:embed="rId3"/>
          <a:stretch>
            <a:fillRect/>
          </a:stretch>
        </p:blipFill>
        <p:spPr>
          <a:xfrm>
            <a:off x="7132110" y="3016138"/>
            <a:ext cx="4865001" cy="1547473"/>
          </a:xfrm>
          <a:prstGeom prst="rect">
            <a:avLst/>
          </a:prstGeom>
          <a:ln w="28575">
            <a:solidFill>
              <a:srgbClr val="739CD1"/>
            </a:solidFill>
          </a:ln>
        </p:spPr>
      </p:pic>
      <p:sp>
        <p:nvSpPr>
          <p:cNvPr id="9" name="ZoneTexte 8">
            <a:extLst>
              <a:ext uri="{FF2B5EF4-FFF2-40B4-BE49-F238E27FC236}">
                <a16:creationId xmlns:a16="http://schemas.microsoft.com/office/drawing/2014/main" id="{BA14C7F2-B280-6FB4-136D-A1662110B82E}"/>
              </a:ext>
            </a:extLst>
          </p:cNvPr>
          <p:cNvSpPr txBox="1"/>
          <p:nvPr/>
        </p:nvSpPr>
        <p:spPr>
          <a:xfrm>
            <a:off x="9824363" y="4255834"/>
            <a:ext cx="2172748" cy="307777"/>
          </a:xfrm>
          <a:prstGeom prst="rect">
            <a:avLst/>
          </a:prstGeom>
          <a:noFill/>
        </p:spPr>
        <p:txBody>
          <a:bodyPr wrap="square" rtlCol="0">
            <a:spAutoFit/>
          </a:bodyPr>
          <a:lstStyle/>
          <a:p>
            <a:pPr algn="r"/>
            <a:r>
              <a:rPr lang="en-US" sz="1400">
                <a:solidFill>
                  <a:srgbClr val="739CD1"/>
                </a:solidFill>
              </a:rPr>
              <a:t>(</a:t>
            </a:r>
            <a:r>
              <a:rPr lang="en-US" sz="1400">
                <a:solidFill>
                  <a:srgbClr val="FA4098"/>
                </a:solidFill>
              </a:rPr>
              <a:t>CommentService</a:t>
            </a:r>
            <a:r>
              <a:rPr lang="en-US" sz="1400">
                <a:solidFill>
                  <a:srgbClr val="739CD1"/>
                </a:solidFill>
              </a:rPr>
              <a:t>)</a:t>
            </a:r>
            <a:endParaRPr lang="fr-CA" sz="1400">
              <a:solidFill>
                <a:srgbClr val="739CD1"/>
              </a:solidFill>
            </a:endParaRPr>
          </a:p>
        </p:txBody>
      </p:sp>
    </p:spTree>
    <p:extLst>
      <p:ext uri="{BB962C8B-B14F-4D97-AF65-F5344CB8AC3E}">
        <p14:creationId xmlns:p14="http://schemas.microsoft.com/office/powerpoint/2010/main" val="123321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Delete</a:t>
            </a:r>
            <a:r>
              <a:rPr lang="fr-CA" dirty="0"/>
              <a:t> (</a:t>
            </a:r>
            <a:r>
              <a:rPr lang="fr-CA" dirty="0">
                <a:solidFill>
                  <a:srgbClr val="FA4098"/>
                </a:solidFill>
              </a:rPr>
              <a:t>Sans service</a:t>
            </a:r>
            <a:r>
              <a:rPr lang="fr-CA" dirty="0"/>
              <a:t>)</a:t>
            </a:r>
          </a:p>
          <a:p>
            <a:pPr lvl="1"/>
            <a:r>
              <a:rPr lang="fr-CA" dirty="0"/>
              <a:t> Supprimer un objet seulement si la requête vient d’un utilisateur qui possède une relation avec l’objet</a:t>
            </a:r>
          </a:p>
        </p:txBody>
      </p:sp>
      <p:pic>
        <p:nvPicPr>
          <p:cNvPr id="6" name="Image 5">
            <a:extLst>
              <a:ext uri="{FF2B5EF4-FFF2-40B4-BE49-F238E27FC236}">
                <a16:creationId xmlns:a16="http://schemas.microsoft.com/office/drawing/2014/main" id="{409F342E-3FE7-BF62-A7CA-7F0E52DCF8E9}"/>
              </a:ext>
            </a:extLst>
          </p:cNvPr>
          <p:cNvPicPr>
            <a:picLocks noChangeAspect="1"/>
          </p:cNvPicPr>
          <p:nvPr/>
        </p:nvPicPr>
        <p:blipFill>
          <a:blip r:embed="rId2"/>
          <a:stretch>
            <a:fillRect/>
          </a:stretch>
        </p:blipFill>
        <p:spPr>
          <a:xfrm>
            <a:off x="2940255" y="2464324"/>
            <a:ext cx="6589639" cy="4211093"/>
          </a:xfrm>
          <a:prstGeom prst="rect">
            <a:avLst/>
          </a:prstGeom>
          <a:ln w="28575">
            <a:solidFill>
              <a:srgbClr val="739CD1"/>
            </a:solidFill>
          </a:ln>
        </p:spPr>
      </p:pic>
      <p:sp>
        <p:nvSpPr>
          <p:cNvPr id="7" name="ZoneTexte 6">
            <a:extLst>
              <a:ext uri="{FF2B5EF4-FFF2-40B4-BE49-F238E27FC236}">
                <a16:creationId xmlns:a16="http://schemas.microsoft.com/office/drawing/2014/main" id="{8553204A-32C8-5D0E-362C-573F2C524A64}"/>
              </a:ext>
            </a:extLst>
          </p:cNvPr>
          <p:cNvSpPr txBox="1"/>
          <p:nvPr/>
        </p:nvSpPr>
        <p:spPr>
          <a:xfrm>
            <a:off x="7357146" y="2464324"/>
            <a:ext cx="2172748" cy="307777"/>
          </a:xfrm>
          <a:prstGeom prst="rect">
            <a:avLst/>
          </a:prstGeom>
          <a:noFill/>
        </p:spPr>
        <p:txBody>
          <a:bodyPr wrap="square" rtlCol="0">
            <a:spAutoFit/>
          </a:bodyPr>
          <a:lstStyle/>
          <a:p>
            <a:pPr algn="r"/>
            <a:r>
              <a:rPr lang="en-US" sz="1400">
                <a:solidFill>
                  <a:srgbClr val="739CD1"/>
                </a:solidFill>
              </a:rPr>
              <a:t>(</a:t>
            </a:r>
            <a:r>
              <a:rPr lang="en-US" sz="1400">
                <a:solidFill>
                  <a:srgbClr val="FA4098"/>
                </a:solidFill>
              </a:rPr>
              <a:t>CommentsController</a:t>
            </a:r>
            <a:r>
              <a:rPr lang="en-US" sz="1400">
                <a:solidFill>
                  <a:srgbClr val="739CD1"/>
                </a:solidFill>
              </a:rPr>
              <a:t>)</a:t>
            </a:r>
            <a:endParaRPr lang="fr-CA" sz="1400">
              <a:solidFill>
                <a:srgbClr val="739CD1"/>
              </a:solidFill>
            </a:endParaRPr>
          </a:p>
        </p:txBody>
      </p:sp>
    </p:spTree>
    <p:extLst>
      <p:ext uri="{BB962C8B-B14F-4D97-AF65-F5344CB8AC3E}">
        <p14:creationId xmlns:p14="http://schemas.microsoft.com/office/powerpoint/2010/main" val="397395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normAutofit/>
          </a:bodyPr>
          <a:lstStyle/>
          <a:p>
            <a:r>
              <a:rPr lang="fr-CA" noProof="0" dirty="0"/>
              <a:t> Intercepteurs </a:t>
            </a:r>
            <a:r>
              <a:rPr lang="en-CA" noProof="0" dirty="0"/>
              <a:t>📶</a:t>
            </a:r>
            <a:endParaRPr lang="fr-CA" noProof="0" dirty="0"/>
          </a:p>
          <a:p>
            <a:r>
              <a:rPr lang="fr-CA" noProof="0" dirty="0">
                <a:solidFill>
                  <a:srgbClr val="739CD1"/>
                </a:solidFill>
              </a:rPr>
              <a:t> Touche pas à MON objet </a:t>
            </a:r>
            <a:r>
              <a:rPr lang="en-CA" noProof="0" dirty="0">
                <a:solidFill>
                  <a:srgbClr val="739CD1"/>
                </a:solidFill>
              </a:rPr>
              <a:t>📦</a:t>
            </a:r>
            <a:endParaRPr lang="fr-CA" noProof="0" dirty="0">
              <a:solidFill>
                <a:srgbClr val="739CD1"/>
              </a:solidFill>
            </a:endParaRPr>
          </a:p>
          <a:p>
            <a:r>
              <a:rPr lang="fr-CA" dirty="0">
                <a:solidFill>
                  <a:srgbClr val="7385D1"/>
                </a:solidFill>
              </a:rPr>
              <a:t> </a:t>
            </a:r>
            <a:r>
              <a:rPr lang="fr-CA" err="1">
                <a:solidFill>
                  <a:srgbClr val="7385D1"/>
                </a:solidFill>
              </a:rPr>
              <a:t>Seed</a:t>
            </a:r>
            <a:r>
              <a:rPr lang="fr-CA">
                <a:solidFill>
                  <a:srgbClr val="7385D1"/>
                </a:solidFill>
              </a:rPr>
              <a:t> de base de données </a:t>
            </a:r>
            <a:r>
              <a:rPr lang="en-CA">
                <a:solidFill>
                  <a:srgbClr val="7385D1"/>
                </a:solidFill>
              </a:rPr>
              <a:t>🌱</a:t>
            </a:r>
          </a:p>
          <a:p>
            <a:r>
              <a:rPr lang="en-CA">
                <a:solidFill>
                  <a:srgbClr val="9073D1"/>
                </a:solidFill>
              </a:rPr>
              <a:t> Transfert de données entre client et serveur </a:t>
            </a:r>
            <a:r>
              <a:rPr lang="en-US">
                <a:solidFill>
                  <a:srgbClr val="9073D1"/>
                </a:solidFill>
              </a:rPr>
              <a:t>📞</a:t>
            </a:r>
            <a:endParaRPr lang="en-CA" dirty="0">
              <a:solidFill>
                <a:srgbClr val="9073D1"/>
              </a:solidFill>
            </a:endParaRPr>
          </a:p>
        </p:txBody>
      </p:sp>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Menu du jour</a:t>
            </a:r>
          </a:p>
        </p:txBody>
      </p:sp>
      <p:pic>
        <p:nvPicPr>
          <p:cNvPr id="6" name="Image 5">
            <a:extLst>
              <a:ext uri="{FF2B5EF4-FFF2-40B4-BE49-F238E27FC236}">
                <a16:creationId xmlns:a16="http://schemas.microsoft.com/office/drawing/2014/main" id="{F6C7CCFE-208E-420C-AFB2-21FF5A9A9EF7}"/>
              </a:ext>
            </a:extLst>
          </p:cNvPr>
          <p:cNvPicPr>
            <a:picLocks noChangeAspect="1"/>
          </p:cNvPicPr>
          <p:nvPr/>
        </p:nvPicPr>
        <p:blipFill>
          <a:blip r:embed="rId3"/>
          <a:stretch>
            <a:fillRect/>
          </a:stretch>
        </p:blipFill>
        <p:spPr>
          <a:xfrm>
            <a:off x="1968541" y="311338"/>
            <a:ext cx="488147" cy="465617"/>
          </a:xfrm>
          <a:prstGeom prst="rect">
            <a:avLst/>
          </a:prstGeom>
        </p:spPr>
      </p:pic>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Delete</a:t>
            </a:r>
            <a:r>
              <a:rPr lang="fr-CA" dirty="0"/>
              <a:t> (</a:t>
            </a:r>
            <a:r>
              <a:rPr lang="fr-CA" dirty="0">
                <a:solidFill>
                  <a:srgbClr val="FA4098"/>
                </a:solidFill>
              </a:rPr>
              <a:t>Avec service</a:t>
            </a:r>
            <a:r>
              <a:rPr lang="fr-CA" dirty="0"/>
              <a:t>)</a:t>
            </a:r>
          </a:p>
          <a:p>
            <a:pPr lvl="1"/>
            <a:r>
              <a:rPr lang="fr-CA" dirty="0"/>
              <a:t> Supprimer un objet seulement si la requête vient d’un utilisateur qui possède une relation avec l’objet</a:t>
            </a:r>
          </a:p>
          <a:p>
            <a:endParaRPr lang="fr-CA" dirty="0"/>
          </a:p>
        </p:txBody>
      </p:sp>
      <p:pic>
        <p:nvPicPr>
          <p:cNvPr id="5" name="Image 4">
            <a:extLst>
              <a:ext uri="{FF2B5EF4-FFF2-40B4-BE49-F238E27FC236}">
                <a16:creationId xmlns:a16="http://schemas.microsoft.com/office/drawing/2014/main" id="{E1C55270-BBBE-1BE0-EF5D-8FBACA29B3B7}"/>
              </a:ext>
            </a:extLst>
          </p:cNvPr>
          <p:cNvPicPr>
            <a:picLocks noChangeAspect="1"/>
          </p:cNvPicPr>
          <p:nvPr/>
        </p:nvPicPr>
        <p:blipFill>
          <a:blip r:embed="rId2"/>
          <a:stretch>
            <a:fillRect/>
          </a:stretch>
        </p:blipFill>
        <p:spPr>
          <a:xfrm>
            <a:off x="334151" y="2345689"/>
            <a:ext cx="6539029" cy="4429866"/>
          </a:xfrm>
          <a:prstGeom prst="rect">
            <a:avLst/>
          </a:prstGeom>
          <a:ln w="28575">
            <a:solidFill>
              <a:srgbClr val="739CD1"/>
            </a:solidFill>
          </a:ln>
        </p:spPr>
      </p:pic>
      <p:sp>
        <p:nvSpPr>
          <p:cNvPr id="11" name="Rectangle 10">
            <a:extLst>
              <a:ext uri="{FF2B5EF4-FFF2-40B4-BE49-F238E27FC236}">
                <a16:creationId xmlns:a16="http://schemas.microsoft.com/office/drawing/2014/main" id="{E26E80FD-81A8-8331-922E-BEAAF1BD8DB9}"/>
              </a:ext>
            </a:extLst>
          </p:cNvPr>
          <p:cNvSpPr/>
          <p:nvPr/>
        </p:nvSpPr>
        <p:spPr>
          <a:xfrm>
            <a:off x="2321337" y="5735702"/>
            <a:ext cx="2938560" cy="19591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81C0BA01-5B58-0FF0-0C85-4EB3E940DBCA}"/>
              </a:ext>
            </a:extLst>
          </p:cNvPr>
          <p:cNvSpPr/>
          <p:nvPr/>
        </p:nvSpPr>
        <p:spPr>
          <a:xfrm>
            <a:off x="1539040" y="3549032"/>
            <a:ext cx="2428954" cy="19591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a:extLst>
              <a:ext uri="{FF2B5EF4-FFF2-40B4-BE49-F238E27FC236}">
                <a16:creationId xmlns:a16="http://schemas.microsoft.com/office/drawing/2014/main" id="{4CEDF003-2DCA-EABB-9280-6BB325B7D61A}"/>
              </a:ext>
            </a:extLst>
          </p:cNvPr>
          <p:cNvPicPr>
            <a:picLocks noChangeAspect="1"/>
          </p:cNvPicPr>
          <p:nvPr/>
        </p:nvPicPr>
        <p:blipFill>
          <a:blip r:embed="rId3"/>
          <a:stretch>
            <a:fillRect/>
          </a:stretch>
        </p:blipFill>
        <p:spPr>
          <a:xfrm>
            <a:off x="7135312" y="3152363"/>
            <a:ext cx="4894500" cy="2988949"/>
          </a:xfrm>
          <a:prstGeom prst="rect">
            <a:avLst/>
          </a:prstGeom>
          <a:ln w="28575">
            <a:solidFill>
              <a:srgbClr val="739CD1"/>
            </a:solidFill>
          </a:ln>
        </p:spPr>
      </p:pic>
      <p:sp>
        <p:nvSpPr>
          <p:cNvPr id="13" name="ZoneTexte 12">
            <a:extLst>
              <a:ext uri="{FF2B5EF4-FFF2-40B4-BE49-F238E27FC236}">
                <a16:creationId xmlns:a16="http://schemas.microsoft.com/office/drawing/2014/main" id="{4EA17822-9B43-8DBF-6F51-DCA5A898DA94}"/>
              </a:ext>
            </a:extLst>
          </p:cNvPr>
          <p:cNvSpPr txBox="1"/>
          <p:nvPr/>
        </p:nvSpPr>
        <p:spPr>
          <a:xfrm>
            <a:off x="9870663" y="5833535"/>
            <a:ext cx="2172748" cy="307777"/>
          </a:xfrm>
          <a:prstGeom prst="rect">
            <a:avLst/>
          </a:prstGeom>
          <a:noFill/>
        </p:spPr>
        <p:txBody>
          <a:bodyPr wrap="square" rtlCol="0">
            <a:spAutoFit/>
          </a:bodyPr>
          <a:lstStyle/>
          <a:p>
            <a:pPr algn="r"/>
            <a:r>
              <a:rPr lang="en-US" sz="1400" dirty="0">
                <a:solidFill>
                  <a:srgbClr val="739CD1"/>
                </a:solidFill>
              </a:rPr>
              <a:t>(</a:t>
            </a:r>
            <a:r>
              <a:rPr lang="en-US" sz="1400" dirty="0" err="1">
                <a:solidFill>
                  <a:srgbClr val="FA4098"/>
                </a:solidFill>
              </a:rPr>
              <a:t>CommentService</a:t>
            </a:r>
            <a:r>
              <a:rPr lang="en-US" sz="1400" dirty="0">
                <a:solidFill>
                  <a:srgbClr val="739CD1"/>
                </a:solidFill>
              </a:rPr>
              <a:t>)</a:t>
            </a:r>
            <a:endParaRPr lang="fr-CA" sz="1400" dirty="0">
              <a:solidFill>
                <a:srgbClr val="739CD1"/>
              </a:solidFill>
            </a:endParaRPr>
          </a:p>
        </p:txBody>
      </p:sp>
      <p:sp>
        <p:nvSpPr>
          <p:cNvPr id="14" name="ZoneTexte 13">
            <a:extLst>
              <a:ext uri="{FF2B5EF4-FFF2-40B4-BE49-F238E27FC236}">
                <a16:creationId xmlns:a16="http://schemas.microsoft.com/office/drawing/2014/main" id="{74CA20B5-247A-7F1C-4D94-8094576771DE}"/>
              </a:ext>
            </a:extLst>
          </p:cNvPr>
          <p:cNvSpPr txBox="1"/>
          <p:nvPr/>
        </p:nvSpPr>
        <p:spPr>
          <a:xfrm>
            <a:off x="4700432" y="2345689"/>
            <a:ext cx="2172748" cy="307777"/>
          </a:xfrm>
          <a:prstGeom prst="rect">
            <a:avLst/>
          </a:prstGeom>
          <a:noFill/>
        </p:spPr>
        <p:txBody>
          <a:bodyPr wrap="square" rtlCol="0">
            <a:spAutoFit/>
          </a:bodyPr>
          <a:lstStyle/>
          <a:p>
            <a:pPr algn="r"/>
            <a:r>
              <a:rPr lang="en-US" sz="1400" dirty="0">
                <a:solidFill>
                  <a:srgbClr val="739CD1"/>
                </a:solidFill>
              </a:rPr>
              <a:t>(</a:t>
            </a:r>
            <a:r>
              <a:rPr lang="en-US" sz="1400" dirty="0" err="1">
                <a:solidFill>
                  <a:srgbClr val="FA4098"/>
                </a:solidFill>
              </a:rPr>
              <a:t>CommentsController</a:t>
            </a:r>
            <a:r>
              <a:rPr lang="en-US" sz="1400" dirty="0">
                <a:solidFill>
                  <a:srgbClr val="739CD1"/>
                </a:solidFill>
              </a:rPr>
              <a:t>)</a:t>
            </a:r>
            <a:endParaRPr lang="fr-CA" sz="1400" dirty="0">
              <a:solidFill>
                <a:srgbClr val="739CD1"/>
              </a:solidFill>
            </a:endParaRPr>
          </a:p>
        </p:txBody>
      </p:sp>
    </p:spTree>
    <p:extLst>
      <p:ext uri="{BB962C8B-B14F-4D97-AF65-F5344CB8AC3E}">
        <p14:creationId xmlns:p14="http://schemas.microsoft.com/office/powerpoint/2010/main" val="232746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655FF04E-DF45-D910-A920-8E59CC99ABCE}"/>
              </a:ext>
            </a:extLst>
          </p:cNvPr>
          <p:cNvPicPr>
            <a:picLocks noChangeAspect="1"/>
          </p:cNvPicPr>
          <p:nvPr/>
        </p:nvPicPr>
        <p:blipFill>
          <a:blip r:embed="rId2"/>
          <a:stretch>
            <a:fillRect/>
          </a:stretch>
        </p:blipFill>
        <p:spPr>
          <a:xfrm>
            <a:off x="3470966" y="1995889"/>
            <a:ext cx="5278753" cy="4765638"/>
          </a:xfrm>
          <a:prstGeom prst="rect">
            <a:avLst/>
          </a:prstGeom>
          <a:ln w="28575">
            <a:solidFill>
              <a:srgbClr val="739CD1"/>
            </a:solidFill>
          </a:ln>
        </p:spPr>
      </p:pic>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 (</a:t>
            </a:r>
            <a:r>
              <a:rPr lang="fr-CA" dirty="0">
                <a:solidFill>
                  <a:srgbClr val="FA4098"/>
                </a:solidFill>
              </a:rPr>
              <a:t>Sans service</a:t>
            </a:r>
            <a:r>
              <a:rPr lang="fr-CA" dirty="0"/>
              <a:t>) 🐳</a:t>
            </a:r>
          </a:p>
          <a:p>
            <a:pPr lvl="1"/>
            <a:r>
              <a:rPr lang="fr-CA" dirty="0"/>
              <a:t> Modifier un objet seulement si la requête vient d’un utilisateur propriétaire de l’objet</a:t>
            </a:r>
          </a:p>
        </p:txBody>
      </p:sp>
      <p:sp>
        <p:nvSpPr>
          <p:cNvPr id="6" name="ZoneTexte 5">
            <a:extLst>
              <a:ext uri="{FF2B5EF4-FFF2-40B4-BE49-F238E27FC236}">
                <a16:creationId xmlns:a16="http://schemas.microsoft.com/office/drawing/2014/main" id="{F339748E-6002-9163-B30A-7104F6AC3473}"/>
              </a:ext>
            </a:extLst>
          </p:cNvPr>
          <p:cNvSpPr txBox="1"/>
          <p:nvPr/>
        </p:nvSpPr>
        <p:spPr>
          <a:xfrm>
            <a:off x="6646678" y="1992963"/>
            <a:ext cx="2172748" cy="261610"/>
          </a:xfrm>
          <a:prstGeom prst="rect">
            <a:avLst/>
          </a:prstGeom>
          <a:noFill/>
        </p:spPr>
        <p:txBody>
          <a:bodyPr wrap="square" rtlCol="0">
            <a:spAutoFit/>
          </a:bodyPr>
          <a:lstStyle/>
          <a:p>
            <a:pPr algn="r"/>
            <a:r>
              <a:rPr lang="en-US" sz="1100" dirty="0">
                <a:solidFill>
                  <a:srgbClr val="739CD1"/>
                </a:solidFill>
              </a:rPr>
              <a:t>(</a:t>
            </a:r>
            <a:r>
              <a:rPr lang="en-US" sz="1100" dirty="0" err="1">
                <a:solidFill>
                  <a:srgbClr val="FA4098"/>
                </a:solidFill>
              </a:rPr>
              <a:t>CommentsController</a:t>
            </a:r>
            <a:r>
              <a:rPr lang="en-US" sz="1100" dirty="0">
                <a:solidFill>
                  <a:srgbClr val="739CD1"/>
                </a:solidFill>
              </a:rPr>
              <a:t>)</a:t>
            </a:r>
            <a:endParaRPr lang="fr-CA" sz="1100" dirty="0">
              <a:solidFill>
                <a:srgbClr val="739CD1"/>
              </a:solidFill>
            </a:endParaRPr>
          </a:p>
        </p:txBody>
      </p:sp>
      <p:sp>
        <p:nvSpPr>
          <p:cNvPr id="7" name="ZoneTexte 6">
            <a:extLst>
              <a:ext uri="{FF2B5EF4-FFF2-40B4-BE49-F238E27FC236}">
                <a16:creationId xmlns:a16="http://schemas.microsoft.com/office/drawing/2014/main" id="{735C0B0B-8D4F-9528-E9D2-F57397D46DD3}"/>
              </a:ext>
            </a:extLst>
          </p:cNvPr>
          <p:cNvSpPr txBox="1"/>
          <p:nvPr/>
        </p:nvSpPr>
        <p:spPr>
          <a:xfrm>
            <a:off x="7495816" y="5379421"/>
            <a:ext cx="4525607" cy="523220"/>
          </a:xfrm>
          <a:prstGeom prst="rect">
            <a:avLst/>
          </a:prstGeom>
          <a:solidFill>
            <a:srgbClr val="FFFFFF"/>
          </a:solidFill>
          <a:ln w="28575">
            <a:solidFill>
              <a:srgbClr val="739CD1"/>
            </a:solidFill>
          </a:ln>
        </p:spPr>
        <p:txBody>
          <a:bodyPr wrap="square" rtlCol="0">
            <a:spAutoFit/>
          </a:bodyPr>
          <a:lstStyle/>
          <a:p>
            <a:r>
              <a:rPr lang="fr-CA" sz="1400" dirty="0">
                <a:solidFill>
                  <a:srgbClr val="739CD1"/>
                </a:solidFill>
              </a:rPr>
              <a:t>Cette ligne est </a:t>
            </a:r>
            <a:r>
              <a:rPr lang="fr-CA" sz="1400" b="1" dirty="0">
                <a:solidFill>
                  <a:srgbClr val="739CD1"/>
                </a:solidFill>
              </a:rPr>
              <a:t>nécessaire</a:t>
            </a:r>
            <a:r>
              <a:rPr lang="fr-CA" sz="1400" dirty="0">
                <a:solidFill>
                  <a:srgbClr val="739CD1"/>
                </a:solidFill>
              </a:rPr>
              <a:t> car on a déjà récupéré / manipulé le commentaire non-modifié dans le contrôleur.</a:t>
            </a:r>
          </a:p>
        </p:txBody>
      </p:sp>
      <p:sp>
        <p:nvSpPr>
          <p:cNvPr id="8" name="Rectangle 7">
            <a:extLst>
              <a:ext uri="{FF2B5EF4-FFF2-40B4-BE49-F238E27FC236}">
                <a16:creationId xmlns:a16="http://schemas.microsoft.com/office/drawing/2014/main" id="{D626DF38-E7A1-D7F4-CC71-0CF2FE8D5770}"/>
              </a:ext>
            </a:extLst>
          </p:cNvPr>
          <p:cNvSpPr/>
          <p:nvPr/>
        </p:nvSpPr>
        <p:spPr>
          <a:xfrm>
            <a:off x="3713527" y="5100505"/>
            <a:ext cx="1821848" cy="159391"/>
          </a:xfrm>
          <a:prstGeom prst="rect">
            <a:avLst/>
          </a:prstGeom>
          <a:noFill/>
          <a:ln w="9525">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1" name="Connecteur : en arc 10">
            <a:extLst>
              <a:ext uri="{FF2B5EF4-FFF2-40B4-BE49-F238E27FC236}">
                <a16:creationId xmlns:a16="http://schemas.microsoft.com/office/drawing/2014/main" id="{2E1342BB-1A7A-13C7-362E-C7A8ECE3CE84}"/>
              </a:ext>
            </a:extLst>
          </p:cNvPr>
          <p:cNvCxnSpPr>
            <a:cxnSpLocks/>
            <a:stCxn id="7" idx="0"/>
            <a:endCxn id="8" idx="3"/>
          </p:cNvCxnSpPr>
          <p:nvPr/>
        </p:nvCxnSpPr>
        <p:spPr>
          <a:xfrm rot="16200000" flipV="1">
            <a:off x="7547388" y="3168188"/>
            <a:ext cx="199220" cy="4223245"/>
          </a:xfrm>
          <a:prstGeom prst="curvedConnector2">
            <a:avLst/>
          </a:prstGeom>
          <a:ln w="57150">
            <a:solidFill>
              <a:srgbClr val="FA4098">
                <a:alpha val="49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68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a:xfrm>
            <a:off x="536932" y="1167350"/>
            <a:ext cx="11118135" cy="5026393"/>
          </a:xfrm>
        </p:spPr>
        <p:txBody>
          <a:bodyPr/>
          <a:lstStyle/>
          <a:p>
            <a:r>
              <a:rPr lang="fr-CA" dirty="0"/>
              <a:t> Put (</a:t>
            </a:r>
            <a:r>
              <a:rPr lang="fr-CA" dirty="0">
                <a:solidFill>
                  <a:srgbClr val="FA4098"/>
                </a:solidFill>
              </a:rPr>
              <a:t>Avec service</a:t>
            </a:r>
            <a:r>
              <a:rPr lang="fr-CA" dirty="0"/>
              <a:t>)</a:t>
            </a:r>
          </a:p>
          <a:p>
            <a:pPr lvl="1"/>
            <a:r>
              <a:rPr lang="fr-CA" dirty="0"/>
              <a:t> Modifier un objet seulement si la requête vient d’un utilisateur propriétaire de l’objet</a:t>
            </a:r>
          </a:p>
          <a:p>
            <a:pPr lvl="1"/>
            <a:endParaRPr lang="fr-CA" dirty="0"/>
          </a:p>
        </p:txBody>
      </p:sp>
      <p:pic>
        <p:nvPicPr>
          <p:cNvPr id="8" name="Image 7">
            <a:extLst>
              <a:ext uri="{FF2B5EF4-FFF2-40B4-BE49-F238E27FC236}">
                <a16:creationId xmlns:a16="http://schemas.microsoft.com/office/drawing/2014/main" id="{6663EE88-9F4C-AFA8-F3A1-CC213CDB0326}"/>
              </a:ext>
            </a:extLst>
          </p:cNvPr>
          <p:cNvPicPr>
            <a:picLocks noChangeAspect="1"/>
          </p:cNvPicPr>
          <p:nvPr/>
        </p:nvPicPr>
        <p:blipFill>
          <a:blip r:embed="rId2"/>
          <a:stretch>
            <a:fillRect/>
          </a:stretch>
        </p:blipFill>
        <p:spPr>
          <a:xfrm>
            <a:off x="6722780" y="3151372"/>
            <a:ext cx="5010849" cy="2829320"/>
          </a:xfrm>
          <a:prstGeom prst="rect">
            <a:avLst/>
          </a:prstGeom>
          <a:ln w="28575">
            <a:solidFill>
              <a:srgbClr val="739CD1"/>
            </a:solidFill>
          </a:ln>
        </p:spPr>
      </p:pic>
      <p:pic>
        <p:nvPicPr>
          <p:cNvPr id="11" name="Image 10">
            <a:extLst>
              <a:ext uri="{FF2B5EF4-FFF2-40B4-BE49-F238E27FC236}">
                <a16:creationId xmlns:a16="http://schemas.microsoft.com/office/drawing/2014/main" id="{A808BE12-1970-0083-D91E-8B39446FAB37}"/>
              </a:ext>
            </a:extLst>
          </p:cNvPr>
          <p:cNvPicPr>
            <a:picLocks noChangeAspect="1"/>
          </p:cNvPicPr>
          <p:nvPr/>
        </p:nvPicPr>
        <p:blipFill>
          <a:blip r:embed="rId3"/>
          <a:stretch>
            <a:fillRect/>
          </a:stretch>
        </p:blipFill>
        <p:spPr>
          <a:xfrm>
            <a:off x="244869" y="2542166"/>
            <a:ext cx="6185848" cy="4047731"/>
          </a:xfrm>
          <a:prstGeom prst="rect">
            <a:avLst/>
          </a:prstGeom>
          <a:ln w="28575">
            <a:solidFill>
              <a:srgbClr val="739CD1"/>
            </a:solidFill>
          </a:ln>
        </p:spPr>
      </p:pic>
      <p:sp>
        <p:nvSpPr>
          <p:cNvPr id="14" name="Rectangle 13">
            <a:extLst>
              <a:ext uri="{FF2B5EF4-FFF2-40B4-BE49-F238E27FC236}">
                <a16:creationId xmlns:a16="http://schemas.microsoft.com/office/drawing/2014/main" id="{23710F39-E7FD-AC69-928A-CDD23A3821F2}"/>
              </a:ext>
            </a:extLst>
          </p:cNvPr>
          <p:cNvSpPr/>
          <p:nvPr/>
        </p:nvSpPr>
        <p:spPr>
          <a:xfrm>
            <a:off x="1903169" y="5643730"/>
            <a:ext cx="3079891" cy="21178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ZoneTexte 11">
            <a:extLst>
              <a:ext uri="{FF2B5EF4-FFF2-40B4-BE49-F238E27FC236}">
                <a16:creationId xmlns:a16="http://schemas.microsoft.com/office/drawing/2014/main" id="{708F6543-EE86-63F3-120B-E533F0B78B4E}"/>
              </a:ext>
            </a:extLst>
          </p:cNvPr>
          <p:cNvSpPr txBox="1"/>
          <p:nvPr/>
        </p:nvSpPr>
        <p:spPr>
          <a:xfrm>
            <a:off x="7696670" y="2493608"/>
            <a:ext cx="4369496" cy="523220"/>
          </a:xfrm>
          <a:prstGeom prst="rect">
            <a:avLst/>
          </a:prstGeom>
          <a:noFill/>
          <a:ln w="28575">
            <a:solidFill>
              <a:srgbClr val="739CD1"/>
            </a:solidFill>
          </a:ln>
        </p:spPr>
        <p:txBody>
          <a:bodyPr wrap="square" rtlCol="0">
            <a:spAutoFit/>
          </a:bodyPr>
          <a:lstStyle/>
          <a:p>
            <a:r>
              <a:rPr lang="fr-CA" sz="1400" dirty="0">
                <a:solidFill>
                  <a:srgbClr val="739CD1"/>
                </a:solidFill>
              </a:rPr>
              <a:t>Cette ligne est </a:t>
            </a:r>
            <a:r>
              <a:rPr lang="fr-CA" sz="1400" b="1" dirty="0">
                <a:solidFill>
                  <a:srgbClr val="739CD1"/>
                </a:solidFill>
              </a:rPr>
              <a:t>nécessaire</a:t>
            </a:r>
            <a:r>
              <a:rPr lang="fr-CA" sz="1400" dirty="0">
                <a:solidFill>
                  <a:srgbClr val="739CD1"/>
                </a:solidFill>
              </a:rPr>
              <a:t> car on a déjà récupéré / manipulé le commentaire non-modifié dans le contrôleur.</a:t>
            </a:r>
          </a:p>
        </p:txBody>
      </p:sp>
      <p:sp>
        <p:nvSpPr>
          <p:cNvPr id="13" name="Rectangle 12">
            <a:extLst>
              <a:ext uri="{FF2B5EF4-FFF2-40B4-BE49-F238E27FC236}">
                <a16:creationId xmlns:a16="http://schemas.microsoft.com/office/drawing/2014/main" id="{103FA0F5-3A98-2DD6-5E10-58338DED1BAE}"/>
              </a:ext>
            </a:extLst>
          </p:cNvPr>
          <p:cNvSpPr/>
          <p:nvPr/>
        </p:nvSpPr>
        <p:spPr>
          <a:xfrm>
            <a:off x="7046752" y="3758268"/>
            <a:ext cx="2357307" cy="201336"/>
          </a:xfrm>
          <a:prstGeom prst="rect">
            <a:avLst/>
          </a:prstGeom>
          <a:noFill/>
          <a:ln>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5" name="Connecteur : en arc 14">
            <a:extLst>
              <a:ext uri="{FF2B5EF4-FFF2-40B4-BE49-F238E27FC236}">
                <a16:creationId xmlns:a16="http://schemas.microsoft.com/office/drawing/2014/main" id="{26F294BD-21BC-5ACF-2F00-ACAF224D4D04}"/>
              </a:ext>
            </a:extLst>
          </p:cNvPr>
          <p:cNvCxnSpPr>
            <a:cxnSpLocks/>
            <a:stCxn id="12" idx="2"/>
            <a:endCxn id="13" idx="3"/>
          </p:cNvCxnSpPr>
          <p:nvPr/>
        </p:nvCxnSpPr>
        <p:spPr>
          <a:xfrm rot="5400000">
            <a:off x="9221685" y="3199203"/>
            <a:ext cx="842108" cy="477359"/>
          </a:xfrm>
          <a:prstGeom prst="curvedConnector2">
            <a:avLst/>
          </a:prstGeom>
          <a:ln w="57150">
            <a:solidFill>
              <a:srgbClr val="FA4098">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7551F01C-EB7B-DEEF-4BF1-A4230BA4B005}"/>
              </a:ext>
            </a:extLst>
          </p:cNvPr>
          <p:cNvSpPr txBox="1"/>
          <p:nvPr/>
        </p:nvSpPr>
        <p:spPr>
          <a:xfrm>
            <a:off x="9560881" y="5643730"/>
            <a:ext cx="2172748" cy="307777"/>
          </a:xfrm>
          <a:prstGeom prst="rect">
            <a:avLst/>
          </a:prstGeom>
          <a:noFill/>
        </p:spPr>
        <p:txBody>
          <a:bodyPr wrap="square" rtlCol="0">
            <a:spAutoFit/>
          </a:bodyPr>
          <a:lstStyle/>
          <a:p>
            <a:pPr algn="r"/>
            <a:r>
              <a:rPr lang="en-US" sz="1400" dirty="0">
                <a:solidFill>
                  <a:srgbClr val="739CD1"/>
                </a:solidFill>
              </a:rPr>
              <a:t>(</a:t>
            </a:r>
            <a:r>
              <a:rPr lang="en-US" sz="1400" dirty="0" err="1">
                <a:solidFill>
                  <a:srgbClr val="FA4098"/>
                </a:solidFill>
              </a:rPr>
              <a:t>CommentService</a:t>
            </a:r>
            <a:r>
              <a:rPr lang="en-US" sz="1400" dirty="0">
                <a:solidFill>
                  <a:srgbClr val="739CD1"/>
                </a:solidFill>
              </a:rPr>
              <a:t>)</a:t>
            </a:r>
            <a:endParaRPr lang="fr-CA" sz="1400" dirty="0">
              <a:solidFill>
                <a:srgbClr val="739CD1"/>
              </a:solidFill>
            </a:endParaRPr>
          </a:p>
        </p:txBody>
      </p:sp>
      <p:sp>
        <p:nvSpPr>
          <p:cNvPr id="24" name="ZoneTexte 23">
            <a:extLst>
              <a:ext uri="{FF2B5EF4-FFF2-40B4-BE49-F238E27FC236}">
                <a16:creationId xmlns:a16="http://schemas.microsoft.com/office/drawing/2014/main" id="{ED77B773-B9DE-980D-0D2C-0D9AC948BEA2}"/>
              </a:ext>
            </a:extLst>
          </p:cNvPr>
          <p:cNvSpPr txBox="1"/>
          <p:nvPr/>
        </p:nvSpPr>
        <p:spPr>
          <a:xfrm>
            <a:off x="4338212" y="2542166"/>
            <a:ext cx="2172748" cy="307777"/>
          </a:xfrm>
          <a:prstGeom prst="rect">
            <a:avLst/>
          </a:prstGeom>
          <a:noFill/>
        </p:spPr>
        <p:txBody>
          <a:bodyPr wrap="square" rtlCol="0">
            <a:spAutoFit/>
          </a:bodyPr>
          <a:lstStyle/>
          <a:p>
            <a:pPr algn="r"/>
            <a:r>
              <a:rPr lang="en-US" sz="1400">
                <a:solidFill>
                  <a:srgbClr val="739CD1"/>
                </a:solidFill>
              </a:rPr>
              <a:t>(</a:t>
            </a:r>
            <a:r>
              <a:rPr lang="en-US" sz="1400">
                <a:solidFill>
                  <a:srgbClr val="FA4098"/>
                </a:solidFill>
              </a:rPr>
              <a:t>CommentsController</a:t>
            </a:r>
            <a:r>
              <a:rPr lang="en-US" sz="1400">
                <a:solidFill>
                  <a:srgbClr val="739CD1"/>
                </a:solidFill>
              </a:rPr>
              <a:t>)</a:t>
            </a:r>
            <a:endParaRPr lang="fr-CA" sz="1400">
              <a:solidFill>
                <a:srgbClr val="739CD1"/>
              </a:solidFill>
            </a:endParaRPr>
          </a:p>
        </p:txBody>
      </p:sp>
    </p:spTree>
    <p:extLst>
      <p:ext uri="{BB962C8B-B14F-4D97-AF65-F5344CB8AC3E}">
        <p14:creationId xmlns:p14="http://schemas.microsoft.com/office/powerpoint/2010/main" val="149419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a:t>
            </a:r>
          </a:p>
          <a:p>
            <a:pPr lvl="1"/>
            <a:r>
              <a:rPr lang="fr-CA" dirty="0"/>
              <a:t> Précision : il y a plusieurs façons de modifier un objet. Envoyer au service une nouvelle version de l’objet en entier pour remplacer celui dans la BD est une manière de faire, mais on peut aussi...</a:t>
            </a:r>
          </a:p>
          <a:p>
            <a:pPr lvl="2"/>
            <a:r>
              <a:rPr lang="fr-CA" dirty="0"/>
              <a:t> Envoyer un autre paramètre pour changer une propriété précise :</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Pour envoyer plus que juste un string, pensez à utiliser un </a:t>
            </a:r>
            <a:r>
              <a:rPr lang="fr-CA" dirty="0">
                <a:solidFill>
                  <a:srgbClr val="FA4098"/>
                </a:solidFill>
              </a:rPr>
              <a:t>DTO</a:t>
            </a:r>
            <a:r>
              <a:rPr lang="fr-CA" dirty="0"/>
              <a:t>. (</a:t>
            </a:r>
            <a:r>
              <a:rPr lang="fr-CA" dirty="0" err="1"/>
              <a:t>RegisterDTO</a:t>
            </a:r>
            <a:r>
              <a:rPr lang="fr-CA" dirty="0"/>
              <a:t> et </a:t>
            </a:r>
            <a:r>
              <a:rPr lang="fr-CA" dirty="0" err="1"/>
              <a:t>LoginDTO</a:t>
            </a:r>
            <a:r>
              <a:rPr lang="fr-CA" dirty="0"/>
              <a:t> sont des exemples de DTO pour encapsuler les données à envoyer)</a:t>
            </a:r>
          </a:p>
          <a:p>
            <a:pPr lvl="3"/>
            <a:r>
              <a:rPr lang="fr-CA" dirty="0"/>
              <a:t> À ce moment le DTO devra être envoyé dans le </a:t>
            </a:r>
            <a:r>
              <a:rPr lang="fr-CA" b="1" dirty="0"/>
              <a:t>corps</a:t>
            </a:r>
            <a:r>
              <a:rPr lang="fr-CA" dirty="0"/>
              <a:t> de la requête PUT.</a:t>
            </a:r>
          </a:p>
          <a:p>
            <a:pPr lvl="1"/>
            <a:endParaRPr lang="fr-CA" dirty="0"/>
          </a:p>
        </p:txBody>
      </p:sp>
      <p:pic>
        <p:nvPicPr>
          <p:cNvPr id="15" name="Image 14">
            <a:extLst>
              <a:ext uri="{FF2B5EF4-FFF2-40B4-BE49-F238E27FC236}">
                <a16:creationId xmlns:a16="http://schemas.microsoft.com/office/drawing/2014/main" id="{94E9B465-3027-AEF1-7674-D632C73FE85C}"/>
              </a:ext>
            </a:extLst>
          </p:cNvPr>
          <p:cNvPicPr>
            <a:picLocks noChangeAspect="1"/>
          </p:cNvPicPr>
          <p:nvPr/>
        </p:nvPicPr>
        <p:blipFill>
          <a:blip r:embed="rId2"/>
          <a:stretch>
            <a:fillRect/>
          </a:stretch>
        </p:blipFill>
        <p:spPr>
          <a:xfrm>
            <a:off x="6494305" y="3245207"/>
            <a:ext cx="3917663" cy="1443016"/>
          </a:xfrm>
          <a:prstGeom prst="rect">
            <a:avLst/>
          </a:prstGeom>
          <a:ln w="28575">
            <a:solidFill>
              <a:srgbClr val="739CD1"/>
            </a:solidFill>
          </a:ln>
        </p:spPr>
      </p:pic>
      <p:sp>
        <p:nvSpPr>
          <p:cNvPr id="16" name="Rectangle 15">
            <a:extLst>
              <a:ext uri="{FF2B5EF4-FFF2-40B4-BE49-F238E27FC236}">
                <a16:creationId xmlns:a16="http://schemas.microsoft.com/office/drawing/2014/main" id="{9F047C11-AC41-668E-3D43-73FAF192C65D}"/>
              </a:ext>
            </a:extLst>
          </p:cNvPr>
          <p:cNvSpPr/>
          <p:nvPr/>
        </p:nvSpPr>
        <p:spPr>
          <a:xfrm>
            <a:off x="6552163" y="4313011"/>
            <a:ext cx="2268749" cy="3260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ZoneTexte 17">
            <a:extLst>
              <a:ext uri="{FF2B5EF4-FFF2-40B4-BE49-F238E27FC236}">
                <a16:creationId xmlns:a16="http://schemas.microsoft.com/office/drawing/2014/main" id="{824C66E7-2147-7BF2-D33F-7278D229E9EF}"/>
              </a:ext>
            </a:extLst>
          </p:cNvPr>
          <p:cNvSpPr txBox="1"/>
          <p:nvPr/>
        </p:nvSpPr>
        <p:spPr>
          <a:xfrm>
            <a:off x="885743" y="4377327"/>
            <a:ext cx="5383650" cy="307777"/>
          </a:xfrm>
          <a:prstGeom prst="rect">
            <a:avLst/>
          </a:prstGeom>
          <a:noFill/>
        </p:spPr>
        <p:txBody>
          <a:bodyPr wrap="square" rtlCol="0">
            <a:spAutoFit/>
          </a:bodyPr>
          <a:lstStyle/>
          <a:p>
            <a:r>
              <a:rPr lang="fr-CA" sz="1400" dirty="0">
                <a:solidFill>
                  <a:srgbClr val="739CD1"/>
                </a:solidFill>
              </a:rPr>
              <a:t>Côté Angular, on pourrait mettre l’id ET le </a:t>
            </a:r>
            <a:r>
              <a:rPr lang="fr-CA" sz="1400" dirty="0" err="1">
                <a:solidFill>
                  <a:srgbClr val="739CD1"/>
                </a:solidFill>
              </a:rPr>
              <a:t>nouveauTexte</a:t>
            </a:r>
            <a:r>
              <a:rPr lang="fr-CA" sz="1400" dirty="0">
                <a:solidFill>
                  <a:srgbClr val="739CD1"/>
                </a:solidFill>
              </a:rPr>
              <a:t> dans l’URL.</a:t>
            </a:r>
          </a:p>
        </p:txBody>
      </p:sp>
      <p:pic>
        <p:nvPicPr>
          <p:cNvPr id="20" name="Image 19">
            <a:extLst>
              <a:ext uri="{FF2B5EF4-FFF2-40B4-BE49-F238E27FC236}">
                <a16:creationId xmlns:a16="http://schemas.microsoft.com/office/drawing/2014/main" id="{F47FEA73-E690-86FB-6D17-A25CACEC4ED1}"/>
              </a:ext>
            </a:extLst>
          </p:cNvPr>
          <p:cNvPicPr>
            <a:picLocks noChangeAspect="1"/>
          </p:cNvPicPr>
          <p:nvPr/>
        </p:nvPicPr>
        <p:blipFill>
          <a:blip r:embed="rId3"/>
          <a:stretch>
            <a:fillRect/>
          </a:stretch>
        </p:blipFill>
        <p:spPr>
          <a:xfrm>
            <a:off x="620145" y="3594841"/>
            <a:ext cx="5649248" cy="722925"/>
          </a:xfrm>
          <a:prstGeom prst="rect">
            <a:avLst/>
          </a:prstGeom>
          <a:ln w="28575">
            <a:solidFill>
              <a:srgbClr val="739CD1"/>
            </a:solidFill>
          </a:ln>
        </p:spPr>
      </p:pic>
      <p:sp>
        <p:nvSpPr>
          <p:cNvPr id="17" name="Rectangle 16">
            <a:extLst>
              <a:ext uri="{FF2B5EF4-FFF2-40B4-BE49-F238E27FC236}">
                <a16:creationId xmlns:a16="http://schemas.microsoft.com/office/drawing/2014/main" id="{1A68450C-9AC1-F4AC-DED7-ECD2491BB90B}"/>
              </a:ext>
            </a:extLst>
          </p:cNvPr>
          <p:cNvSpPr/>
          <p:nvPr/>
        </p:nvSpPr>
        <p:spPr>
          <a:xfrm>
            <a:off x="4608577" y="3956304"/>
            <a:ext cx="1609344" cy="23164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a:extLst>
              <a:ext uri="{FF2B5EF4-FFF2-40B4-BE49-F238E27FC236}">
                <a16:creationId xmlns:a16="http://schemas.microsoft.com/office/drawing/2014/main" id="{90198AEE-4ED7-9E36-49B3-72D294835153}"/>
              </a:ext>
            </a:extLst>
          </p:cNvPr>
          <p:cNvCxnSpPr/>
          <p:nvPr/>
        </p:nvCxnSpPr>
        <p:spPr>
          <a:xfrm flipH="1">
            <a:off x="2340864" y="3291840"/>
            <a:ext cx="256032" cy="3719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86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 (Entity Framework)</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Permet de peupler une base de données avec un jeu de données initial.</a:t>
            </a:r>
          </a:p>
          <a:p>
            <a:pPr lvl="2"/>
            <a:r>
              <a:rPr lang="fr-CA"/>
              <a:t> Pertinent pour procéder à des tests de l’application</a:t>
            </a:r>
          </a:p>
          <a:p>
            <a:pPr lvl="2"/>
            <a:r>
              <a:rPr lang="fr-CA"/>
              <a:t> Accélère les tests (Pas besoin de recréer des données à chaque fois)</a:t>
            </a:r>
          </a:p>
          <a:p>
            <a:pPr lvl="2"/>
            <a:r>
              <a:rPr lang="fr-CA"/>
              <a:t> Si les données souhaitées sont déjà présentes, ne les duplique pas si on spécifie l’</a:t>
            </a:r>
            <a:r>
              <a:rPr lang="fr-CA">
                <a:solidFill>
                  <a:srgbClr val="FA4098"/>
                </a:solidFill>
              </a:rPr>
              <a:t>Id</a:t>
            </a:r>
            <a:r>
              <a:rPr lang="fr-CA"/>
              <a:t> des objets.</a:t>
            </a:r>
          </a:p>
          <a:p>
            <a:pPr lvl="3"/>
            <a:r>
              <a:rPr lang="fr-CA"/>
              <a:t> Plusieurs tests consécutifs ne vont pas créer les mêmes données plusieurs fois.</a:t>
            </a:r>
          </a:p>
          <a:p>
            <a:pPr lvl="2"/>
            <a:r>
              <a:rPr lang="fr-CA"/>
              <a:t> Le seed est exécuté à chaque fois qu’on met à jour la base de données. (</a:t>
            </a:r>
            <a:r>
              <a:rPr lang="fr-CA">
                <a:solidFill>
                  <a:srgbClr val="FA4098"/>
                </a:solidFill>
                <a:latin typeface="Courier New" panose="02070309020205020404" pitchFamily="49" charset="0"/>
                <a:cs typeface="Courier New" panose="02070309020205020404" pitchFamily="49" charset="0"/>
              </a:rPr>
              <a:t>dotnet ef database update</a:t>
            </a:r>
            <a:r>
              <a:rPr lang="fr-CA"/>
              <a:t>)</a:t>
            </a:r>
          </a:p>
          <a:p>
            <a:pPr lvl="1"/>
            <a:r>
              <a:rPr lang="fr-CA"/>
              <a:t> Implique de redéfinir une méthode du DbContext et d’ajouter une Migration.</a:t>
            </a:r>
          </a:p>
          <a:p>
            <a:pPr lvl="2"/>
            <a:r>
              <a:rPr lang="fr-CA"/>
              <a:t> Le détail des étapes est présenté dans les diapos qui suivent.</a:t>
            </a:r>
            <a:endParaRPr lang="fr-CA" dirty="0"/>
          </a:p>
        </p:txBody>
      </p:sp>
    </p:spTree>
    <p:extLst>
      <p:ext uri="{BB962C8B-B14F-4D97-AF65-F5344CB8AC3E}">
        <p14:creationId xmlns:p14="http://schemas.microsoft.com/office/powerpoint/2010/main" val="236797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1</a:t>
            </a:r>
            <a:r>
              <a:rPr lang="fr-CA"/>
              <a:t> : Redéfinir la méthode OnModelCreating du </a:t>
            </a:r>
            <a:r>
              <a:rPr lang="fr-CA">
                <a:solidFill>
                  <a:srgbClr val="FA4098"/>
                </a:solidFill>
              </a:rPr>
              <a:t>DbContext</a:t>
            </a:r>
            <a:endParaRPr lang="fr-CA" dirty="0">
              <a:solidFill>
                <a:srgbClr val="FA4098"/>
              </a:solidFill>
            </a:endParaRPr>
          </a:p>
        </p:txBody>
      </p:sp>
      <p:pic>
        <p:nvPicPr>
          <p:cNvPr id="5" name="Image 4">
            <a:extLst>
              <a:ext uri="{FF2B5EF4-FFF2-40B4-BE49-F238E27FC236}">
                <a16:creationId xmlns:a16="http://schemas.microsoft.com/office/drawing/2014/main" id="{681FB170-7457-4ED7-A3F3-9F71158B1742}"/>
              </a:ext>
            </a:extLst>
          </p:cNvPr>
          <p:cNvPicPr>
            <a:picLocks noChangeAspect="1"/>
          </p:cNvPicPr>
          <p:nvPr/>
        </p:nvPicPr>
        <p:blipFill>
          <a:blip r:embed="rId2"/>
          <a:stretch>
            <a:fillRect/>
          </a:stretch>
        </p:blipFill>
        <p:spPr>
          <a:xfrm>
            <a:off x="520783" y="2396402"/>
            <a:ext cx="7503046" cy="3576537"/>
          </a:xfrm>
          <a:prstGeom prst="rect">
            <a:avLst/>
          </a:prstGeom>
          <a:ln w="28575">
            <a:solidFill>
              <a:srgbClr val="7385D1"/>
            </a:solidFill>
          </a:ln>
        </p:spPr>
      </p:pic>
      <p:sp>
        <p:nvSpPr>
          <p:cNvPr id="6" name="Rectangle 5">
            <a:extLst>
              <a:ext uri="{FF2B5EF4-FFF2-40B4-BE49-F238E27FC236}">
                <a16:creationId xmlns:a16="http://schemas.microsoft.com/office/drawing/2014/main" id="{AEACF2DA-121A-4243-95DE-FB2991E071A6}"/>
              </a:ext>
            </a:extLst>
          </p:cNvPr>
          <p:cNvSpPr/>
          <p:nvPr/>
        </p:nvSpPr>
        <p:spPr>
          <a:xfrm>
            <a:off x="932688" y="4114800"/>
            <a:ext cx="6163056" cy="104851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0F247B8A-BBA5-43BD-B434-4D0ADA7CE954}"/>
              </a:ext>
            </a:extLst>
          </p:cNvPr>
          <p:cNvSpPr txBox="1"/>
          <p:nvPr/>
        </p:nvSpPr>
        <p:spPr>
          <a:xfrm>
            <a:off x="7552944" y="3720462"/>
            <a:ext cx="4425696" cy="1569660"/>
          </a:xfrm>
          <a:prstGeom prst="rect">
            <a:avLst/>
          </a:prstGeom>
          <a:solidFill>
            <a:srgbClr val="FFFFFF"/>
          </a:solidFill>
          <a:ln>
            <a:solidFill>
              <a:srgbClr val="7385D1"/>
            </a:solidFill>
          </a:ln>
        </p:spPr>
        <p:txBody>
          <a:bodyPr wrap="square" rtlCol="0">
            <a:spAutoFit/>
          </a:bodyPr>
          <a:lstStyle/>
          <a:p>
            <a:r>
              <a:rPr lang="fr-CA" sz="1600">
                <a:solidFill>
                  <a:srgbClr val="7385D1"/>
                </a:solidFill>
              </a:rPr>
              <a:t>On ajoute une fonction nommée </a:t>
            </a:r>
            <a:r>
              <a:rPr lang="fr-CA" sz="1600">
                <a:solidFill>
                  <a:srgbClr val="FA4098"/>
                </a:solidFill>
              </a:rPr>
              <a:t>OnModelCreating</a:t>
            </a:r>
            <a:r>
              <a:rPr lang="fr-CA" sz="1600">
                <a:solidFill>
                  <a:srgbClr val="7385D1"/>
                </a:solidFill>
              </a:rPr>
              <a:t> pour la </a:t>
            </a:r>
            <a:r>
              <a:rPr lang="fr-CA" sz="1600" b="1">
                <a:solidFill>
                  <a:srgbClr val="FA4098"/>
                </a:solidFill>
              </a:rPr>
              <a:t>redéfinir</a:t>
            </a:r>
            <a:r>
              <a:rPr lang="fr-CA" sz="1600">
                <a:solidFill>
                  <a:srgbClr val="7385D1"/>
                </a:solidFill>
              </a:rPr>
              <a:t>. (Une classe parente la définit déjà, mais on veut changer son comportement) </a:t>
            </a:r>
            <a:r>
              <a:rPr lang="fr-CA" sz="1600" b="1">
                <a:solidFill>
                  <a:srgbClr val="7385D1"/>
                </a:solidFill>
              </a:rPr>
              <a:t>Pas besoin </a:t>
            </a:r>
            <a:r>
              <a:rPr lang="fr-CA" sz="1600">
                <a:solidFill>
                  <a:srgbClr val="7385D1"/>
                </a:solidFill>
              </a:rPr>
              <a:t>d’ajouter un </a:t>
            </a:r>
            <a:r>
              <a:rPr lang="fr-CA" sz="1600">
                <a:solidFill>
                  <a:srgbClr val="FA4098"/>
                </a:solidFill>
              </a:rPr>
              <a:t>appel</a:t>
            </a:r>
            <a:r>
              <a:rPr lang="fr-CA" sz="1600">
                <a:solidFill>
                  <a:srgbClr val="7385D1"/>
                </a:solidFill>
              </a:rPr>
              <a:t> à cette fonction, car une classe parente fait déjà l’appel dans son constructeur.</a:t>
            </a:r>
          </a:p>
        </p:txBody>
      </p:sp>
      <p:cxnSp>
        <p:nvCxnSpPr>
          <p:cNvPr id="9" name="Connecteur droit avec flèche 8">
            <a:extLst>
              <a:ext uri="{FF2B5EF4-FFF2-40B4-BE49-F238E27FC236}">
                <a16:creationId xmlns:a16="http://schemas.microsoft.com/office/drawing/2014/main" id="{9491E990-18B5-409F-8A50-3EF21B857A31}"/>
              </a:ext>
            </a:extLst>
          </p:cNvPr>
          <p:cNvCxnSpPr>
            <a:stCxn id="7" idx="1"/>
            <a:endCxn id="6" idx="3"/>
          </p:cNvCxnSpPr>
          <p:nvPr/>
        </p:nvCxnSpPr>
        <p:spPr>
          <a:xfrm flipH="1">
            <a:off x="7095744" y="4505292"/>
            <a:ext cx="457200" cy="1337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4B23BB64-493C-40CC-84FC-1E589B9E3D96}"/>
              </a:ext>
            </a:extLst>
          </p:cNvPr>
          <p:cNvPicPr>
            <a:picLocks noChangeAspect="1"/>
          </p:cNvPicPr>
          <p:nvPr/>
        </p:nvPicPr>
        <p:blipFill>
          <a:blip r:embed="rId3"/>
          <a:stretch>
            <a:fillRect/>
          </a:stretch>
        </p:blipFill>
        <p:spPr>
          <a:xfrm>
            <a:off x="9204960" y="888299"/>
            <a:ext cx="2890348" cy="597761"/>
          </a:xfrm>
          <a:prstGeom prst="rect">
            <a:avLst/>
          </a:prstGeom>
          <a:ln w="28575">
            <a:solidFill>
              <a:srgbClr val="7385D1"/>
            </a:solidFill>
          </a:ln>
        </p:spPr>
      </p:pic>
    </p:spTree>
    <p:extLst>
      <p:ext uri="{BB962C8B-B14F-4D97-AF65-F5344CB8AC3E}">
        <p14:creationId xmlns:p14="http://schemas.microsoft.com/office/powerpoint/2010/main" val="1782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2</a:t>
            </a:r>
            <a:r>
              <a:rPr lang="fr-CA"/>
              <a:t> : Spécifier des données de test</a:t>
            </a:r>
            <a:endParaRPr lang="fr-CA">
              <a:solidFill>
                <a:srgbClr val="FA4098"/>
              </a:solidFill>
            </a:endParaRPr>
          </a:p>
          <a:p>
            <a:pPr lvl="2"/>
            <a:r>
              <a:rPr lang="fr-CA"/>
              <a:t> Ex. Ajouter un objet à la BD</a:t>
            </a:r>
            <a:endParaRPr lang="fr-CA" dirty="0"/>
          </a:p>
        </p:txBody>
      </p:sp>
      <p:pic>
        <p:nvPicPr>
          <p:cNvPr id="17" name="Image 16">
            <a:extLst>
              <a:ext uri="{FF2B5EF4-FFF2-40B4-BE49-F238E27FC236}">
                <a16:creationId xmlns:a16="http://schemas.microsoft.com/office/drawing/2014/main" id="{27978281-DCF9-41D8-B72C-1590ECAFD9EA}"/>
              </a:ext>
            </a:extLst>
          </p:cNvPr>
          <p:cNvPicPr>
            <a:picLocks noChangeAspect="1"/>
          </p:cNvPicPr>
          <p:nvPr/>
        </p:nvPicPr>
        <p:blipFill>
          <a:blip r:embed="rId2"/>
          <a:stretch>
            <a:fillRect/>
          </a:stretch>
        </p:blipFill>
        <p:spPr>
          <a:xfrm>
            <a:off x="387097" y="3090434"/>
            <a:ext cx="6582694" cy="3086531"/>
          </a:xfrm>
          <a:prstGeom prst="rect">
            <a:avLst/>
          </a:prstGeom>
          <a:ln w="28575">
            <a:solidFill>
              <a:srgbClr val="7385D1"/>
            </a:solidFill>
          </a:ln>
        </p:spPr>
      </p:pic>
      <p:sp>
        <p:nvSpPr>
          <p:cNvPr id="6" name="Rectangle 5">
            <a:extLst>
              <a:ext uri="{FF2B5EF4-FFF2-40B4-BE49-F238E27FC236}">
                <a16:creationId xmlns:a16="http://schemas.microsoft.com/office/drawing/2014/main" id="{D0EE1F85-EB76-4C11-BFE7-02DF9290855A}"/>
              </a:ext>
            </a:extLst>
          </p:cNvPr>
          <p:cNvSpPr/>
          <p:nvPr/>
        </p:nvSpPr>
        <p:spPr>
          <a:xfrm>
            <a:off x="890016" y="4108704"/>
            <a:ext cx="5205984" cy="174955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C0AE2167-F988-4417-A6E3-4662D8D82B27}"/>
              </a:ext>
            </a:extLst>
          </p:cNvPr>
          <p:cNvSpPr txBox="1"/>
          <p:nvPr/>
        </p:nvSpPr>
        <p:spPr>
          <a:xfrm>
            <a:off x="5949696" y="3496216"/>
            <a:ext cx="2450592"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Nom de la classe du </a:t>
            </a:r>
            <a:r>
              <a:rPr lang="fr-CA" sz="1600">
                <a:solidFill>
                  <a:srgbClr val="FA4098"/>
                </a:solidFill>
              </a:rPr>
              <a:t>Model</a:t>
            </a:r>
          </a:p>
        </p:txBody>
      </p:sp>
      <p:cxnSp>
        <p:nvCxnSpPr>
          <p:cNvPr id="8" name="Connecteur droit avec flèche 7">
            <a:extLst>
              <a:ext uri="{FF2B5EF4-FFF2-40B4-BE49-F238E27FC236}">
                <a16:creationId xmlns:a16="http://schemas.microsoft.com/office/drawing/2014/main" id="{3D9E84B5-D12A-4AF7-9C84-747A5461E577}"/>
              </a:ext>
            </a:extLst>
          </p:cNvPr>
          <p:cNvCxnSpPr>
            <a:cxnSpLocks/>
            <a:stCxn id="7" idx="1"/>
          </p:cNvCxnSpPr>
          <p:nvPr/>
        </p:nvCxnSpPr>
        <p:spPr>
          <a:xfrm flipH="1">
            <a:off x="3011424" y="3665493"/>
            <a:ext cx="2938272" cy="49807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7E07E61-8664-4B5B-9429-968353130410}"/>
              </a:ext>
            </a:extLst>
          </p:cNvPr>
          <p:cNvCxnSpPr>
            <a:cxnSpLocks/>
          </p:cNvCxnSpPr>
          <p:nvPr/>
        </p:nvCxnSpPr>
        <p:spPr>
          <a:xfrm flipH="1">
            <a:off x="5297424" y="3834770"/>
            <a:ext cx="652272" cy="32879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4DA24A5-DD2A-4DE9-99F0-BB936B78B264}"/>
              </a:ext>
            </a:extLst>
          </p:cNvPr>
          <p:cNvPicPr>
            <a:picLocks noChangeAspect="1"/>
          </p:cNvPicPr>
          <p:nvPr/>
        </p:nvPicPr>
        <p:blipFill>
          <a:blip r:embed="rId3"/>
          <a:stretch>
            <a:fillRect/>
          </a:stretch>
        </p:blipFill>
        <p:spPr>
          <a:xfrm>
            <a:off x="9091199" y="3914530"/>
            <a:ext cx="2796627" cy="2264526"/>
          </a:xfrm>
          <a:prstGeom prst="rect">
            <a:avLst/>
          </a:prstGeom>
          <a:ln w="28575">
            <a:solidFill>
              <a:srgbClr val="7385D1"/>
            </a:solidFill>
          </a:ln>
        </p:spPr>
      </p:pic>
      <p:sp>
        <p:nvSpPr>
          <p:cNvPr id="20" name="ZoneTexte 19">
            <a:extLst>
              <a:ext uri="{FF2B5EF4-FFF2-40B4-BE49-F238E27FC236}">
                <a16:creationId xmlns:a16="http://schemas.microsoft.com/office/drawing/2014/main" id="{9FC5919E-7A03-4E96-AE01-8DB02DD0EC39}"/>
              </a:ext>
            </a:extLst>
          </p:cNvPr>
          <p:cNvSpPr txBox="1"/>
          <p:nvPr/>
        </p:nvSpPr>
        <p:spPr>
          <a:xfrm>
            <a:off x="9784080" y="3543107"/>
            <a:ext cx="1682496" cy="369332"/>
          </a:xfrm>
          <a:prstGeom prst="rect">
            <a:avLst/>
          </a:prstGeom>
          <a:noFill/>
        </p:spPr>
        <p:txBody>
          <a:bodyPr wrap="square" rtlCol="0">
            <a:spAutoFit/>
          </a:bodyPr>
          <a:lstStyle/>
          <a:p>
            <a:r>
              <a:rPr lang="fr-CA">
                <a:solidFill>
                  <a:srgbClr val="7385D1"/>
                </a:solidFill>
              </a:rPr>
              <a:t>Model associé</a:t>
            </a:r>
          </a:p>
        </p:txBody>
      </p:sp>
    </p:spTree>
    <p:extLst>
      <p:ext uri="{BB962C8B-B14F-4D97-AF65-F5344CB8AC3E}">
        <p14:creationId xmlns:p14="http://schemas.microsoft.com/office/powerpoint/2010/main" val="158439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2</a:t>
            </a:r>
            <a:r>
              <a:rPr lang="fr-CA"/>
              <a:t> : Spécifier des données de test</a:t>
            </a:r>
          </a:p>
          <a:p>
            <a:pPr lvl="2"/>
            <a:r>
              <a:rPr lang="fr-CA"/>
              <a:t> Ex. Ajouter deux objets à la BD</a:t>
            </a:r>
          </a:p>
          <a:p>
            <a:pPr lvl="1"/>
            <a:endParaRPr lang="fr-CA" dirty="0"/>
          </a:p>
        </p:txBody>
      </p:sp>
      <p:pic>
        <p:nvPicPr>
          <p:cNvPr id="5" name="Image 4">
            <a:extLst>
              <a:ext uri="{FF2B5EF4-FFF2-40B4-BE49-F238E27FC236}">
                <a16:creationId xmlns:a16="http://schemas.microsoft.com/office/drawing/2014/main" id="{E987E412-26B2-42C9-889D-B4E44671DEBB}"/>
              </a:ext>
            </a:extLst>
          </p:cNvPr>
          <p:cNvPicPr>
            <a:picLocks noChangeAspect="1"/>
          </p:cNvPicPr>
          <p:nvPr/>
        </p:nvPicPr>
        <p:blipFill>
          <a:blip r:embed="rId2"/>
          <a:stretch>
            <a:fillRect/>
          </a:stretch>
        </p:blipFill>
        <p:spPr>
          <a:xfrm>
            <a:off x="520783" y="2748701"/>
            <a:ext cx="7436040" cy="2816947"/>
          </a:xfrm>
          <a:prstGeom prst="rect">
            <a:avLst/>
          </a:prstGeom>
          <a:ln w="28575">
            <a:solidFill>
              <a:srgbClr val="7385D1"/>
            </a:solidFill>
          </a:ln>
        </p:spPr>
      </p:pic>
      <p:sp>
        <p:nvSpPr>
          <p:cNvPr id="6" name="Rectangle 5">
            <a:extLst>
              <a:ext uri="{FF2B5EF4-FFF2-40B4-BE49-F238E27FC236}">
                <a16:creationId xmlns:a16="http://schemas.microsoft.com/office/drawing/2014/main" id="{A766BCC3-C180-4BF0-BE7C-8A53D28C99F1}"/>
              </a:ext>
            </a:extLst>
          </p:cNvPr>
          <p:cNvSpPr/>
          <p:nvPr/>
        </p:nvSpPr>
        <p:spPr>
          <a:xfrm>
            <a:off x="873866" y="3621024"/>
            <a:ext cx="6965590" cy="174955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C4EFBDBC-0CCA-4A05-82CD-F73914A26164}"/>
              </a:ext>
            </a:extLst>
          </p:cNvPr>
          <p:cNvSpPr txBox="1"/>
          <p:nvPr/>
        </p:nvSpPr>
        <p:spPr>
          <a:xfrm>
            <a:off x="8089391" y="3066288"/>
            <a:ext cx="3902609" cy="2031325"/>
          </a:xfrm>
          <a:prstGeom prst="rect">
            <a:avLst/>
          </a:prstGeom>
          <a:noFill/>
        </p:spPr>
        <p:txBody>
          <a:bodyPr wrap="square" rtlCol="0">
            <a:spAutoFit/>
          </a:bodyPr>
          <a:lstStyle/>
          <a:p>
            <a:r>
              <a:rPr lang="fr-CA">
                <a:solidFill>
                  <a:srgbClr val="7385D1"/>
                </a:solidFill>
              </a:rPr>
              <a:t>• Ne pas oublier de spécifier un </a:t>
            </a:r>
            <a:r>
              <a:rPr lang="fr-CA">
                <a:solidFill>
                  <a:srgbClr val="FA4098"/>
                </a:solidFill>
              </a:rPr>
              <a:t>id</a:t>
            </a:r>
            <a:r>
              <a:rPr lang="fr-CA">
                <a:solidFill>
                  <a:srgbClr val="7385D1"/>
                </a:solidFill>
              </a:rPr>
              <a:t> pour chaque objet. </a:t>
            </a:r>
          </a:p>
          <a:p>
            <a:r>
              <a:rPr lang="fr-CA">
                <a:solidFill>
                  <a:srgbClr val="7385D1"/>
                </a:solidFill>
              </a:rPr>
              <a:t>• Sans </a:t>
            </a:r>
            <a:r>
              <a:rPr lang="fr-CA">
                <a:solidFill>
                  <a:srgbClr val="FA4098"/>
                </a:solidFill>
              </a:rPr>
              <a:t>id</a:t>
            </a:r>
            <a:r>
              <a:rPr lang="fr-CA">
                <a:solidFill>
                  <a:srgbClr val="7385D1"/>
                </a:solidFill>
              </a:rPr>
              <a:t>, il y aura duplication de données car ces données de test seront ajoutées à chaque mise à jour de la base de données, même si elles sont déjà présentes.</a:t>
            </a:r>
          </a:p>
        </p:txBody>
      </p:sp>
    </p:spTree>
    <p:extLst>
      <p:ext uri="{BB962C8B-B14F-4D97-AF65-F5344CB8AC3E}">
        <p14:creationId xmlns:p14="http://schemas.microsoft.com/office/powerpoint/2010/main" val="197118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Créer des objets utilisateurs Identity</a:t>
            </a:r>
          </a:p>
          <a:p>
            <a:pPr lvl="2"/>
            <a:r>
              <a:rPr lang="fr-CA"/>
              <a:t> Problèmes : Mot de passe </a:t>
            </a:r>
            <a:r>
              <a:rPr lang="fr-CA">
                <a:solidFill>
                  <a:srgbClr val="FA4098"/>
                </a:solidFill>
              </a:rPr>
              <a:t>haché</a:t>
            </a:r>
            <a:r>
              <a:rPr lang="fr-CA"/>
              <a:t> et le « </a:t>
            </a:r>
            <a:r>
              <a:rPr lang="fr-CA">
                <a:solidFill>
                  <a:srgbClr val="FA4098"/>
                </a:solidFill>
              </a:rPr>
              <a:t>GUID</a:t>
            </a:r>
            <a:r>
              <a:rPr lang="fr-CA"/>
              <a:t> » autogénéré.</a:t>
            </a:r>
            <a:endParaRPr lang="fr-CA" dirty="0"/>
          </a:p>
        </p:txBody>
      </p:sp>
      <p:pic>
        <p:nvPicPr>
          <p:cNvPr id="5" name="Image 4">
            <a:extLst>
              <a:ext uri="{FF2B5EF4-FFF2-40B4-BE49-F238E27FC236}">
                <a16:creationId xmlns:a16="http://schemas.microsoft.com/office/drawing/2014/main" id="{FE45DB58-0A26-4957-8282-8F6EEDB6E205}"/>
              </a:ext>
            </a:extLst>
          </p:cNvPr>
          <p:cNvPicPr>
            <a:picLocks noChangeAspect="1"/>
          </p:cNvPicPr>
          <p:nvPr/>
        </p:nvPicPr>
        <p:blipFill>
          <a:blip r:embed="rId2"/>
          <a:stretch>
            <a:fillRect/>
          </a:stretch>
        </p:blipFill>
        <p:spPr>
          <a:xfrm>
            <a:off x="404491" y="2856612"/>
            <a:ext cx="6459605" cy="3556977"/>
          </a:xfrm>
          <a:prstGeom prst="rect">
            <a:avLst/>
          </a:prstGeom>
          <a:ln w="28575">
            <a:solidFill>
              <a:srgbClr val="7385D1"/>
            </a:solidFill>
          </a:ln>
        </p:spPr>
      </p:pic>
      <p:sp>
        <p:nvSpPr>
          <p:cNvPr id="6" name="ZoneTexte 5">
            <a:extLst>
              <a:ext uri="{FF2B5EF4-FFF2-40B4-BE49-F238E27FC236}">
                <a16:creationId xmlns:a16="http://schemas.microsoft.com/office/drawing/2014/main" id="{15B2036B-2716-4E15-8C07-33C74AB5C69F}"/>
              </a:ext>
            </a:extLst>
          </p:cNvPr>
          <p:cNvSpPr txBox="1"/>
          <p:nvPr/>
        </p:nvSpPr>
        <p:spPr>
          <a:xfrm>
            <a:off x="7331333" y="2890391"/>
            <a:ext cx="4339884" cy="1077218"/>
          </a:xfrm>
          <a:prstGeom prst="rect">
            <a:avLst/>
          </a:prstGeom>
          <a:solidFill>
            <a:srgbClr val="FFFFFF"/>
          </a:solidFill>
          <a:ln>
            <a:solidFill>
              <a:srgbClr val="7385D1"/>
            </a:solidFill>
          </a:ln>
        </p:spPr>
        <p:txBody>
          <a:bodyPr wrap="square" rtlCol="0">
            <a:spAutoFit/>
          </a:bodyPr>
          <a:lstStyle/>
          <a:p>
            <a:r>
              <a:rPr lang="fr-CA" sz="1600">
                <a:solidFill>
                  <a:srgbClr val="7385D1"/>
                </a:solidFill>
              </a:rPr>
              <a:t>• </a:t>
            </a:r>
            <a:r>
              <a:rPr lang="fr-CA" sz="1600">
                <a:solidFill>
                  <a:srgbClr val="FA4098"/>
                </a:solidFill>
              </a:rPr>
              <a:t>User</a:t>
            </a:r>
            <a:r>
              <a:rPr lang="fr-CA" sz="1600">
                <a:solidFill>
                  <a:srgbClr val="7385D1"/>
                </a:solidFill>
              </a:rPr>
              <a:t> : Nom de votre Model utilisateur héritant de IdentityUser.</a:t>
            </a:r>
          </a:p>
          <a:p>
            <a:r>
              <a:rPr lang="fr-CA" sz="1600">
                <a:solidFill>
                  <a:srgbClr val="7385D1"/>
                </a:solidFill>
              </a:rPr>
              <a:t>• </a:t>
            </a:r>
            <a:r>
              <a:rPr lang="fr-CA" sz="1600">
                <a:solidFill>
                  <a:srgbClr val="FA4098"/>
                </a:solidFill>
              </a:rPr>
              <a:t>PasswordHasher&lt;</a:t>
            </a:r>
            <a:r>
              <a:rPr lang="fr-CA" sz="1600">
                <a:solidFill>
                  <a:srgbClr val="7385D1"/>
                </a:solidFill>
              </a:rPr>
              <a:t>T</a:t>
            </a:r>
            <a:r>
              <a:rPr lang="fr-CA" sz="1600">
                <a:solidFill>
                  <a:srgbClr val="FA4098"/>
                </a:solidFill>
              </a:rPr>
              <a:t>&gt;</a:t>
            </a:r>
            <a:r>
              <a:rPr lang="fr-CA" sz="1600">
                <a:solidFill>
                  <a:srgbClr val="7385D1"/>
                </a:solidFill>
              </a:rPr>
              <a:t> : On prépare un objet qui permettra de hacher le mot de passe désiré.</a:t>
            </a:r>
            <a:endParaRPr lang="fr-CA" sz="1600">
              <a:solidFill>
                <a:srgbClr val="FA4098"/>
              </a:solidFill>
            </a:endParaRPr>
          </a:p>
        </p:txBody>
      </p:sp>
      <p:cxnSp>
        <p:nvCxnSpPr>
          <p:cNvPr id="7" name="Connecteur droit avec flèche 6">
            <a:extLst>
              <a:ext uri="{FF2B5EF4-FFF2-40B4-BE49-F238E27FC236}">
                <a16:creationId xmlns:a16="http://schemas.microsoft.com/office/drawing/2014/main" id="{337476FE-A254-4604-B324-512C133B04A7}"/>
              </a:ext>
            </a:extLst>
          </p:cNvPr>
          <p:cNvCxnSpPr>
            <a:cxnSpLocks/>
            <a:stCxn id="6" idx="1"/>
            <a:endCxn id="12" idx="3"/>
          </p:cNvCxnSpPr>
          <p:nvPr/>
        </p:nvCxnSpPr>
        <p:spPr>
          <a:xfrm flipH="1">
            <a:off x="6096000" y="3429000"/>
            <a:ext cx="1235333" cy="48158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FD7F929-FE7D-471A-821C-BCE0C087F53C}"/>
              </a:ext>
            </a:extLst>
          </p:cNvPr>
          <p:cNvSpPr/>
          <p:nvPr/>
        </p:nvSpPr>
        <p:spPr>
          <a:xfrm>
            <a:off x="859536" y="3779520"/>
            <a:ext cx="5236464" cy="26212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ZoneTexte 14">
            <a:extLst>
              <a:ext uri="{FF2B5EF4-FFF2-40B4-BE49-F238E27FC236}">
                <a16:creationId xmlns:a16="http://schemas.microsoft.com/office/drawing/2014/main" id="{77A163C9-B890-4D87-8A14-3E7D75ECA5D4}"/>
              </a:ext>
            </a:extLst>
          </p:cNvPr>
          <p:cNvSpPr txBox="1"/>
          <p:nvPr/>
        </p:nvSpPr>
        <p:spPr>
          <a:xfrm>
            <a:off x="7331333" y="4164455"/>
            <a:ext cx="4339884" cy="1077218"/>
          </a:xfrm>
          <a:prstGeom prst="rect">
            <a:avLst/>
          </a:prstGeom>
          <a:solidFill>
            <a:srgbClr val="FFFFFF"/>
          </a:solidFill>
          <a:ln>
            <a:solidFill>
              <a:srgbClr val="7385D1"/>
            </a:solidFill>
          </a:ln>
        </p:spPr>
        <p:txBody>
          <a:bodyPr wrap="square" rtlCol="0">
            <a:spAutoFit/>
          </a:bodyPr>
          <a:lstStyle/>
          <a:p>
            <a:r>
              <a:rPr lang="fr-CA" sz="1600">
                <a:solidFill>
                  <a:srgbClr val="7385D1"/>
                </a:solidFill>
              </a:rPr>
              <a:t>• </a:t>
            </a:r>
            <a:r>
              <a:rPr lang="fr-CA" sz="1600">
                <a:solidFill>
                  <a:srgbClr val="FA4098"/>
                </a:solidFill>
              </a:rPr>
              <a:t>Id</a:t>
            </a:r>
            <a:r>
              <a:rPr lang="fr-CA" sz="1600">
                <a:solidFill>
                  <a:srgbClr val="7385D1"/>
                </a:solidFill>
              </a:rPr>
              <a:t> : Doit respecter un format strict. (GUID)</a:t>
            </a:r>
          </a:p>
          <a:p>
            <a:r>
              <a:rPr lang="fr-CA" sz="1600">
                <a:solidFill>
                  <a:srgbClr val="7385D1"/>
                </a:solidFill>
              </a:rPr>
              <a:t>•</a:t>
            </a:r>
            <a:r>
              <a:rPr lang="fr-CA" sz="1600">
                <a:solidFill>
                  <a:srgbClr val="FA4098"/>
                </a:solidFill>
              </a:rPr>
              <a:t> Normalized...</a:t>
            </a:r>
            <a:r>
              <a:rPr lang="fr-CA" sz="1600">
                <a:solidFill>
                  <a:srgbClr val="7385D1"/>
                </a:solidFill>
              </a:rPr>
              <a:t> : Ces deux propriétés doivent être remplies et permettent de à Identity de faire des comparaisons insensibles à la casse.</a:t>
            </a:r>
            <a:endParaRPr lang="fr-CA" sz="1600">
              <a:solidFill>
                <a:srgbClr val="FA4098"/>
              </a:solidFill>
            </a:endParaRPr>
          </a:p>
        </p:txBody>
      </p:sp>
      <p:sp>
        <p:nvSpPr>
          <p:cNvPr id="16" name="Rectangle 15">
            <a:extLst>
              <a:ext uri="{FF2B5EF4-FFF2-40B4-BE49-F238E27FC236}">
                <a16:creationId xmlns:a16="http://schemas.microsoft.com/office/drawing/2014/main" id="{F6473B98-B958-4A9E-8BFB-20CBC9DC739C}"/>
              </a:ext>
            </a:extLst>
          </p:cNvPr>
          <p:cNvSpPr/>
          <p:nvPr/>
        </p:nvSpPr>
        <p:spPr>
          <a:xfrm>
            <a:off x="1133856" y="4392168"/>
            <a:ext cx="5687568" cy="1173480"/>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7" name="Connecteur droit avec flèche 16">
            <a:extLst>
              <a:ext uri="{FF2B5EF4-FFF2-40B4-BE49-F238E27FC236}">
                <a16:creationId xmlns:a16="http://schemas.microsoft.com/office/drawing/2014/main" id="{192C430F-6E2E-49E0-9A91-C706878FBEE8}"/>
              </a:ext>
            </a:extLst>
          </p:cNvPr>
          <p:cNvCxnSpPr>
            <a:cxnSpLocks/>
            <a:stCxn id="15" idx="1"/>
          </p:cNvCxnSpPr>
          <p:nvPr/>
        </p:nvCxnSpPr>
        <p:spPr>
          <a:xfrm flipH="1">
            <a:off x="6449568" y="4703064"/>
            <a:ext cx="881765" cy="27584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0FB19FE2-9FAB-4C9F-BFF5-BBC4E794CD03}"/>
              </a:ext>
            </a:extLst>
          </p:cNvPr>
          <p:cNvSpPr txBox="1"/>
          <p:nvPr/>
        </p:nvSpPr>
        <p:spPr>
          <a:xfrm>
            <a:off x="7331333" y="5427869"/>
            <a:ext cx="4339884" cy="830997"/>
          </a:xfrm>
          <a:prstGeom prst="rect">
            <a:avLst/>
          </a:prstGeom>
          <a:solidFill>
            <a:srgbClr val="FFFFFF"/>
          </a:solidFill>
          <a:ln>
            <a:solidFill>
              <a:srgbClr val="7385D1"/>
            </a:solidFill>
          </a:ln>
        </p:spPr>
        <p:txBody>
          <a:bodyPr wrap="square" rtlCol="0">
            <a:spAutoFit/>
          </a:bodyPr>
          <a:lstStyle/>
          <a:p>
            <a:r>
              <a:rPr lang="fr-CA" sz="1600">
                <a:solidFill>
                  <a:srgbClr val="7385D1"/>
                </a:solidFill>
              </a:rPr>
              <a:t>• On hache le mot de passe de notre choix et on ajoute notre utilisateur Identity dans les données de test du Seed.</a:t>
            </a:r>
            <a:endParaRPr lang="fr-CA" sz="1600">
              <a:solidFill>
                <a:srgbClr val="FA4098"/>
              </a:solidFill>
            </a:endParaRPr>
          </a:p>
        </p:txBody>
      </p:sp>
      <p:sp>
        <p:nvSpPr>
          <p:cNvPr id="21" name="Rectangle 20">
            <a:extLst>
              <a:ext uri="{FF2B5EF4-FFF2-40B4-BE49-F238E27FC236}">
                <a16:creationId xmlns:a16="http://schemas.microsoft.com/office/drawing/2014/main" id="{A6FADC21-5BA8-46A0-A0EC-FCFD1921BB3C}"/>
              </a:ext>
            </a:extLst>
          </p:cNvPr>
          <p:cNvSpPr/>
          <p:nvPr/>
        </p:nvSpPr>
        <p:spPr>
          <a:xfrm>
            <a:off x="859536" y="5721027"/>
            <a:ext cx="5132832" cy="45593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a:extLst>
              <a:ext uri="{FF2B5EF4-FFF2-40B4-BE49-F238E27FC236}">
                <a16:creationId xmlns:a16="http://schemas.microsoft.com/office/drawing/2014/main" id="{14515248-38B1-4976-B16A-09CE389C8C89}"/>
              </a:ext>
            </a:extLst>
          </p:cNvPr>
          <p:cNvCxnSpPr>
            <a:cxnSpLocks/>
            <a:stCxn id="20" idx="1"/>
            <a:endCxn id="21" idx="3"/>
          </p:cNvCxnSpPr>
          <p:nvPr/>
        </p:nvCxnSpPr>
        <p:spPr>
          <a:xfrm flipH="1">
            <a:off x="5992368" y="5843368"/>
            <a:ext cx="1338965" cy="10562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52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One-To-Many</a:t>
            </a:r>
            <a:endParaRPr lang="fr-CA" dirty="0"/>
          </a:p>
        </p:txBody>
      </p:sp>
      <p:pic>
        <p:nvPicPr>
          <p:cNvPr id="5" name="Image 4">
            <a:extLst>
              <a:ext uri="{FF2B5EF4-FFF2-40B4-BE49-F238E27FC236}">
                <a16:creationId xmlns:a16="http://schemas.microsoft.com/office/drawing/2014/main" id="{8D8CBC57-EFDE-44D9-9F86-271B8613F007}"/>
              </a:ext>
            </a:extLst>
          </p:cNvPr>
          <p:cNvPicPr>
            <a:picLocks noChangeAspect="1"/>
          </p:cNvPicPr>
          <p:nvPr/>
        </p:nvPicPr>
        <p:blipFill>
          <a:blip r:embed="rId2"/>
          <a:stretch>
            <a:fillRect/>
          </a:stretch>
        </p:blipFill>
        <p:spPr>
          <a:xfrm>
            <a:off x="351030" y="2146992"/>
            <a:ext cx="4615555" cy="4450080"/>
          </a:xfrm>
          <a:prstGeom prst="rect">
            <a:avLst/>
          </a:prstGeom>
          <a:ln w="28575">
            <a:solidFill>
              <a:srgbClr val="7385D1"/>
            </a:solidFill>
          </a:ln>
        </p:spPr>
      </p:pic>
      <p:sp>
        <p:nvSpPr>
          <p:cNvPr id="6" name="Rectangle 5">
            <a:extLst>
              <a:ext uri="{FF2B5EF4-FFF2-40B4-BE49-F238E27FC236}">
                <a16:creationId xmlns:a16="http://schemas.microsoft.com/office/drawing/2014/main" id="{E0F6EF05-ABF8-45F5-A793-E3102951B52C}"/>
              </a:ext>
            </a:extLst>
          </p:cNvPr>
          <p:cNvSpPr/>
          <p:nvPr/>
        </p:nvSpPr>
        <p:spPr>
          <a:xfrm>
            <a:off x="636122" y="2724912"/>
            <a:ext cx="4216294" cy="126796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7">
            <a:extLst>
              <a:ext uri="{FF2B5EF4-FFF2-40B4-BE49-F238E27FC236}">
                <a16:creationId xmlns:a16="http://schemas.microsoft.com/office/drawing/2014/main" id="{A6DA25C1-2C59-4BD8-A4B6-719206CD8897}"/>
              </a:ext>
            </a:extLst>
          </p:cNvPr>
          <p:cNvSpPr/>
          <p:nvPr/>
        </p:nvSpPr>
        <p:spPr>
          <a:xfrm>
            <a:off x="636122" y="4084320"/>
            <a:ext cx="4216294" cy="2371344"/>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a:extLst>
              <a:ext uri="{FF2B5EF4-FFF2-40B4-BE49-F238E27FC236}">
                <a16:creationId xmlns:a16="http://schemas.microsoft.com/office/drawing/2014/main" id="{4841AB2B-BF89-4358-8D01-6FB0DB2BBFAB}"/>
              </a:ext>
            </a:extLst>
          </p:cNvPr>
          <p:cNvSpPr txBox="1"/>
          <p:nvPr/>
        </p:nvSpPr>
        <p:spPr>
          <a:xfrm>
            <a:off x="6096000" y="2463671"/>
            <a:ext cx="4339884" cy="584775"/>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d’un utilisateur Identity. Notons que l’</a:t>
            </a:r>
            <a:r>
              <a:rPr lang="fr-CA" sz="1600">
                <a:solidFill>
                  <a:srgbClr val="FA4098"/>
                </a:solidFill>
              </a:rPr>
              <a:t>Id</a:t>
            </a:r>
            <a:r>
              <a:rPr lang="fr-CA" sz="1600">
                <a:solidFill>
                  <a:srgbClr val="7385D1"/>
                </a:solidFill>
              </a:rPr>
              <a:t> sera important.</a:t>
            </a:r>
          </a:p>
        </p:txBody>
      </p:sp>
      <p:cxnSp>
        <p:nvCxnSpPr>
          <p:cNvPr id="10" name="Connecteur droit avec flèche 9">
            <a:extLst>
              <a:ext uri="{FF2B5EF4-FFF2-40B4-BE49-F238E27FC236}">
                <a16:creationId xmlns:a16="http://schemas.microsoft.com/office/drawing/2014/main" id="{4B3907A6-786E-4897-904D-2966AD6B0C4E}"/>
              </a:ext>
            </a:extLst>
          </p:cNvPr>
          <p:cNvCxnSpPr>
            <a:cxnSpLocks/>
            <a:stCxn id="9" idx="1"/>
          </p:cNvCxnSpPr>
          <p:nvPr/>
        </p:nvCxnSpPr>
        <p:spPr>
          <a:xfrm flipH="1">
            <a:off x="4852416" y="2756059"/>
            <a:ext cx="1243584" cy="62112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5E02286D-1AED-40D5-B48E-9403B0A07B23}"/>
              </a:ext>
            </a:extLst>
          </p:cNvPr>
          <p:cNvSpPr txBox="1"/>
          <p:nvPr/>
        </p:nvSpPr>
        <p:spPr>
          <a:xfrm>
            <a:off x="6096000" y="3899912"/>
            <a:ext cx="5937504" cy="2062103"/>
          </a:xfrm>
          <a:prstGeom prst="rect">
            <a:avLst/>
          </a:prstGeom>
          <a:solidFill>
            <a:srgbClr val="FFFFFF"/>
          </a:solidFill>
          <a:ln>
            <a:solidFill>
              <a:srgbClr val="7385D1"/>
            </a:solidFill>
          </a:ln>
        </p:spPr>
        <p:txBody>
          <a:bodyPr wrap="square" rtlCol="0">
            <a:spAutoFit/>
          </a:bodyPr>
          <a:lstStyle/>
          <a:p>
            <a:r>
              <a:rPr lang="fr-CA" sz="1600">
                <a:solidFill>
                  <a:srgbClr val="7385D1"/>
                </a:solidFill>
              </a:rPr>
              <a:t>• Pour nos objets </a:t>
            </a:r>
            <a:r>
              <a:rPr lang="fr-CA" sz="1600">
                <a:solidFill>
                  <a:srgbClr val="FA4098"/>
                </a:solidFill>
              </a:rPr>
              <a:t>-To-Many</a:t>
            </a:r>
            <a:r>
              <a:rPr lang="fr-CA" sz="1600">
                <a:solidFill>
                  <a:srgbClr val="7385D1"/>
                </a:solidFill>
              </a:rPr>
              <a:t>, on utilise l’</a:t>
            </a:r>
            <a:r>
              <a:rPr lang="fr-CA" sz="1600">
                <a:solidFill>
                  <a:srgbClr val="FA4098"/>
                </a:solidFill>
              </a:rPr>
              <a:t>Id</a:t>
            </a:r>
            <a:r>
              <a:rPr lang="fr-CA" sz="1600">
                <a:solidFill>
                  <a:srgbClr val="7385D1"/>
                </a:solidFill>
              </a:rPr>
              <a:t> de l’utilisateur.</a:t>
            </a:r>
          </a:p>
          <a:p>
            <a:r>
              <a:rPr lang="fr-CA" sz="1600">
                <a:solidFill>
                  <a:srgbClr val="7385D1"/>
                </a:solidFill>
              </a:rPr>
              <a:t>• </a:t>
            </a:r>
            <a:r>
              <a:rPr lang="fr-CA" sz="1600">
                <a:solidFill>
                  <a:srgbClr val="FA4098"/>
                </a:solidFill>
              </a:rPr>
              <a:t>Objets anonymes </a:t>
            </a:r>
            <a:r>
              <a:rPr lang="fr-CA" sz="1600">
                <a:solidFill>
                  <a:srgbClr val="7385D1"/>
                </a:solidFill>
              </a:rPr>
              <a:t>: Remarquez qu’on utilise </a:t>
            </a:r>
            <a:r>
              <a:rPr lang="fr-CA" sz="1600">
                <a:solidFill>
                  <a:srgbClr val="FA4098"/>
                </a:solidFill>
              </a:rPr>
              <a:t>new</a:t>
            </a:r>
            <a:r>
              <a:rPr lang="fr-CA" sz="1600">
                <a:solidFill>
                  <a:srgbClr val="7385D1"/>
                </a:solidFill>
              </a:rPr>
              <a:t> sans spécifier la classe. Cela permet de mettre la propriété </a:t>
            </a:r>
            <a:r>
              <a:rPr lang="fr-CA" sz="1600">
                <a:solidFill>
                  <a:srgbClr val="FA4098"/>
                </a:solidFill>
              </a:rPr>
              <a:t>UserId</a:t>
            </a:r>
            <a:r>
              <a:rPr lang="fr-CA" sz="1600">
                <a:solidFill>
                  <a:srgbClr val="7385D1"/>
                </a:solidFill>
              </a:rPr>
              <a:t>, (Si votre classe utilisateur s’appelle </a:t>
            </a:r>
            <a:r>
              <a:rPr lang="fr-CA" sz="1600">
                <a:solidFill>
                  <a:srgbClr val="FA4098"/>
                </a:solidFill>
              </a:rPr>
              <a:t>SalutUser</a:t>
            </a:r>
            <a:r>
              <a:rPr lang="fr-CA" sz="1600">
                <a:solidFill>
                  <a:srgbClr val="7385D1"/>
                </a:solidFill>
              </a:rPr>
              <a:t>, ça aurait plutôt été </a:t>
            </a:r>
            <a:r>
              <a:rPr lang="fr-CA" sz="1600">
                <a:solidFill>
                  <a:srgbClr val="FA4098"/>
                </a:solidFill>
              </a:rPr>
              <a:t>SalutUserId</a:t>
            </a:r>
            <a:r>
              <a:rPr lang="fr-CA" sz="1600">
                <a:solidFill>
                  <a:srgbClr val="7385D1"/>
                </a:solidFill>
              </a:rPr>
              <a:t>) car dans la table de la base de données, on n’a pas un champ de type </a:t>
            </a:r>
            <a:r>
              <a:rPr lang="fr-CA" sz="1600">
                <a:solidFill>
                  <a:srgbClr val="FA4098"/>
                </a:solidFill>
              </a:rPr>
              <a:t>User</a:t>
            </a:r>
            <a:r>
              <a:rPr lang="fr-CA" sz="1600">
                <a:solidFill>
                  <a:srgbClr val="7385D1"/>
                </a:solidFill>
              </a:rPr>
              <a:t> pour la référence vers le </a:t>
            </a:r>
            <a:r>
              <a:rPr lang="fr-CA" sz="1600">
                <a:solidFill>
                  <a:srgbClr val="FA4098"/>
                </a:solidFill>
              </a:rPr>
              <a:t>-To-One</a:t>
            </a:r>
            <a:r>
              <a:rPr lang="fr-CA" sz="1600">
                <a:solidFill>
                  <a:srgbClr val="7385D1"/>
                </a:solidFill>
              </a:rPr>
              <a:t>, mais une </a:t>
            </a:r>
            <a:r>
              <a:rPr lang="fr-CA" sz="1600" b="1">
                <a:solidFill>
                  <a:srgbClr val="7385D1"/>
                </a:solidFill>
              </a:rPr>
              <a:t>clé étrangère</a:t>
            </a:r>
            <a:r>
              <a:rPr lang="fr-CA" sz="1600">
                <a:solidFill>
                  <a:srgbClr val="7385D1"/>
                </a:solidFill>
              </a:rPr>
              <a:t>.</a:t>
            </a:r>
          </a:p>
          <a:p>
            <a:r>
              <a:rPr lang="fr-CA" sz="1600">
                <a:solidFill>
                  <a:srgbClr val="7385D1"/>
                </a:solidFill>
              </a:rPr>
              <a:t>• </a:t>
            </a:r>
            <a:r>
              <a:rPr lang="fr-CA" sz="1600">
                <a:solidFill>
                  <a:srgbClr val="FA4098"/>
                </a:solidFill>
              </a:rPr>
              <a:t>Intégrité référentielle </a:t>
            </a:r>
            <a:r>
              <a:rPr lang="fr-CA" sz="1600">
                <a:solidFill>
                  <a:srgbClr val="7385D1"/>
                </a:solidFill>
              </a:rPr>
              <a:t>: Bien entendu, assurez-vous que l’Id de l’utilisateur existe.</a:t>
            </a:r>
          </a:p>
        </p:txBody>
      </p:sp>
      <p:cxnSp>
        <p:nvCxnSpPr>
          <p:cNvPr id="13" name="Connecteur droit avec flèche 12">
            <a:extLst>
              <a:ext uri="{FF2B5EF4-FFF2-40B4-BE49-F238E27FC236}">
                <a16:creationId xmlns:a16="http://schemas.microsoft.com/office/drawing/2014/main" id="{14B5BFD0-3E74-48ED-84F6-AB55E1C36ED1}"/>
              </a:ext>
            </a:extLst>
          </p:cNvPr>
          <p:cNvCxnSpPr>
            <a:cxnSpLocks/>
            <a:stCxn id="12" idx="1"/>
          </p:cNvCxnSpPr>
          <p:nvPr/>
        </p:nvCxnSpPr>
        <p:spPr>
          <a:xfrm flipH="1">
            <a:off x="4614672" y="4930964"/>
            <a:ext cx="1481328" cy="409132"/>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39C83CF-F51C-45A8-8FE3-92ACC86A9A30}"/>
              </a:ext>
            </a:extLst>
          </p:cNvPr>
          <p:cNvSpPr/>
          <p:nvPr/>
        </p:nvSpPr>
        <p:spPr>
          <a:xfrm>
            <a:off x="944880" y="6228708"/>
            <a:ext cx="170688" cy="1752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11899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1AACE34-4B26-920C-64C4-D671A50E2F2F}"/>
              </a:ext>
            </a:extLst>
          </p:cNvPr>
          <p:cNvPicPr>
            <a:picLocks noChangeAspect="1"/>
          </p:cNvPicPr>
          <p:nvPr/>
        </p:nvPicPr>
        <p:blipFill>
          <a:blip r:embed="rId2"/>
          <a:stretch>
            <a:fillRect/>
          </a:stretch>
        </p:blipFill>
        <p:spPr>
          <a:xfrm>
            <a:off x="886696" y="3343914"/>
            <a:ext cx="10385190" cy="3093462"/>
          </a:xfrm>
          <a:prstGeom prst="rect">
            <a:avLst/>
          </a:prstGeom>
          <a:ln w="28575">
            <a:solidFill>
              <a:srgbClr val="73B3D1"/>
            </a:solidFill>
          </a:ln>
        </p:spPr>
      </p:pic>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a:t>
            </a:r>
            <a:r>
              <a:rPr lang="fr-CA" dirty="0">
                <a:solidFill>
                  <a:srgbClr val="FA4098"/>
                </a:solidFill>
              </a:rPr>
              <a:t>Interceptors</a:t>
            </a:r>
          </a:p>
          <a:p>
            <a:pPr lvl="1"/>
            <a:r>
              <a:rPr lang="fr-CA" dirty="0"/>
              <a:t> On remarque qu’il est fastidieux de toujours construire les options HTTP à placer dans l’en-tête de la requête. (Par exemple pour utiliser un </a:t>
            </a:r>
            <a:r>
              <a:rPr lang="fr-CA" dirty="0">
                <a:solidFill>
                  <a:srgbClr val="FA4098"/>
                </a:solidFill>
              </a:rPr>
              <a:t>token d’authentification</a:t>
            </a:r>
            <a:r>
              <a:rPr lang="fr-CA" dirty="0"/>
              <a:t>)</a:t>
            </a:r>
          </a:p>
          <a:p>
            <a:pPr lvl="2"/>
            <a:r>
              <a:rPr lang="fr-CA" dirty="0"/>
              <a:t> Il doit bien y avoir une manière de simplifier cet ajout répétitif ? </a:t>
            </a:r>
            <a:r>
              <a:rPr lang="en-CA" dirty="0"/>
              <a:t>🤔😪</a:t>
            </a:r>
            <a:endParaRPr lang="fr-CA" dirty="0"/>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cxnSp>
        <p:nvCxnSpPr>
          <p:cNvPr id="7" name="Connecteur droit avec flèche 6">
            <a:extLst>
              <a:ext uri="{FF2B5EF4-FFF2-40B4-BE49-F238E27FC236}">
                <a16:creationId xmlns:a16="http://schemas.microsoft.com/office/drawing/2014/main" id="{DE62AEA8-625B-42D4-816D-DD2948E832E1}"/>
              </a:ext>
            </a:extLst>
          </p:cNvPr>
          <p:cNvCxnSpPr/>
          <p:nvPr/>
        </p:nvCxnSpPr>
        <p:spPr>
          <a:xfrm flipH="1">
            <a:off x="10424272" y="5125840"/>
            <a:ext cx="419450" cy="34394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BEB455C-0488-4768-83C0-9A538903AD47}"/>
              </a:ext>
            </a:extLst>
          </p:cNvPr>
          <p:cNvSpPr/>
          <p:nvPr/>
        </p:nvSpPr>
        <p:spPr>
          <a:xfrm>
            <a:off x="1085032" y="3586461"/>
            <a:ext cx="4261607" cy="1711354"/>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5582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a:xfrm>
            <a:off x="78261" y="915803"/>
            <a:ext cx="6212811" cy="5026393"/>
          </a:xfrm>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Many-To-Many</a:t>
            </a:r>
          </a:p>
          <a:p>
            <a:pPr lvl="2"/>
            <a:r>
              <a:rPr lang="fr-CA"/>
              <a:t> Un utilisateur Identity peut être ami avec plusieurs Villagers. Un Villager peut être ami avec plusieurs utilisateurs.</a:t>
            </a:r>
            <a:endParaRPr lang="fr-CA" dirty="0"/>
          </a:p>
        </p:txBody>
      </p:sp>
      <p:pic>
        <p:nvPicPr>
          <p:cNvPr id="7" name="Image 6">
            <a:extLst>
              <a:ext uri="{FF2B5EF4-FFF2-40B4-BE49-F238E27FC236}">
                <a16:creationId xmlns:a16="http://schemas.microsoft.com/office/drawing/2014/main" id="{7BCE1FCA-2219-4417-9256-33E2E80B7EFE}"/>
              </a:ext>
            </a:extLst>
          </p:cNvPr>
          <p:cNvPicPr>
            <a:picLocks noChangeAspect="1"/>
          </p:cNvPicPr>
          <p:nvPr/>
        </p:nvPicPr>
        <p:blipFill>
          <a:blip r:embed="rId2"/>
          <a:stretch>
            <a:fillRect/>
          </a:stretch>
        </p:blipFill>
        <p:spPr>
          <a:xfrm>
            <a:off x="6476291" y="1328928"/>
            <a:ext cx="5550210" cy="5235600"/>
          </a:xfrm>
          <a:prstGeom prst="rect">
            <a:avLst/>
          </a:prstGeom>
          <a:ln w="19050">
            <a:solidFill>
              <a:srgbClr val="7385D1"/>
            </a:solidFill>
          </a:ln>
        </p:spPr>
      </p:pic>
      <p:sp>
        <p:nvSpPr>
          <p:cNvPr id="11" name="Rectangle 10">
            <a:extLst>
              <a:ext uri="{FF2B5EF4-FFF2-40B4-BE49-F238E27FC236}">
                <a16:creationId xmlns:a16="http://schemas.microsoft.com/office/drawing/2014/main" id="{58CCE0FF-961C-4088-B143-883DBB6D832E}"/>
              </a:ext>
            </a:extLst>
          </p:cNvPr>
          <p:cNvSpPr/>
          <p:nvPr/>
        </p:nvSpPr>
        <p:spPr>
          <a:xfrm>
            <a:off x="6669024" y="1834896"/>
            <a:ext cx="4572000" cy="232257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a:extLst>
              <a:ext uri="{FF2B5EF4-FFF2-40B4-BE49-F238E27FC236}">
                <a16:creationId xmlns:a16="http://schemas.microsoft.com/office/drawing/2014/main" id="{1A50956D-92D8-4BC8-A502-79C0D970CED9}"/>
              </a:ext>
            </a:extLst>
          </p:cNvPr>
          <p:cNvSpPr/>
          <p:nvPr/>
        </p:nvSpPr>
        <p:spPr>
          <a:xfrm>
            <a:off x="6669024" y="4224528"/>
            <a:ext cx="5260848" cy="67665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A277A29E-E7E4-4D78-801E-4945CBB8C5A1}"/>
              </a:ext>
            </a:extLst>
          </p:cNvPr>
          <p:cNvSpPr/>
          <p:nvPr/>
        </p:nvSpPr>
        <p:spPr>
          <a:xfrm>
            <a:off x="6669024" y="4968240"/>
            <a:ext cx="5260848" cy="14691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ZoneTexte 15">
            <a:extLst>
              <a:ext uri="{FF2B5EF4-FFF2-40B4-BE49-F238E27FC236}">
                <a16:creationId xmlns:a16="http://schemas.microsoft.com/office/drawing/2014/main" id="{EA5736A1-03A7-43A3-A980-CE4427DE9EE1}"/>
              </a:ext>
            </a:extLst>
          </p:cNvPr>
          <p:cNvSpPr txBox="1"/>
          <p:nvPr/>
        </p:nvSpPr>
        <p:spPr>
          <a:xfrm>
            <a:off x="1455534" y="3332874"/>
            <a:ext cx="3012834"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des utilisateurs Identity</a:t>
            </a:r>
          </a:p>
        </p:txBody>
      </p:sp>
      <p:cxnSp>
        <p:nvCxnSpPr>
          <p:cNvPr id="17" name="Connecteur droit avec flèche 16">
            <a:extLst>
              <a:ext uri="{FF2B5EF4-FFF2-40B4-BE49-F238E27FC236}">
                <a16:creationId xmlns:a16="http://schemas.microsoft.com/office/drawing/2014/main" id="{D5370E74-BDFD-4EB2-BBA3-D0722A05193F}"/>
              </a:ext>
            </a:extLst>
          </p:cNvPr>
          <p:cNvCxnSpPr>
            <a:cxnSpLocks/>
            <a:stCxn id="16" idx="3"/>
            <a:endCxn id="11" idx="1"/>
          </p:cNvCxnSpPr>
          <p:nvPr/>
        </p:nvCxnSpPr>
        <p:spPr>
          <a:xfrm flipV="1">
            <a:off x="4468368" y="2996184"/>
            <a:ext cx="2200656" cy="505967"/>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FB60690E-FC36-4331-86AE-EB8F908AEFBA}"/>
              </a:ext>
            </a:extLst>
          </p:cNvPr>
          <p:cNvSpPr txBox="1"/>
          <p:nvPr/>
        </p:nvSpPr>
        <p:spPr>
          <a:xfrm>
            <a:off x="1455534" y="3777451"/>
            <a:ext cx="3012834"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des Villagers</a:t>
            </a:r>
          </a:p>
        </p:txBody>
      </p:sp>
      <p:cxnSp>
        <p:nvCxnSpPr>
          <p:cNvPr id="21" name="Connecteur droit avec flèche 20">
            <a:extLst>
              <a:ext uri="{FF2B5EF4-FFF2-40B4-BE49-F238E27FC236}">
                <a16:creationId xmlns:a16="http://schemas.microsoft.com/office/drawing/2014/main" id="{D090262B-FBAC-4C6F-844D-2CA5A3A2BA08}"/>
              </a:ext>
            </a:extLst>
          </p:cNvPr>
          <p:cNvCxnSpPr>
            <a:cxnSpLocks/>
            <a:stCxn id="18" idx="3"/>
            <a:endCxn id="14" idx="1"/>
          </p:cNvCxnSpPr>
          <p:nvPr/>
        </p:nvCxnSpPr>
        <p:spPr>
          <a:xfrm>
            <a:off x="4468368" y="3946728"/>
            <a:ext cx="2200656" cy="61612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AB8B2FB1-0E1E-42A8-97E3-8571225FFFB6}"/>
              </a:ext>
            </a:extLst>
          </p:cNvPr>
          <p:cNvSpPr txBox="1"/>
          <p:nvPr/>
        </p:nvSpPr>
        <p:spPr>
          <a:xfrm>
            <a:off x="309697" y="5084379"/>
            <a:ext cx="5628018" cy="523220"/>
          </a:xfrm>
          <a:prstGeom prst="rect">
            <a:avLst/>
          </a:prstGeom>
          <a:solidFill>
            <a:srgbClr val="FFFFFF"/>
          </a:solidFill>
          <a:ln>
            <a:solidFill>
              <a:srgbClr val="7385D1"/>
            </a:solidFill>
          </a:ln>
        </p:spPr>
        <p:txBody>
          <a:bodyPr wrap="square" rtlCol="0">
            <a:spAutoFit/>
          </a:bodyPr>
          <a:lstStyle/>
          <a:p>
            <a:r>
              <a:rPr lang="fr-CA" sz="1400">
                <a:solidFill>
                  <a:srgbClr val="7385D1"/>
                </a:solidFill>
              </a:rPr>
              <a:t>• Cette portion permet de peupler la table de relations Many-To-Many. Plus de détails dans la prochaine diapositive.</a:t>
            </a:r>
          </a:p>
        </p:txBody>
      </p:sp>
      <p:cxnSp>
        <p:nvCxnSpPr>
          <p:cNvPr id="25" name="Connecteur droit avec flèche 24">
            <a:extLst>
              <a:ext uri="{FF2B5EF4-FFF2-40B4-BE49-F238E27FC236}">
                <a16:creationId xmlns:a16="http://schemas.microsoft.com/office/drawing/2014/main" id="{1C2269DC-B606-4A16-98BA-7F2BDC5E7B25}"/>
              </a:ext>
            </a:extLst>
          </p:cNvPr>
          <p:cNvCxnSpPr>
            <a:cxnSpLocks/>
            <a:stCxn id="24" idx="3"/>
            <a:endCxn id="15" idx="1"/>
          </p:cNvCxnSpPr>
          <p:nvPr/>
        </p:nvCxnSpPr>
        <p:spPr>
          <a:xfrm>
            <a:off x="5937715" y="5345989"/>
            <a:ext cx="731309" cy="356819"/>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31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Many-To-Many</a:t>
            </a:r>
          </a:p>
        </p:txBody>
      </p:sp>
      <p:pic>
        <p:nvPicPr>
          <p:cNvPr id="5" name="Image 4">
            <a:extLst>
              <a:ext uri="{FF2B5EF4-FFF2-40B4-BE49-F238E27FC236}">
                <a16:creationId xmlns:a16="http://schemas.microsoft.com/office/drawing/2014/main" id="{719AEB5B-D190-4A77-B565-A5F21AEE93B6}"/>
              </a:ext>
            </a:extLst>
          </p:cNvPr>
          <p:cNvPicPr>
            <a:picLocks noChangeAspect="1"/>
          </p:cNvPicPr>
          <p:nvPr/>
        </p:nvPicPr>
        <p:blipFill>
          <a:blip r:embed="rId2"/>
          <a:stretch>
            <a:fillRect/>
          </a:stretch>
        </p:blipFill>
        <p:spPr>
          <a:xfrm>
            <a:off x="553082" y="2334215"/>
            <a:ext cx="6036161" cy="1883107"/>
          </a:xfrm>
          <a:prstGeom prst="rect">
            <a:avLst/>
          </a:prstGeom>
          <a:ln w="28575">
            <a:solidFill>
              <a:srgbClr val="7385D1"/>
            </a:solidFill>
          </a:ln>
        </p:spPr>
      </p:pic>
      <p:sp>
        <p:nvSpPr>
          <p:cNvPr id="7" name="ZoneTexte 6">
            <a:extLst>
              <a:ext uri="{FF2B5EF4-FFF2-40B4-BE49-F238E27FC236}">
                <a16:creationId xmlns:a16="http://schemas.microsoft.com/office/drawing/2014/main" id="{24469CE9-30DD-41DF-BB23-12FD1BF98929}"/>
              </a:ext>
            </a:extLst>
          </p:cNvPr>
          <p:cNvSpPr txBox="1"/>
          <p:nvPr/>
        </p:nvSpPr>
        <p:spPr>
          <a:xfrm>
            <a:off x="6980908" y="2170471"/>
            <a:ext cx="5002003" cy="1754326"/>
          </a:xfrm>
          <a:prstGeom prst="rect">
            <a:avLst/>
          </a:prstGeom>
          <a:solidFill>
            <a:srgbClr val="FFFFFF"/>
          </a:solidFill>
          <a:ln>
            <a:solidFill>
              <a:srgbClr val="7385D1"/>
            </a:solidFill>
          </a:ln>
        </p:spPr>
        <p:txBody>
          <a:bodyPr wrap="square">
            <a:spAutoFit/>
          </a:bodyPr>
          <a:lstStyle/>
          <a:p>
            <a:r>
              <a:rPr lang="fr-CA" sz="1800">
                <a:solidFill>
                  <a:srgbClr val="7385D1"/>
                </a:solidFill>
              </a:rPr>
              <a:t>• </a:t>
            </a:r>
            <a:r>
              <a:rPr lang="fr-CA" sz="1800">
                <a:solidFill>
                  <a:srgbClr val="FA4098"/>
                </a:solidFill>
              </a:rPr>
              <a:t>UserFriends</a:t>
            </a:r>
            <a:r>
              <a:rPr lang="fr-CA" sz="1800">
                <a:solidFill>
                  <a:srgbClr val="7385D1"/>
                </a:solidFill>
              </a:rPr>
              <a:t> et </a:t>
            </a:r>
            <a:r>
              <a:rPr lang="fr-CA" sz="1800">
                <a:solidFill>
                  <a:srgbClr val="FA4098"/>
                </a:solidFill>
              </a:rPr>
              <a:t>VillagerFriends</a:t>
            </a:r>
            <a:r>
              <a:rPr lang="fr-CA" sz="1800">
                <a:solidFill>
                  <a:srgbClr val="7385D1"/>
                </a:solidFill>
              </a:rPr>
              <a:t> : Ce sont les noms des propriétés dans mes classes Villager et User qui contiennent un tableau de références pour la relation </a:t>
            </a:r>
            <a:r>
              <a:rPr lang="fr-CA" sz="1800">
                <a:solidFill>
                  <a:srgbClr val="FA4098"/>
                </a:solidFill>
              </a:rPr>
              <a:t>Many-To-Many</a:t>
            </a:r>
            <a:r>
              <a:rPr lang="fr-CA" sz="1800">
                <a:solidFill>
                  <a:srgbClr val="7385D1"/>
                </a:solidFill>
              </a:rPr>
              <a:t>.</a:t>
            </a:r>
          </a:p>
          <a:p>
            <a:r>
              <a:rPr lang="fr-CA">
                <a:solidFill>
                  <a:srgbClr val="7385D1"/>
                </a:solidFill>
              </a:rPr>
              <a:t>• </a:t>
            </a:r>
            <a:r>
              <a:rPr lang="fr-CA">
                <a:solidFill>
                  <a:srgbClr val="FA4098"/>
                </a:solidFill>
              </a:rPr>
              <a:t>UserFriendsId </a:t>
            </a:r>
            <a:r>
              <a:rPr lang="fr-CA">
                <a:solidFill>
                  <a:srgbClr val="7385D1"/>
                </a:solidFill>
              </a:rPr>
              <a:t>et </a:t>
            </a:r>
            <a:r>
              <a:rPr lang="fr-CA">
                <a:solidFill>
                  <a:srgbClr val="FA4098"/>
                </a:solidFill>
              </a:rPr>
              <a:t>VillagerFriendsId</a:t>
            </a:r>
            <a:r>
              <a:rPr lang="fr-CA">
                <a:solidFill>
                  <a:srgbClr val="7385D1"/>
                </a:solidFill>
              </a:rPr>
              <a:t> sont dérivés de ces deux noms.</a:t>
            </a:r>
            <a:endParaRPr lang="fr-CA" sz="1800">
              <a:solidFill>
                <a:srgbClr val="7385D1"/>
              </a:solidFill>
            </a:endParaRPr>
          </a:p>
        </p:txBody>
      </p:sp>
      <p:pic>
        <p:nvPicPr>
          <p:cNvPr id="9" name="Image 8">
            <a:extLst>
              <a:ext uri="{FF2B5EF4-FFF2-40B4-BE49-F238E27FC236}">
                <a16:creationId xmlns:a16="http://schemas.microsoft.com/office/drawing/2014/main" id="{CC1E1503-0009-408C-8B18-3D9AE06B371A}"/>
              </a:ext>
            </a:extLst>
          </p:cNvPr>
          <p:cNvPicPr>
            <a:picLocks noChangeAspect="1"/>
          </p:cNvPicPr>
          <p:nvPr/>
        </p:nvPicPr>
        <p:blipFill>
          <a:blip r:embed="rId3"/>
          <a:stretch>
            <a:fillRect/>
          </a:stretch>
        </p:blipFill>
        <p:spPr>
          <a:xfrm>
            <a:off x="8097712" y="4189531"/>
            <a:ext cx="3885199" cy="323217"/>
          </a:xfrm>
          <a:prstGeom prst="rect">
            <a:avLst/>
          </a:prstGeom>
          <a:ln w="28575">
            <a:solidFill>
              <a:srgbClr val="7385D1"/>
            </a:solidFill>
          </a:ln>
        </p:spPr>
      </p:pic>
      <p:pic>
        <p:nvPicPr>
          <p:cNvPr id="11" name="Image 10">
            <a:extLst>
              <a:ext uri="{FF2B5EF4-FFF2-40B4-BE49-F238E27FC236}">
                <a16:creationId xmlns:a16="http://schemas.microsoft.com/office/drawing/2014/main" id="{F28D2ED5-6C4C-4A35-A9CB-F67D4AA5E405}"/>
              </a:ext>
            </a:extLst>
          </p:cNvPr>
          <p:cNvPicPr>
            <a:picLocks noChangeAspect="1"/>
          </p:cNvPicPr>
          <p:nvPr/>
        </p:nvPicPr>
        <p:blipFill>
          <a:blip r:embed="rId4"/>
          <a:stretch>
            <a:fillRect/>
          </a:stretch>
        </p:blipFill>
        <p:spPr>
          <a:xfrm>
            <a:off x="8097712" y="4904888"/>
            <a:ext cx="3885199" cy="268347"/>
          </a:xfrm>
          <a:prstGeom prst="rect">
            <a:avLst/>
          </a:prstGeom>
          <a:ln w="28575">
            <a:solidFill>
              <a:srgbClr val="7385D1"/>
            </a:solidFill>
          </a:ln>
        </p:spPr>
      </p:pic>
      <p:cxnSp>
        <p:nvCxnSpPr>
          <p:cNvPr id="12" name="Connecteur droit avec flèche 11">
            <a:extLst>
              <a:ext uri="{FF2B5EF4-FFF2-40B4-BE49-F238E27FC236}">
                <a16:creationId xmlns:a16="http://schemas.microsoft.com/office/drawing/2014/main" id="{2C46B55D-8D36-440F-8B41-A5E30A125F18}"/>
              </a:ext>
            </a:extLst>
          </p:cNvPr>
          <p:cNvCxnSpPr>
            <a:cxnSpLocks/>
          </p:cNvCxnSpPr>
          <p:nvPr/>
        </p:nvCxnSpPr>
        <p:spPr>
          <a:xfrm flipH="1">
            <a:off x="3718560" y="2548128"/>
            <a:ext cx="3262348" cy="23164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861C0D7D-8803-44E3-8EFF-0C9C487F5EA1}"/>
              </a:ext>
            </a:extLst>
          </p:cNvPr>
          <p:cNvCxnSpPr>
            <a:cxnSpLocks/>
          </p:cNvCxnSpPr>
          <p:nvPr/>
        </p:nvCxnSpPr>
        <p:spPr>
          <a:xfrm flipH="1">
            <a:off x="6412992" y="3382726"/>
            <a:ext cx="567916" cy="69826"/>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FE29720-FC75-403C-AA45-C70C94DBE123}"/>
              </a:ext>
            </a:extLst>
          </p:cNvPr>
          <p:cNvSpPr/>
          <p:nvPr/>
        </p:nvSpPr>
        <p:spPr>
          <a:xfrm>
            <a:off x="991388" y="3011977"/>
            <a:ext cx="5378932" cy="91282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19">
            <a:extLst>
              <a:ext uri="{FF2B5EF4-FFF2-40B4-BE49-F238E27FC236}">
                <a16:creationId xmlns:a16="http://schemas.microsoft.com/office/drawing/2014/main" id="{336B2B27-4B73-4D68-9BE9-5C8F227AB743}"/>
              </a:ext>
            </a:extLst>
          </p:cNvPr>
          <p:cNvSpPr/>
          <p:nvPr/>
        </p:nvSpPr>
        <p:spPr>
          <a:xfrm>
            <a:off x="991388" y="2602992"/>
            <a:ext cx="2684500" cy="39069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24869586-09C1-477B-9112-B4159CF876B9}"/>
              </a:ext>
            </a:extLst>
          </p:cNvPr>
          <p:cNvSpPr txBox="1"/>
          <p:nvPr/>
        </p:nvSpPr>
        <p:spPr>
          <a:xfrm>
            <a:off x="9162288" y="3924847"/>
            <a:ext cx="3029712" cy="276999"/>
          </a:xfrm>
          <a:prstGeom prst="rect">
            <a:avLst/>
          </a:prstGeom>
          <a:noFill/>
        </p:spPr>
        <p:txBody>
          <a:bodyPr wrap="square" rtlCol="0">
            <a:spAutoFit/>
          </a:bodyPr>
          <a:lstStyle/>
          <a:p>
            <a:r>
              <a:rPr lang="fr-CA" sz="1200">
                <a:solidFill>
                  <a:srgbClr val="7385D1"/>
                </a:solidFill>
              </a:rPr>
              <a:t>Propriété relationnelle dans la classe Villager</a:t>
            </a:r>
          </a:p>
        </p:txBody>
      </p:sp>
      <p:sp>
        <p:nvSpPr>
          <p:cNvPr id="24" name="ZoneTexte 23">
            <a:extLst>
              <a:ext uri="{FF2B5EF4-FFF2-40B4-BE49-F238E27FC236}">
                <a16:creationId xmlns:a16="http://schemas.microsoft.com/office/drawing/2014/main" id="{27A091E2-1C09-479D-A5F5-48C1567BDA0B}"/>
              </a:ext>
            </a:extLst>
          </p:cNvPr>
          <p:cNvSpPr txBox="1"/>
          <p:nvPr/>
        </p:nvSpPr>
        <p:spPr>
          <a:xfrm>
            <a:off x="9316513" y="4616458"/>
            <a:ext cx="2875487" cy="276999"/>
          </a:xfrm>
          <a:prstGeom prst="rect">
            <a:avLst/>
          </a:prstGeom>
          <a:noFill/>
        </p:spPr>
        <p:txBody>
          <a:bodyPr wrap="square" rtlCol="0">
            <a:spAutoFit/>
          </a:bodyPr>
          <a:lstStyle/>
          <a:p>
            <a:r>
              <a:rPr lang="fr-CA" sz="1200">
                <a:solidFill>
                  <a:srgbClr val="7385D1"/>
                </a:solidFill>
              </a:rPr>
              <a:t>Propriété relationnelle dans la classe User</a:t>
            </a:r>
          </a:p>
        </p:txBody>
      </p:sp>
    </p:spTree>
    <p:extLst>
      <p:ext uri="{BB962C8B-B14F-4D97-AF65-F5344CB8AC3E}">
        <p14:creationId xmlns:p14="http://schemas.microsoft.com/office/powerpoint/2010/main" val="83763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Exécution</a:t>
            </a:r>
          </a:p>
          <a:p>
            <a:pPr lvl="2"/>
            <a:r>
              <a:rPr lang="fr-CA"/>
              <a:t> À chaque fois que le Seed est modifié, il faut ajouter une migration</a:t>
            </a:r>
          </a:p>
          <a:p>
            <a:pPr lvl="3"/>
            <a:r>
              <a:rPr lang="fr-CA"/>
              <a:t> </a:t>
            </a:r>
            <a:r>
              <a:rPr lang="fr-CA" b="1">
                <a:solidFill>
                  <a:srgbClr val="FA4098"/>
                </a:solidFill>
                <a:latin typeface="Courier New" panose="02070309020205020404" pitchFamily="49" charset="0"/>
                <a:cs typeface="Courier New" panose="02070309020205020404" pitchFamily="49" charset="0"/>
              </a:rPr>
              <a:t>dotnet ef migrations add seed</a:t>
            </a:r>
          </a:p>
          <a:p>
            <a:pPr lvl="2"/>
            <a:r>
              <a:rPr lang="fr-CA"/>
              <a:t> À chaque fois qu’une migration est ajoutée, qu’on teste le projet sur une nouvelle machine OU que la base de donnée est supprimée, on doit mettre à jour la base de données :</a:t>
            </a:r>
          </a:p>
          <a:p>
            <a:pPr lvl="3"/>
            <a:r>
              <a:rPr lang="fr-CA"/>
              <a:t> </a:t>
            </a:r>
            <a:r>
              <a:rPr lang="fr-CA" b="1">
                <a:solidFill>
                  <a:srgbClr val="FA4098"/>
                </a:solidFill>
                <a:latin typeface="Courier New" panose="02070309020205020404" pitchFamily="49" charset="0"/>
                <a:cs typeface="Courier New" panose="02070309020205020404" pitchFamily="49" charset="0"/>
              </a:rPr>
              <a:t>dotnet ef database update</a:t>
            </a:r>
            <a:endParaRPr lang="fr-CA" b="1" dirty="0">
              <a:solidFill>
                <a:srgbClr val="FA409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028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F69538-0A6C-EA7C-3F48-D11754494810}"/>
              </a:ext>
            </a:extLst>
          </p:cNvPr>
          <p:cNvSpPr>
            <a:spLocks noGrp="1"/>
          </p:cNvSpPr>
          <p:nvPr>
            <p:ph type="title"/>
          </p:nvPr>
        </p:nvSpPr>
        <p:spPr/>
        <p:txBody>
          <a:bodyPr/>
          <a:lstStyle/>
          <a:p>
            <a:r>
              <a:rPr lang="fr-CA" dirty="0"/>
              <a:t>Transfert de données</a:t>
            </a:r>
          </a:p>
        </p:txBody>
      </p:sp>
      <p:sp>
        <p:nvSpPr>
          <p:cNvPr id="3" name="Espace réservé du contenu 2">
            <a:extLst>
              <a:ext uri="{FF2B5EF4-FFF2-40B4-BE49-F238E27FC236}">
                <a16:creationId xmlns:a16="http://schemas.microsoft.com/office/drawing/2014/main" id="{7999CDD5-1726-CC4A-5FDD-A80EC80F396D}"/>
              </a:ext>
            </a:extLst>
          </p:cNvPr>
          <p:cNvSpPr>
            <a:spLocks noGrp="1"/>
          </p:cNvSpPr>
          <p:nvPr>
            <p:ph idx="1"/>
          </p:nvPr>
        </p:nvSpPr>
        <p:spPr/>
        <p:txBody>
          <a:bodyPr/>
          <a:lstStyle/>
          <a:p>
            <a:r>
              <a:rPr lang="fr-CA" dirty="0"/>
              <a:t> Transfert de données </a:t>
            </a:r>
            <a:r>
              <a:rPr lang="fr-CA" dirty="0">
                <a:solidFill>
                  <a:srgbClr val="FA4098"/>
                </a:solidFill>
              </a:rPr>
              <a:t>du client -­&gt; au serveur</a:t>
            </a:r>
            <a:endParaRPr lang="fr-CA" dirty="0"/>
          </a:p>
          <a:p>
            <a:pPr lvl="1"/>
            <a:r>
              <a:rPr lang="fr-CA" dirty="0"/>
              <a:t> Parfois, les </a:t>
            </a:r>
            <a:r>
              <a:rPr lang="fr-CA" dirty="0">
                <a:solidFill>
                  <a:srgbClr val="FA4098"/>
                </a:solidFill>
              </a:rPr>
              <a:t>modèles</a:t>
            </a:r>
            <a:r>
              <a:rPr lang="fr-CA" dirty="0"/>
              <a:t> sur les deux applications (</a:t>
            </a:r>
            <a:r>
              <a:rPr lang="fr-CA" dirty="0" err="1">
                <a:solidFill>
                  <a:srgbClr val="FA4098"/>
                </a:solidFill>
              </a:rPr>
              <a:t>Angular</a:t>
            </a:r>
            <a:r>
              <a:rPr lang="fr-CA" dirty="0"/>
              <a:t> et </a:t>
            </a:r>
            <a:r>
              <a:rPr lang="fr-CA" dirty="0">
                <a:solidFill>
                  <a:srgbClr val="FA4098"/>
                </a:solidFill>
              </a:rPr>
              <a:t>ASP.NET </a:t>
            </a:r>
            <a:r>
              <a:rPr lang="fr-CA" dirty="0" err="1">
                <a:solidFill>
                  <a:srgbClr val="FA4098"/>
                </a:solidFill>
              </a:rPr>
              <a:t>Core</a:t>
            </a:r>
            <a:r>
              <a:rPr lang="fr-CA" dirty="0"/>
              <a:t>) ont des attributs / propriétés différents.</a:t>
            </a:r>
          </a:p>
          <a:p>
            <a:pPr lvl="1"/>
            <a:r>
              <a:rPr lang="fr-CA" dirty="0"/>
              <a:t> Lorsqu’on souhaite envoyer un objet au serveur, on doit alors utiliser une alternative, telle qu’un DTO. (Comme pour l’inscription, par exemple)</a:t>
            </a:r>
          </a:p>
        </p:txBody>
      </p:sp>
      <p:pic>
        <p:nvPicPr>
          <p:cNvPr id="4" name="Image 3">
            <a:extLst>
              <a:ext uri="{FF2B5EF4-FFF2-40B4-BE49-F238E27FC236}">
                <a16:creationId xmlns:a16="http://schemas.microsoft.com/office/drawing/2014/main" id="{1F5F795D-BF6D-60A3-517B-A34B16BD7595}"/>
              </a:ext>
            </a:extLst>
          </p:cNvPr>
          <p:cNvPicPr>
            <a:picLocks noChangeAspect="1"/>
          </p:cNvPicPr>
          <p:nvPr/>
        </p:nvPicPr>
        <p:blipFill>
          <a:blip r:embed="rId2"/>
          <a:stretch>
            <a:fillRect/>
          </a:stretch>
        </p:blipFill>
        <p:spPr>
          <a:xfrm>
            <a:off x="1416357" y="3281561"/>
            <a:ext cx="3713252" cy="1489704"/>
          </a:xfrm>
          <a:prstGeom prst="rect">
            <a:avLst/>
          </a:prstGeom>
          <a:ln w="28575">
            <a:solidFill>
              <a:srgbClr val="9073D1"/>
            </a:solidFill>
          </a:ln>
        </p:spPr>
      </p:pic>
      <p:pic>
        <p:nvPicPr>
          <p:cNvPr id="5" name="Image 4">
            <a:extLst>
              <a:ext uri="{FF2B5EF4-FFF2-40B4-BE49-F238E27FC236}">
                <a16:creationId xmlns:a16="http://schemas.microsoft.com/office/drawing/2014/main" id="{2F917E37-AB97-1088-B42B-382BE706A7BE}"/>
              </a:ext>
            </a:extLst>
          </p:cNvPr>
          <p:cNvPicPr>
            <a:picLocks noChangeAspect="1"/>
          </p:cNvPicPr>
          <p:nvPr/>
        </p:nvPicPr>
        <p:blipFill>
          <a:blip r:embed="rId3"/>
          <a:stretch>
            <a:fillRect/>
          </a:stretch>
        </p:blipFill>
        <p:spPr>
          <a:xfrm>
            <a:off x="449967" y="4981318"/>
            <a:ext cx="5646033" cy="1643589"/>
          </a:xfrm>
          <a:prstGeom prst="rect">
            <a:avLst/>
          </a:prstGeom>
          <a:ln w="28575">
            <a:solidFill>
              <a:srgbClr val="9073D1"/>
            </a:solidFill>
          </a:ln>
        </p:spPr>
      </p:pic>
      <p:sp>
        <p:nvSpPr>
          <p:cNvPr id="6" name="Rectangle 5">
            <a:extLst>
              <a:ext uri="{FF2B5EF4-FFF2-40B4-BE49-F238E27FC236}">
                <a16:creationId xmlns:a16="http://schemas.microsoft.com/office/drawing/2014/main" id="{F0A31762-681F-FCC1-A789-A503A472B1AD}"/>
              </a:ext>
            </a:extLst>
          </p:cNvPr>
          <p:cNvSpPr/>
          <p:nvPr/>
        </p:nvSpPr>
        <p:spPr>
          <a:xfrm>
            <a:off x="571986" y="5236978"/>
            <a:ext cx="2277542" cy="88084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A854F8D4-792E-EF87-92EF-0BE89CF23B39}"/>
              </a:ext>
            </a:extLst>
          </p:cNvPr>
          <p:cNvSpPr txBox="1"/>
          <p:nvPr/>
        </p:nvSpPr>
        <p:spPr>
          <a:xfrm>
            <a:off x="2849528" y="5495335"/>
            <a:ext cx="2606180" cy="307777"/>
          </a:xfrm>
          <a:prstGeom prst="rect">
            <a:avLst/>
          </a:prstGeom>
          <a:noFill/>
        </p:spPr>
        <p:txBody>
          <a:bodyPr wrap="square" rtlCol="0">
            <a:spAutoFit/>
          </a:bodyPr>
          <a:lstStyle/>
          <a:p>
            <a:r>
              <a:rPr lang="fr-CA" sz="1400" dirty="0">
                <a:solidFill>
                  <a:srgbClr val="FA4098"/>
                </a:solidFill>
              </a:rPr>
              <a:t>Objet </a:t>
            </a:r>
            <a:r>
              <a:rPr lang="fr-CA" sz="1400" dirty="0" err="1">
                <a:solidFill>
                  <a:srgbClr val="FA4098"/>
                </a:solidFill>
              </a:rPr>
              <a:t>RegisterDTO</a:t>
            </a:r>
            <a:endParaRPr lang="fr-CA" sz="1400" dirty="0">
              <a:solidFill>
                <a:srgbClr val="FA4098"/>
              </a:solidFill>
            </a:endParaRPr>
          </a:p>
        </p:txBody>
      </p:sp>
      <p:cxnSp>
        <p:nvCxnSpPr>
          <p:cNvPr id="8" name="Connecteur droit avec flèche 7">
            <a:extLst>
              <a:ext uri="{FF2B5EF4-FFF2-40B4-BE49-F238E27FC236}">
                <a16:creationId xmlns:a16="http://schemas.microsoft.com/office/drawing/2014/main" id="{474ED9A2-3DAE-0F4B-CBCD-C8A3C7488599}"/>
              </a:ext>
            </a:extLst>
          </p:cNvPr>
          <p:cNvCxnSpPr>
            <a:cxnSpLocks/>
          </p:cNvCxnSpPr>
          <p:nvPr/>
        </p:nvCxnSpPr>
        <p:spPr>
          <a:xfrm flipH="1">
            <a:off x="5560074" y="5833938"/>
            <a:ext cx="203822" cy="28388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F9B796F2-1157-BE15-0E73-E51619D7719F}"/>
              </a:ext>
            </a:extLst>
          </p:cNvPr>
          <p:cNvCxnSpPr>
            <a:cxnSpLocks/>
          </p:cNvCxnSpPr>
          <p:nvPr/>
        </p:nvCxnSpPr>
        <p:spPr>
          <a:xfrm flipH="1" flipV="1">
            <a:off x="3370409" y="6299120"/>
            <a:ext cx="183933" cy="289021"/>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88EC4103-A542-1556-4970-44E55C0683B2}"/>
              </a:ext>
            </a:extLst>
          </p:cNvPr>
          <p:cNvSpPr txBox="1"/>
          <p:nvPr/>
        </p:nvSpPr>
        <p:spPr>
          <a:xfrm>
            <a:off x="267066" y="3159406"/>
            <a:ext cx="1149291" cy="369332"/>
          </a:xfrm>
          <a:prstGeom prst="rect">
            <a:avLst/>
          </a:prstGeom>
          <a:noFill/>
        </p:spPr>
        <p:txBody>
          <a:bodyPr wrap="square" rtlCol="0">
            <a:spAutoFit/>
          </a:bodyPr>
          <a:lstStyle/>
          <a:p>
            <a:r>
              <a:rPr lang="fr-CA" sz="1600" dirty="0">
                <a:solidFill>
                  <a:srgbClr val="9073D1"/>
                </a:solidFill>
              </a:rPr>
              <a:t>(</a:t>
            </a:r>
            <a:r>
              <a:rPr lang="fr-CA" dirty="0" err="1">
                <a:solidFill>
                  <a:srgbClr val="FA4098"/>
                </a:solidFill>
              </a:rPr>
              <a:t>Angular</a:t>
            </a:r>
            <a:r>
              <a:rPr lang="fr-CA" sz="1600" dirty="0">
                <a:solidFill>
                  <a:srgbClr val="9073D1"/>
                </a:solidFill>
              </a:rPr>
              <a:t>)</a:t>
            </a:r>
            <a:endParaRPr lang="fr-CA" dirty="0">
              <a:solidFill>
                <a:srgbClr val="9073D1"/>
              </a:solidFill>
            </a:endParaRPr>
          </a:p>
        </p:txBody>
      </p:sp>
      <p:pic>
        <p:nvPicPr>
          <p:cNvPr id="12" name="Image 11">
            <a:extLst>
              <a:ext uri="{FF2B5EF4-FFF2-40B4-BE49-F238E27FC236}">
                <a16:creationId xmlns:a16="http://schemas.microsoft.com/office/drawing/2014/main" id="{02EAB780-DD9F-F4F3-C2E5-159D28A8C7A4}"/>
              </a:ext>
            </a:extLst>
          </p:cNvPr>
          <p:cNvPicPr>
            <a:picLocks noChangeAspect="1"/>
          </p:cNvPicPr>
          <p:nvPr/>
        </p:nvPicPr>
        <p:blipFill>
          <a:blip r:embed="rId4"/>
          <a:stretch>
            <a:fillRect/>
          </a:stretch>
        </p:blipFill>
        <p:spPr>
          <a:xfrm>
            <a:off x="7940172" y="3343769"/>
            <a:ext cx="3259129" cy="1531135"/>
          </a:xfrm>
          <a:prstGeom prst="rect">
            <a:avLst/>
          </a:prstGeom>
          <a:ln w="28575">
            <a:solidFill>
              <a:srgbClr val="9073D1"/>
            </a:solidFill>
          </a:ln>
        </p:spPr>
      </p:pic>
      <p:pic>
        <p:nvPicPr>
          <p:cNvPr id="14" name="Image 13">
            <a:extLst>
              <a:ext uri="{FF2B5EF4-FFF2-40B4-BE49-F238E27FC236}">
                <a16:creationId xmlns:a16="http://schemas.microsoft.com/office/drawing/2014/main" id="{9727D99A-E7E2-8A73-1B78-A3EDA6515CEC}"/>
              </a:ext>
            </a:extLst>
          </p:cNvPr>
          <p:cNvPicPr>
            <a:picLocks noChangeAspect="1"/>
          </p:cNvPicPr>
          <p:nvPr/>
        </p:nvPicPr>
        <p:blipFill>
          <a:blip r:embed="rId5"/>
          <a:stretch>
            <a:fillRect/>
          </a:stretch>
        </p:blipFill>
        <p:spPr>
          <a:xfrm>
            <a:off x="6937074" y="5052909"/>
            <a:ext cx="4810796" cy="609685"/>
          </a:xfrm>
          <a:prstGeom prst="rect">
            <a:avLst/>
          </a:prstGeom>
          <a:ln w="28575">
            <a:solidFill>
              <a:srgbClr val="9073D1"/>
            </a:solidFill>
          </a:ln>
        </p:spPr>
      </p:pic>
      <p:sp>
        <p:nvSpPr>
          <p:cNvPr id="15" name="ZoneTexte 14">
            <a:extLst>
              <a:ext uri="{FF2B5EF4-FFF2-40B4-BE49-F238E27FC236}">
                <a16:creationId xmlns:a16="http://schemas.microsoft.com/office/drawing/2014/main" id="{1E8A00B7-9B7F-104A-36CA-099FB13A7749}"/>
              </a:ext>
            </a:extLst>
          </p:cNvPr>
          <p:cNvSpPr txBox="1"/>
          <p:nvPr/>
        </p:nvSpPr>
        <p:spPr>
          <a:xfrm>
            <a:off x="6348609" y="3221917"/>
            <a:ext cx="1759344" cy="369332"/>
          </a:xfrm>
          <a:prstGeom prst="rect">
            <a:avLst/>
          </a:prstGeom>
          <a:noFill/>
        </p:spPr>
        <p:txBody>
          <a:bodyPr wrap="square" rtlCol="0">
            <a:spAutoFit/>
          </a:bodyPr>
          <a:lstStyle/>
          <a:p>
            <a:r>
              <a:rPr lang="fr-CA" sz="1600" dirty="0">
                <a:solidFill>
                  <a:srgbClr val="9073D1"/>
                </a:solidFill>
              </a:rPr>
              <a:t>(</a:t>
            </a:r>
            <a:r>
              <a:rPr lang="fr-CA" dirty="0">
                <a:solidFill>
                  <a:srgbClr val="FA4098"/>
                </a:solidFill>
              </a:rPr>
              <a:t>ASP.NET </a:t>
            </a:r>
            <a:r>
              <a:rPr lang="fr-CA" dirty="0" err="1">
                <a:solidFill>
                  <a:srgbClr val="FA4098"/>
                </a:solidFill>
              </a:rPr>
              <a:t>Core</a:t>
            </a:r>
            <a:r>
              <a:rPr lang="fr-CA" sz="1600" dirty="0">
                <a:solidFill>
                  <a:srgbClr val="9073D1"/>
                </a:solidFill>
              </a:rPr>
              <a:t>)</a:t>
            </a:r>
            <a:endParaRPr lang="fr-CA" dirty="0">
              <a:solidFill>
                <a:srgbClr val="9073D1"/>
              </a:solidFill>
            </a:endParaRPr>
          </a:p>
        </p:txBody>
      </p:sp>
      <p:sp>
        <p:nvSpPr>
          <p:cNvPr id="16" name="ZoneTexte 15">
            <a:extLst>
              <a:ext uri="{FF2B5EF4-FFF2-40B4-BE49-F238E27FC236}">
                <a16:creationId xmlns:a16="http://schemas.microsoft.com/office/drawing/2014/main" id="{9B2A120E-6580-A8D9-2CFD-E7BED415372A}"/>
              </a:ext>
            </a:extLst>
          </p:cNvPr>
          <p:cNvSpPr txBox="1"/>
          <p:nvPr/>
        </p:nvSpPr>
        <p:spPr>
          <a:xfrm>
            <a:off x="6366649" y="5794263"/>
            <a:ext cx="5805182" cy="523220"/>
          </a:xfrm>
          <a:prstGeom prst="rect">
            <a:avLst/>
          </a:prstGeom>
          <a:noFill/>
        </p:spPr>
        <p:txBody>
          <a:bodyPr wrap="square" rtlCol="0">
            <a:spAutoFit/>
          </a:bodyPr>
          <a:lstStyle/>
          <a:p>
            <a:r>
              <a:rPr lang="fr-CA" sz="1400" dirty="0">
                <a:solidFill>
                  <a:srgbClr val="9073D1"/>
                </a:solidFill>
              </a:rPr>
              <a:t>Le modèle </a:t>
            </a:r>
            <a:r>
              <a:rPr lang="fr-CA" sz="1400" dirty="0">
                <a:solidFill>
                  <a:srgbClr val="FA4098"/>
                </a:solidFill>
              </a:rPr>
              <a:t>User</a:t>
            </a:r>
            <a:r>
              <a:rPr lang="fr-CA" sz="1400" dirty="0">
                <a:solidFill>
                  <a:srgbClr val="9073D1"/>
                </a:solidFill>
              </a:rPr>
              <a:t> sur le serveur contient </a:t>
            </a:r>
            <a:r>
              <a:rPr lang="fr-CA" sz="1400" u="sng" dirty="0">
                <a:solidFill>
                  <a:srgbClr val="9073D1"/>
                </a:solidFill>
              </a:rPr>
              <a:t>beaucoup plus de propriétés</a:t>
            </a:r>
            <a:r>
              <a:rPr lang="fr-CA" sz="1400" dirty="0">
                <a:solidFill>
                  <a:srgbClr val="9073D1"/>
                </a:solidFill>
              </a:rPr>
              <a:t>. Nous n’avions </a:t>
            </a:r>
            <a:r>
              <a:rPr lang="fr-CA" sz="1400" b="1" dirty="0">
                <a:solidFill>
                  <a:srgbClr val="9073D1"/>
                </a:solidFill>
              </a:rPr>
              <a:t>pas le choix </a:t>
            </a:r>
            <a:r>
              <a:rPr lang="fr-CA" sz="1400" dirty="0">
                <a:solidFill>
                  <a:srgbClr val="9073D1"/>
                </a:solidFill>
              </a:rPr>
              <a:t>d’envoyer les données via un </a:t>
            </a:r>
            <a:r>
              <a:rPr lang="fr-CA" sz="1400" dirty="0">
                <a:solidFill>
                  <a:srgbClr val="FA4098"/>
                </a:solidFill>
              </a:rPr>
              <a:t>DTO</a:t>
            </a:r>
            <a:r>
              <a:rPr lang="fr-CA" sz="1400" dirty="0">
                <a:solidFill>
                  <a:srgbClr val="9073D1"/>
                </a:solidFill>
              </a:rPr>
              <a:t>.</a:t>
            </a:r>
          </a:p>
        </p:txBody>
      </p:sp>
    </p:spTree>
    <p:extLst>
      <p:ext uri="{BB962C8B-B14F-4D97-AF65-F5344CB8AC3E}">
        <p14:creationId xmlns:p14="http://schemas.microsoft.com/office/powerpoint/2010/main" val="107658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3E6CA-CB1A-41A0-F156-68E72BAE999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A13836C-4435-EBF6-0916-C652EF26CE51}"/>
              </a:ext>
            </a:extLst>
          </p:cNvPr>
          <p:cNvSpPr>
            <a:spLocks noGrp="1"/>
          </p:cNvSpPr>
          <p:nvPr>
            <p:ph type="title"/>
          </p:nvPr>
        </p:nvSpPr>
        <p:spPr/>
        <p:txBody>
          <a:bodyPr/>
          <a:lstStyle/>
          <a:p>
            <a:r>
              <a:rPr lang="fr-CA" dirty="0"/>
              <a:t>Transfert de données</a:t>
            </a:r>
          </a:p>
        </p:txBody>
      </p:sp>
      <p:sp>
        <p:nvSpPr>
          <p:cNvPr id="3" name="Espace réservé du contenu 2">
            <a:extLst>
              <a:ext uri="{FF2B5EF4-FFF2-40B4-BE49-F238E27FC236}">
                <a16:creationId xmlns:a16="http://schemas.microsoft.com/office/drawing/2014/main" id="{1892F5AB-748F-0B05-C469-828823111151}"/>
              </a:ext>
            </a:extLst>
          </p:cNvPr>
          <p:cNvSpPr>
            <a:spLocks noGrp="1"/>
          </p:cNvSpPr>
          <p:nvPr>
            <p:ph idx="1"/>
          </p:nvPr>
        </p:nvSpPr>
        <p:spPr/>
        <p:txBody>
          <a:bodyPr/>
          <a:lstStyle/>
          <a:p>
            <a:r>
              <a:rPr lang="fr-CA" dirty="0"/>
              <a:t> Transfert de données </a:t>
            </a:r>
            <a:r>
              <a:rPr lang="fr-CA" dirty="0">
                <a:solidFill>
                  <a:srgbClr val="FA4098"/>
                </a:solidFill>
              </a:rPr>
              <a:t>du serveur -­&gt; au client</a:t>
            </a:r>
          </a:p>
          <a:p>
            <a:pPr lvl="1"/>
            <a:r>
              <a:rPr lang="fr-CA" dirty="0"/>
              <a:t> L’inverse est également possible ! (Le serveur qui envoie des données au client en utilisant un DTO)</a:t>
            </a:r>
          </a:p>
          <a:p>
            <a:pPr lvl="2"/>
            <a:r>
              <a:rPr lang="fr-CA" dirty="0"/>
              <a:t> Par exemple, on veut préciser le nom d’utilisateur de l’auteur d’un commentaire lorsqu’on l’envoie au client.</a:t>
            </a:r>
          </a:p>
        </p:txBody>
      </p:sp>
      <p:pic>
        <p:nvPicPr>
          <p:cNvPr id="13" name="Image 12">
            <a:extLst>
              <a:ext uri="{FF2B5EF4-FFF2-40B4-BE49-F238E27FC236}">
                <a16:creationId xmlns:a16="http://schemas.microsoft.com/office/drawing/2014/main" id="{1B34D829-B0DE-D4A3-9B1D-1713A7AE3E67}"/>
              </a:ext>
            </a:extLst>
          </p:cNvPr>
          <p:cNvPicPr>
            <a:picLocks noChangeAspect="1"/>
          </p:cNvPicPr>
          <p:nvPr/>
        </p:nvPicPr>
        <p:blipFill>
          <a:blip r:embed="rId2"/>
          <a:stretch>
            <a:fillRect/>
          </a:stretch>
        </p:blipFill>
        <p:spPr>
          <a:xfrm>
            <a:off x="318190" y="3977631"/>
            <a:ext cx="3241538" cy="1946709"/>
          </a:xfrm>
          <a:prstGeom prst="rect">
            <a:avLst/>
          </a:prstGeom>
          <a:ln w="28575">
            <a:solidFill>
              <a:srgbClr val="9073D1"/>
            </a:solidFill>
          </a:ln>
        </p:spPr>
      </p:pic>
      <p:sp>
        <p:nvSpPr>
          <p:cNvPr id="17" name="ZoneTexte 16">
            <a:extLst>
              <a:ext uri="{FF2B5EF4-FFF2-40B4-BE49-F238E27FC236}">
                <a16:creationId xmlns:a16="http://schemas.microsoft.com/office/drawing/2014/main" id="{9526186E-F06E-8A56-6BDB-62124A241D26}"/>
              </a:ext>
            </a:extLst>
          </p:cNvPr>
          <p:cNvSpPr txBox="1"/>
          <p:nvPr/>
        </p:nvSpPr>
        <p:spPr>
          <a:xfrm>
            <a:off x="318190" y="3188192"/>
            <a:ext cx="3381355" cy="738664"/>
          </a:xfrm>
          <a:prstGeom prst="rect">
            <a:avLst/>
          </a:prstGeom>
          <a:noFill/>
        </p:spPr>
        <p:txBody>
          <a:bodyPr wrap="square" rtlCol="0">
            <a:spAutoFit/>
          </a:bodyPr>
          <a:lstStyle/>
          <a:p>
            <a:r>
              <a:rPr lang="fr-CA" sz="1400" dirty="0">
                <a:solidFill>
                  <a:srgbClr val="9073D1"/>
                </a:solidFill>
              </a:rPr>
              <a:t>Dans le modèle </a:t>
            </a:r>
            <a:r>
              <a:rPr lang="fr-CA" sz="1400" dirty="0">
                <a:solidFill>
                  <a:srgbClr val="FA4098"/>
                </a:solidFill>
              </a:rPr>
              <a:t>Comment</a:t>
            </a:r>
            <a:r>
              <a:rPr lang="fr-CA" sz="1400" dirty="0">
                <a:solidFill>
                  <a:srgbClr val="9073D1"/>
                </a:solidFill>
              </a:rPr>
              <a:t>, il n’y a pas de propriété « </a:t>
            </a:r>
            <a:r>
              <a:rPr lang="fr-CA" sz="1400" dirty="0" err="1">
                <a:solidFill>
                  <a:srgbClr val="FA4098"/>
                </a:solidFill>
              </a:rPr>
              <a:t>Username</a:t>
            </a:r>
            <a:r>
              <a:rPr lang="fr-CA" sz="1400" dirty="0">
                <a:solidFill>
                  <a:srgbClr val="9073D1"/>
                </a:solidFill>
              </a:rPr>
              <a:t> » et on ne va pas envoyer les données du </a:t>
            </a:r>
            <a:r>
              <a:rPr lang="fr-CA" sz="1400" dirty="0">
                <a:solidFill>
                  <a:srgbClr val="FA4098"/>
                </a:solidFill>
              </a:rPr>
              <a:t>User</a:t>
            </a:r>
            <a:r>
              <a:rPr lang="fr-CA" sz="1400" dirty="0">
                <a:solidFill>
                  <a:srgbClr val="9073D1"/>
                </a:solidFill>
              </a:rPr>
              <a:t> au complet …</a:t>
            </a:r>
          </a:p>
        </p:txBody>
      </p:sp>
      <p:pic>
        <p:nvPicPr>
          <p:cNvPr id="19" name="Image 18">
            <a:extLst>
              <a:ext uri="{FF2B5EF4-FFF2-40B4-BE49-F238E27FC236}">
                <a16:creationId xmlns:a16="http://schemas.microsoft.com/office/drawing/2014/main" id="{E835B7B0-38AE-F0E6-492D-DE0C27C764A7}"/>
              </a:ext>
            </a:extLst>
          </p:cNvPr>
          <p:cNvPicPr>
            <a:picLocks noChangeAspect="1"/>
          </p:cNvPicPr>
          <p:nvPr/>
        </p:nvPicPr>
        <p:blipFill>
          <a:blip r:embed="rId3"/>
          <a:stretch>
            <a:fillRect/>
          </a:stretch>
        </p:blipFill>
        <p:spPr>
          <a:xfrm>
            <a:off x="3745543" y="4029310"/>
            <a:ext cx="3762900" cy="1819529"/>
          </a:xfrm>
          <a:prstGeom prst="rect">
            <a:avLst/>
          </a:prstGeom>
          <a:ln w="28575">
            <a:solidFill>
              <a:srgbClr val="9073D1"/>
            </a:solidFill>
          </a:ln>
        </p:spPr>
      </p:pic>
      <p:sp>
        <p:nvSpPr>
          <p:cNvPr id="20" name="Rectangle 19">
            <a:extLst>
              <a:ext uri="{FF2B5EF4-FFF2-40B4-BE49-F238E27FC236}">
                <a16:creationId xmlns:a16="http://schemas.microsoft.com/office/drawing/2014/main" id="{6B4B4AB6-9790-65CB-520F-65E0B2AA9FCC}"/>
              </a:ext>
            </a:extLst>
          </p:cNvPr>
          <p:cNvSpPr/>
          <p:nvPr/>
        </p:nvSpPr>
        <p:spPr>
          <a:xfrm>
            <a:off x="4071909" y="5499814"/>
            <a:ext cx="3369902" cy="199609"/>
          </a:xfrm>
          <a:prstGeom prst="rect">
            <a:avLst/>
          </a:prstGeom>
          <a:noFill/>
          <a:ln w="9525">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4FCD88EC-C6A4-262F-4CF3-67D416559949}"/>
              </a:ext>
            </a:extLst>
          </p:cNvPr>
          <p:cNvSpPr txBox="1"/>
          <p:nvPr/>
        </p:nvSpPr>
        <p:spPr>
          <a:xfrm>
            <a:off x="3745543" y="3449716"/>
            <a:ext cx="3762900" cy="523220"/>
          </a:xfrm>
          <a:prstGeom prst="rect">
            <a:avLst/>
          </a:prstGeom>
          <a:noFill/>
        </p:spPr>
        <p:txBody>
          <a:bodyPr wrap="square" rtlCol="0">
            <a:spAutoFit/>
          </a:bodyPr>
          <a:lstStyle/>
          <a:p>
            <a:r>
              <a:rPr lang="fr-CA" sz="1400" dirty="0">
                <a:solidFill>
                  <a:srgbClr val="9073D1"/>
                </a:solidFill>
              </a:rPr>
              <a:t>On a créé un </a:t>
            </a:r>
            <a:r>
              <a:rPr lang="fr-CA" sz="1400" dirty="0">
                <a:solidFill>
                  <a:srgbClr val="FA4098"/>
                </a:solidFill>
              </a:rPr>
              <a:t>DTO</a:t>
            </a:r>
            <a:r>
              <a:rPr lang="fr-CA" sz="1400" dirty="0">
                <a:solidFill>
                  <a:srgbClr val="9073D1"/>
                </a:solidFill>
              </a:rPr>
              <a:t> similaire au modèle </a:t>
            </a:r>
            <a:r>
              <a:rPr lang="fr-CA" sz="1400" dirty="0">
                <a:solidFill>
                  <a:srgbClr val="FA4098"/>
                </a:solidFill>
              </a:rPr>
              <a:t>Comment</a:t>
            </a:r>
            <a:r>
              <a:rPr lang="fr-CA" sz="1400" dirty="0">
                <a:solidFill>
                  <a:srgbClr val="9073D1"/>
                </a:solidFill>
              </a:rPr>
              <a:t>, mais on a remplacé le User par un </a:t>
            </a:r>
            <a:r>
              <a:rPr lang="fr-CA" sz="1400" dirty="0" err="1">
                <a:solidFill>
                  <a:srgbClr val="FA4098"/>
                </a:solidFill>
              </a:rPr>
              <a:t>Username</a:t>
            </a:r>
            <a:r>
              <a:rPr lang="fr-CA" sz="1400" dirty="0">
                <a:solidFill>
                  <a:srgbClr val="9073D1"/>
                </a:solidFill>
              </a:rPr>
              <a:t>.</a:t>
            </a:r>
          </a:p>
        </p:txBody>
      </p:sp>
      <p:pic>
        <p:nvPicPr>
          <p:cNvPr id="23" name="Image 22">
            <a:extLst>
              <a:ext uri="{FF2B5EF4-FFF2-40B4-BE49-F238E27FC236}">
                <a16:creationId xmlns:a16="http://schemas.microsoft.com/office/drawing/2014/main" id="{0B2E3B45-A5B6-EC40-0BE7-397DE94631F3}"/>
              </a:ext>
            </a:extLst>
          </p:cNvPr>
          <p:cNvPicPr>
            <a:picLocks noChangeAspect="1"/>
          </p:cNvPicPr>
          <p:nvPr/>
        </p:nvPicPr>
        <p:blipFill>
          <a:blip r:embed="rId4"/>
          <a:stretch>
            <a:fillRect/>
          </a:stretch>
        </p:blipFill>
        <p:spPr>
          <a:xfrm>
            <a:off x="7694258" y="4041458"/>
            <a:ext cx="4309981" cy="1516215"/>
          </a:xfrm>
          <a:prstGeom prst="rect">
            <a:avLst/>
          </a:prstGeom>
          <a:ln w="28575">
            <a:solidFill>
              <a:srgbClr val="9073D1"/>
            </a:solidFill>
          </a:ln>
        </p:spPr>
      </p:pic>
      <p:sp>
        <p:nvSpPr>
          <p:cNvPr id="24" name="ZoneTexte 23">
            <a:extLst>
              <a:ext uri="{FF2B5EF4-FFF2-40B4-BE49-F238E27FC236}">
                <a16:creationId xmlns:a16="http://schemas.microsoft.com/office/drawing/2014/main" id="{AB964D26-8310-34CA-F441-D11916D2838A}"/>
              </a:ext>
            </a:extLst>
          </p:cNvPr>
          <p:cNvSpPr txBox="1"/>
          <p:nvPr/>
        </p:nvSpPr>
        <p:spPr>
          <a:xfrm>
            <a:off x="7697646" y="3411714"/>
            <a:ext cx="4383685" cy="523220"/>
          </a:xfrm>
          <a:prstGeom prst="rect">
            <a:avLst/>
          </a:prstGeom>
          <a:noFill/>
        </p:spPr>
        <p:txBody>
          <a:bodyPr wrap="square" rtlCol="0">
            <a:spAutoFit/>
          </a:bodyPr>
          <a:lstStyle/>
          <a:p>
            <a:r>
              <a:rPr lang="fr-CA" sz="1400" dirty="0">
                <a:solidFill>
                  <a:srgbClr val="9073D1"/>
                </a:solidFill>
              </a:rPr>
              <a:t>L’action récupère tous les </a:t>
            </a:r>
            <a:r>
              <a:rPr lang="fr-CA" sz="1400" dirty="0" err="1">
                <a:solidFill>
                  <a:srgbClr val="FA4098"/>
                </a:solidFill>
              </a:rPr>
              <a:t>Comments</a:t>
            </a:r>
            <a:r>
              <a:rPr lang="fr-CA" sz="1400" dirty="0">
                <a:solidFill>
                  <a:srgbClr val="9073D1"/>
                </a:solidFill>
              </a:rPr>
              <a:t>, les transforme en </a:t>
            </a:r>
            <a:r>
              <a:rPr lang="fr-CA" sz="1400" dirty="0" err="1">
                <a:solidFill>
                  <a:srgbClr val="FA4098"/>
                </a:solidFill>
              </a:rPr>
              <a:t>CommentDTO</a:t>
            </a:r>
            <a:r>
              <a:rPr lang="fr-CA" sz="1400" dirty="0">
                <a:solidFill>
                  <a:srgbClr val="9073D1"/>
                </a:solidFill>
              </a:rPr>
              <a:t> avec </a:t>
            </a:r>
            <a:r>
              <a:rPr lang="fr-CA" sz="1400" dirty="0">
                <a:solidFill>
                  <a:srgbClr val="FA4098"/>
                </a:solidFill>
              </a:rPr>
              <a:t>Select()</a:t>
            </a:r>
            <a:r>
              <a:rPr lang="fr-CA" sz="1400" dirty="0">
                <a:solidFill>
                  <a:srgbClr val="9073D1"/>
                </a:solidFill>
              </a:rPr>
              <a:t>, et les retourne.</a:t>
            </a:r>
          </a:p>
        </p:txBody>
      </p:sp>
    </p:spTree>
    <p:extLst>
      <p:ext uri="{BB962C8B-B14F-4D97-AF65-F5344CB8AC3E}">
        <p14:creationId xmlns:p14="http://schemas.microsoft.com/office/powerpoint/2010/main" val="148256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Création d’un intercepteur</a:t>
            </a:r>
          </a:p>
          <a:p>
            <a:pPr lvl="1"/>
            <a:r>
              <a:rPr lang="fr-CA" dirty="0"/>
              <a:t> </a:t>
            </a:r>
            <a:r>
              <a:rPr lang="fr-CA" dirty="0">
                <a:solidFill>
                  <a:srgbClr val="FA4098"/>
                </a:solidFill>
              </a:rPr>
              <a:t>Étape 1</a:t>
            </a:r>
            <a:r>
              <a:rPr lang="fr-CA" dirty="0"/>
              <a:t> : Pitonner la commande suivante</a:t>
            </a:r>
          </a:p>
          <a:p>
            <a:pPr lvl="1"/>
            <a:endParaRPr lang="fr-CA" dirty="0"/>
          </a:p>
          <a:p>
            <a:pPr lvl="2"/>
            <a:r>
              <a:rPr lang="fr-CA" dirty="0"/>
              <a:t> Résultat :</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
        <p:nvSpPr>
          <p:cNvPr id="13" name="ZoneTexte 12">
            <a:extLst>
              <a:ext uri="{FF2B5EF4-FFF2-40B4-BE49-F238E27FC236}">
                <a16:creationId xmlns:a16="http://schemas.microsoft.com/office/drawing/2014/main" id="{AC8E0874-CE6F-4D43-972C-DA3EBA68D024}"/>
              </a:ext>
            </a:extLst>
          </p:cNvPr>
          <p:cNvSpPr txBox="1"/>
          <p:nvPr/>
        </p:nvSpPr>
        <p:spPr>
          <a:xfrm>
            <a:off x="8976221" y="1405798"/>
            <a:ext cx="2172748" cy="338554"/>
          </a:xfrm>
          <a:prstGeom prst="rect">
            <a:avLst/>
          </a:prstGeom>
          <a:noFill/>
        </p:spPr>
        <p:txBody>
          <a:bodyPr wrap="square" rtlCol="0">
            <a:spAutoFit/>
          </a:bodyPr>
          <a:lstStyle/>
          <a:p>
            <a:r>
              <a:rPr lang="fr-CA" sz="1600" dirty="0">
                <a:solidFill>
                  <a:srgbClr val="73B3D1"/>
                </a:solidFill>
              </a:rPr>
              <a:t>Nom de votre choix</a:t>
            </a:r>
          </a:p>
        </p:txBody>
      </p:sp>
      <p:sp>
        <p:nvSpPr>
          <p:cNvPr id="19" name="ZoneTexte 18">
            <a:extLst>
              <a:ext uri="{FF2B5EF4-FFF2-40B4-BE49-F238E27FC236}">
                <a16:creationId xmlns:a16="http://schemas.microsoft.com/office/drawing/2014/main" id="{045D9B15-CBEF-4E0F-844E-54B998E3D248}"/>
              </a:ext>
            </a:extLst>
          </p:cNvPr>
          <p:cNvSpPr txBox="1"/>
          <p:nvPr/>
        </p:nvSpPr>
        <p:spPr>
          <a:xfrm>
            <a:off x="936857" y="6044361"/>
            <a:ext cx="10318284" cy="584775"/>
          </a:xfrm>
          <a:prstGeom prst="rect">
            <a:avLst/>
          </a:prstGeom>
          <a:noFill/>
        </p:spPr>
        <p:txBody>
          <a:bodyPr wrap="square" rtlCol="0">
            <a:spAutoFit/>
          </a:bodyPr>
          <a:lstStyle/>
          <a:p>
            <a:pPr algn="ctr"/>
            <a:r>
              <a:rPr lang="fr-CA" sz="1600" dirty="0">
                <a:solidFill>
                  <a:srgbClr val="73B3D1"/>
                </a:solidFill>
              </a:rPr>
              <a:t>La fonction </a:t>
            </a:r>
            <a:r>
              <a:rPr lang="fr-CA" sz="1600" dirty="0">
                <a:solidFill>
                  <a:srgbClr val="FA4098"/>
                </a:solidFill>
              </a:rPr>
              <a:t>intercept() </a:t>
            </a:r>
            <a:r>
              <a:rPr lang="fr-CA" sz="1600" dirty="0">
                <a:solidFill>
                  <a:srgbClr val="73B3D1"/>
                </a:solidFill>
              </a:rPr>
              <a:t>sera automatiquement appelée lorsqu’une </a:t>
            </a:r>
            <a:r>
              <a:rPr lang="fr-CA" sz="1600" b="1" dirty="0">
                <a:solidFill>
                  <a:srgbClr val="73B3D1"/>
                </a:solidFill>
              </a:rPr>
              <a:t>requête</a:t>
            </a:r>
            <a:r>
              <a:rPr lang="fr-CA" sz="1600" dirty="0">
                <a:solidFill>
                  <a:srgbClr val="73B3D1"/>
                </a:solidFill>
              </a:rPr>
              <a:t> sera envoyée.</a:t>
            </a:r>
          </a:p>
          <a:p>
            <a:pPr algn="ctr"/>
            <a:r>
              <a:rPr lang="fr-CA" sz="1600" dirty="0">
                <a:solidFill>
                  <a:srgbClr val="73B3D1"/>
                </a:solidFill>
              </a:rPr>
              <a:t>Vu qu’on a pas encore modifié </a:t>
            </a:r>
            <a:r>
              <a:rPr lang="fr-CA" sz="1600" dirty="0">
                <a:solidFill>
                  <a:srgbClr val="FA4098"/>
                </a:solidFill>
              </a:rPr>
              <a:t>intercept()</a:t>
            </a:r>
            <a:r>
              <a:rPr lang="fr-CA" sz="1600" dirty="0">
                <a:solidFill>
                  <a:srgbClr val="73B3D1"/>
                </a:solidFill>
              </a:rPr>
              <a:t>, elle ne fera absolument rien et le comportement des requêtes sera identique.</a:t>
            </a:r>
          </a:p>
        </p:txBody>
      </p:sp>
      <p:pic>
        <p:nvPicPr>
          <p:cNvPr id="5" name="Image 4">
            <a:extLst>
              <a:ext uri="{FF2B5EF4-FFF2-40B4-BE49-F238E27FC236}">
                <a16:creationId xmlns:a16="http://schemas.microsoft.com/office/drawing/2014/main" id="{7E288921-1487-68F5-37AE-621AE366F6CC}"/>
              </a:ext>
            </a:extLst>
          </p:cNvPr>
          <p:cNvPicPr>
            <a:picLocks noChangeAspect="1"/>
          </p:cNvPicPr>
          <p:nvPr/>
        </p:nvPicPr>
        <p:blipFill>
          <a:blip r:embed="rId2"/>
          <a:stretch>
            <a:fillRect/>
          </a:stretch>
        </p:blipFill>
        <p:spPr>
          <a:xfrm>
            <a:off x="1626526" y="1909185"/>
            <a:ext cx="8811855" cy="362001"/>
          </a:xfrm>
          <a:prstGeom prst="rect">
            <a:avLst/>
          </a:prstGeom>
        </p:spPr>
      </p:pic>
      <p:cxnSp>
        <p:nvCxnSpPr>
          <p:cNvPr id="11" name="Connecteur droit avec flèche 10">
            <a:extLst>
              <a:ext uri="{FF2B5EF4-FFF2-40B4-BE49-F238E27FC236}">
                <a16:creationId xmlns:a16="http://schemas.microsoft.com/office/drawing/2014/main" id="{860396D2-9B8A-45F1-9224-62BC6B701EAD}"/>
              </a:ext>
            </a:extLst>
          </p:cNvPr>
          <p:cNvCxnSpPr>
            <a:cxnSpLocks/>
          </p:cNvCxnSpPr>
          <p:nvPr/>
        </p:nvCxnSpPr>
        <p:spPr>
          <a:xfrm>
            <a:off x="9921771" y="1679827"/>
            <a:ext cx="140824" cy="40904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83F9CD01-4586-2929-9685-5DC937FE725A}"/>
              </a:ext>
            </a:extLst>
          </p:cNvPr>
          <p:cNvPicPr>
            <a:picLocks noChangeAspect="1"/>
          </p:cNvPicPr>
          <p:nvPr/>
        </p:nvPicPr>
        <p:blipFill>
          <a:blip r:embed="rId3"/>
          <a:stretch>
            <a:fillRect/>
          </a:stretch>
        </p:blipFill>
        <p:spPr>
          <a:xfrm>
            <a:off x="5426774" y="2388867"/>
            <a:ext cx="1338450" cy="1271765"/>
          </a:xfrm>
          <a:prstGeom prst="rect">
            <a:avLst/>
          </a:prstGeom>
          <a:ln w="28575">
            <a:solidFill>
              <a:srgbClr val="73B3D1"/>
            </a:solidFill>
          </a:ln>
        </p:spPr>
      </p:pic>
      <p:cxnSp>
        <p:nvCxnSpPr>
          <p:cNvPr id="15" name="Connecteur droit avec flèche 14">
            <a:extLst>
              <a:ext uri="{FF2B5EF4-FFF2-40B4-BE49-F238E27FC236}">
                <a16:creationId xmlns:a16="http://schemas.microsoft.com/office/drawing/2014/main" id="{14006CB9-C520-D4CB-5608-36ED79503845}"/>
              </a:ext>
            </a:extLst>
          </p:cNvPr>
          <p:cNvCxnSpPr>
            <a:cxnSpLocks/>
          </p:cNvCxnSpPr>
          <p:nvPr/>
        </p:nvCxnSpPr>
        <p:spPr>
          <a:xfrm flipH="1">
            <a:off x="6539107" y="3394402"/>
            <a:ext cx="635885" cy="18513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C55188DB-AA86-453C-C766-EA0F06E83CDF}"/>
              </a:ext>
            </a:extLst>
          </p:cNvPr>
          <p:cNvPicPr>
            <a:picLocks noChangeAspect="1"/>
          </p:cNvPicPr>
          <p:nvPr/>
        </p:nvPicPr>
        <p:blipFill>
          <a:blip r:embed="rId4"/>
          <a:stretch>
            <a:fillRect/>
          </a:stretch>
        </p:blipFill>
        <p:spPr>
          <a:xfrm>
            <a:off x="1823459" y="3899101"/>
            <a:ext cx="8417988" cy="2072582"/>
          </a:xfrm>
          <a:prstGeom prst="rect">
            <a:avLst/>
          </a:prstGeom>
          <a:ln w="28575">
            <a:solidFill>
              <a:srgbClr val="73B3D1"/>
            </a:solidFill>
          </a:ln>
        </p:spPr>
      </p:pic>
    </p:spTree>
    <p:extLst>
      <p:ext uri="{BB962C8B-B14F-4D97-AF65-F5344CB8AC3E}">
        <p14:creationId xmlns:p14="http://schemas.microsoft.com/office/powerpoint/2010/main" val="81142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Création d’un intercepteur</a:t>
            </a:r>
          </a:p>
          <a:p>
            <a:pPr lvl="1"/>
            <a:r>
              <a:rPr lang="fr-CA" dirty="0"/>
              <a:t> </a:t>
            </a:r>
            <a:r>
              <a:rPr lang="fr-CA" dirty="0">
                <a:solidFill>
                  <a:srgbClr val="FA4098"/>
                </a:solidFill>
              </a:rPr>
              <a:t>Étape 2 </a:t>
            </a:r>
            <a:r>
              <a:rPr lang="fr-CA" dirty="0"/>
              <a:t>: Modification de </a:t>
            </a:r>
            <a:r>
              <a:rPr lang="fr-CA" dirty="0">
                <a:solidFill>
                  <a:srgbClr val="FA4098"/>
                </a:solidFill>
              </a:rPr>
              <a:t>app.module.ts</a:t>
            </a:r>
          </a:p>
          <a:p>
            <a:pPr lvl="1"/>
            <a:endParaRPr lang="fr-CA" dirty="0">
              <a:solidFill>
                <a:srgbClr val="FA4098"/>
              </a:solidFill>
            </a:endParaRPr>
          </a:p>
          <a:p>
            <a:pPr lvl="1"/>
            <a:endParaRPr lang="fr-CA" dirty="0">
              <a:solidFill>
                <a:srgbClr val="FA4098"/>
              </a:solidFill>
            </a:endParaRPr>
          </a:p>
          <a:p>
            <a:pPr lvl="1"/>
            <a:endParaRPr lang="fr-CA" dirty="0">
              <a:solidFill>
                <a:srgbClr val="FA4098"/>
              </a:solidFill>
            </a:endParaRPr>
          </a:p>
          <a:p>
            <a:pPr lvl="1"/>
            <a:endParaRPr lang="fr-CA" dirty="0">
              <a:solidFill>
                <a:srgbClr val="FA4098"/>
              </a:solidFill>
            </a:endParaRPr>
          </a:p>
          <a:p>
            <a:pPr lvl="1"/>
            <a:endParaRPr lang="fr-CA" dirty="0"/>
          </a:p>
          <a:p>
            <a:pPr lvl="1"/>
            <a:r>
              <a:rPr lang="fr-CA" dirty="0"/>
              <a:t> </a:t>
            </a:r>
            <a:r>
              <a:rPr lang="fr-CA" dirty="0">
                <a:solidFill>
                  <a:srgbClr val="FA4098"/>
                </a:solidFill>
              </a:rPr>
              <a:t>Étape 3 </a:t>
            </a:r>
            <a:r>
              <a:rPr lang="fr-CA" dirty="0"/>
              <a:t>: Personnaliser l’intercepteur</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
        <p:nvSpPr>
          <p:cNvPr id="9" name="ZoneTexte 8">
            <a:extLst>
              <a:ext uri="{FF2B5EF4-FFF2-40B4-BE49-F238E27FC236}">
                <a16:creationId xmlns:a16="http://schemas.microsoft.com/office/drawing/2014/main" id="{04506742-8356-409A-8467-BD49FA7A7CBA}"/>
              </a:ext>
            </a:extLst>
          </p:cNvPr>
          <p:cNvSpPr txBox="1"/>
          <p:nvPr/>
        </p:nvSpPr>
        <p:spPr>
          <a:xfrm>
            <a:off x="8145708" y="1388930"/>
            <a:ext cx="3752011" cy="830997"/>
          </a:xfrm>
          <a:prstGeom prst="rect">
            <a:avLst/>
          </a:prstGeom>
          <a:noFill/>
        </p:spPr>
        <p:txBody>
          <a:bodyPr wrap="square" rtlCol="0">
            <a:spAutoFit/>
          </a:bodyPr>
          <a:lstStyle/>
          <a:p>
            <a:r>
              <a:rPr lang="fr-CA" sz="1600" dirty="0">
                <a:solidFill>
                  <a:srgbClr val="73B3D1"/>
                </a:solidFill>
              </a:rPr>
              <a:t>Permettre plusieurs instances de l’intercepteur. (Par exemple, si plusieurs requêtes sont lancées simultanément)</a:t>
            </a:r>
          </a:p>
        </p:txBody>
      </p:sp>
      <p:sp>
        <p:nvSpPr>
          <p:cNvPr id="12" name="ZoneTexte 11">
            <a:extLst>
              <a:ext uri="{FF2B5EF4-FFF2-40B4-BE49-F238E27FC236}">
                <a16:creationId xmlns:a16="http://schemas.microsoft.com/office/drawing/2014/main" id="{E0C74462-BCDA-4F55-BD2D-DB65C9F257E5}"/>
              </a:ext>
            </a:extLst>
          </p:cNvPr>
          <p:cNvSpPr txBox="1"/>
          <p:nvPr/>
        </p:nvSpPr>
        <p:spPr>
          <a:xfrm>
            <a:off x="1595657" y="3047876"/>
            <a:ext cx="8968381" cy="338554"/>
          </a:xfrm>
          <a:prstGeom prst="rect">
            <a:avLst/>
          </a:prstGeom>
          <a:noFill/>
        </p:spPr>
        <p:txBody>
          <a:bodyPr wrap="square" rtlCol="0">
            <a:spAutoFit/>
          </a:bodyPr>
          <a:lstStyle/>
          <a:p>
            <a:r>
              <a:rPr lang="fr-CA" sz="1600" dirty="0">
                <a:solidFill>
                  <a:srgbClr val="73B3D1"/>
                </a:solidFill>
              </a:rPr>
              <a:t>Sans cette modification dans </a:t>
            </a:r>
            <a:r>
              <a:rPr lang="fr-CA" sz="1600" dirty="0" err="1">
                <a:solidFill>
                  <a:srgbClr val="FA4098"/>
                </a:solidFill>
              </a:rPr>
              <a:t>app.module.ts</a:t>
            </a:r>
            <a:r>
              <a:rPr lang="fr-CA" sz="1600" dirty="0">
                <a:solidFill>
                  <a:srgbClr val="73B3D1"/>
                </a:solidFill>
              </a:rPr>
              <a:t>, l’intercepteur n’est rattaché à rien et ne s’activera jamais.</a:t>
            </a:r>
          </a:p>
        </p:txBody>
      </p:sp>
      <p:sp>
        <p:nvSpPr>
          <p:cNvPr id="15" name="ZoneTexte 14">
            <a:extLst>
              <a:ext uri="{FF2B5EF4-FFF2-40B4-BE49-F238E27FC236}">
                <a16:creationId xmlns:a16="http://schemas.microsoft.com/office/drawing/2014/main" id="{BCABBB9C-9983-4010-BC88-B9012789CB02}"/>
              </a:ext>
            </a:extLst>
          </p:cNvPr>
          <p:cNvSpPr txBox="1"/>
          <p:nvPr/>
        </p:nvSpPr>
        <p:spPr>
          <a:xfrm>
            <a:off x="2330041" y="6069567"/>
            <a:ext cx="7531917" cy="584775"/>
          </a:xfrm>
          <a:prstGeom prst="rect">
            <a:avLst/>
          </a:prstGeom>
          <a:noFill/>
        </p:spPr>
        <p:txBody>
          <a:bodyPr wrap="square" rtlCol="0">
            <a:spAutoFit/>
          </a:bodyPr>
          <a:lstStyle/>
          <a:p>
            <a:r>
              <a:rPr lang="fr-CA" sz="1600" dirty="0">
                <a:solidFill>
                  <a:srgbClr val="73B3D1"/>
                </a:solidFill>
              </a:rPr>
              <a:t>Avec cette modification, à chaque fois qu’on lancera une requête HTTP, la phrase « Trois tortues trottaient sur un trottoir très étroit. » sera imprimée dans la console.</a:t>
            </a:r>
          </a:p>
        </p:txBody>
      </p:sp>
      <p:pic>
        <p:nvPicPr>
          <p:cNvPr id="5" name="Image 4">
            <a:extLst>
              <a:ext uri="{FF2B5EF4-FFF2-40B4-BE49-F238E27FC236}">
                <a16:creationId xmlns:a16="http://schemas.microsoft.com/office/drawing/2014/main" id="{C1066C5B-3717-7C11-5232-A52B3D7EF83E}"/>
              </a:ext>
            </a:extLst>
          </p:cNvPr>
          <p:cNvPicPr>
            <a:picLocks noChangeAspect="1"/>
          </p:cNvPicPr>
          <p:nvPr/>
        </p:nvPicPr>
        <p:blipFill>
          <a:blip r:embed="rId2"/>
          <a:stretch>
            <a:fillRect/>
          </a:stretch>
        </p:blipFill>
        <p:spPr>
          <a:xfrm>
            <a:off x="2917107" y="2375614"/>
            <a:ext cx="6325483" cy="657317"/>
          </a:xfrm>
          <a:prstGeom prst="rect">
            <a:avLst/>
          </a:prstGeom>
          <a:ln w="28575">
            <a:solidFill>
              <a:srgbClr val="73B3D1"/>
            </a:solidFill>
          </a:ln>
        </p:spPr>
      </p:pic>
      <p:cxnSp>
        <p:nvCxnSpPr>
          <p:cNvPr id="8" name="Connecteur droit avec flèche 7">
            <a:extLst>
              <a:ext uri="{FF2B5EF4-FFF2-40B4-BE49-F238E27FC236}">
                <a16:creationId xmlns:a16="http://schemas.microsoft.com/office/drawing/2014/main" id="{ACC565D8-F853-4550-81E9-00237AB799C3}"/>
              </a:ext>
            </a:extLst>
          </p:cNvPr>
          <p:cNvCxnSpPr>
            <a:cxnSpLocks/>
          </p:cNvCxnSpPr>
          <p:nvPr/>
        </p:nvCxnSpPr>
        <p:spPr>
          <a:xfrm flipH="1">
            <a:off x="9052560" y="2219927"/>
            <a:ext cx="578001" cy="34039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600C8549-C987-DAD6-6AD1-2D6E7561808E}"/>
              </a:ext>
            </a:extLst>
          </p:cNvPr>
          <p:cNvPicPr>
            <a:picLocks noChangeAspect="1"/>
          </p:cNvPicPr>
          <p:nvPr/>
        </p:nvPicPr>
        <p:blipFill>
          <a:blip r:embed="rId3"/>
          <a:stretch>
            <a:fillRect/>
          </a:stretch>
        </p:blipFill>
        <p:spPr>
          <a:xfrm>
            <a:off x="1864446" y="4543272"/>
            <a:ext cx="8430802" cy="1400370"/>
          </a:xfrm>
          <a:prstGeom prst="rect">
            <a:avLst/>
          </a:prstGeom>
          <a:ln w="28575">
            <a:solidFill>
              <a:srgbClr val="73B3D1"/>
            </a:solidFill>
          </a:ln>
        </p:spPr>
      </p:pic>
      <p:pic>
        <p:nvPicPr>
          <p:cNvPr id="16" name="Image 15">
            <a:extLst>
              <a:ext uri="{FF2B5EF4-FFF2-40B4-BE49-F238E27FC236}">
                <a16:creationId xmlns:a16="http://schemas.microsoft.com/office/drawing/2014/main" id="{5FB0607C-5209-FA07-804F-7E17C9752554}"/>
              </a:ext>
            </a:extLst>
          </p:cNvPr>
          <p:cNvPicPr>
            <a:picLocks noChangeAspect="1"/>
          </p:cNvPicPr>
          <p:nvPr/>
        </p:nvPicPr>
        <p:blipFill>
          <a:blip r:embed="rId4"/>
          <a:stretch>
            <a:fillRect/>
          </a:stretch>
        </p:blipFill>
        <p:spPr>
          <a:xfrm>
            <a:off x="5952270" y="5655456"/>
            <a:ext cx="5718947" cy="204057"/>
          </a:xfrm>
          <a:prstGeom prst="rect">
            <a:avLst/>
          </a:prstGeom>
          <a:ln w="28575">
            <a:solidFill>
              <a:srgbClr val="73B3D1"/>
            </a:solidFill>
          </a:ln>
        </p:spPr>
      </p:pic>
    </p:spTree>
    <p:extLst>
      <p:ext uri="{BB962C8B-B14F-4D97-AF65-F5344CB8AC3E}">
        <p14:creationId xmlns:p14="http://schemas.microsoft.com/office/powerpoint/2010/main" val="39146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a:xfrm>
            <a:off x="520783" y="1150572"/>
            <a:ext cx="11118135" cy="5707428"/>
          </a:xfrm>
        </p:spPr>
        <p:txBody>
          <a:bodyPr/>
          <a:lstStyle/>
          <a:p>
            <a:r>
              <a:rPr lang="fr-CA" dirty="0"/>
              <a:t> Création d’un intercepteur</a:t>
            </a:r>
          </a:p>
          <a:p>
            <a:pPr lvl="1"/>
            <a:r>
              <a:rPr lang="fr-CA" dirty="0"/>
              <a:t> </a:t>
            </a:r>
            <a:r>
              <a:rPr lang="fr-CA" dirty="0">
                <a:solidFill>
                  <a:srgbClr val="FA4098"/>
                </a:solidFill>
              </a:rPr>
              <a:t>Étape 3</a:t>
            </a:r>
            <a:r>
              <a:rPr lang="fr-CA" dirty="0"/>
              <a:t> : Personnaliser l’intercepteur</a:t>
            </a:r>
          </a:p>
          <a:p>
            <a:pPr lvl="2"/>
            <a:r>
              <a:rPr lang="fr-CA" dirty="0"/>
              <a:t> Exemple plus pertinent : Ajouter des en-têtes aux requêtes HTTP interceptées pour y joindre un token d’authentification.</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a:t>
            </a:r>
            <a:r>
              <a:rPr lang="fr-CA" dirty="0">
                <a:solidFill>
                  <a:srgbClr val="FA4098"/>
                </a:solidFill>
              </a:rPr>
              <a:t>request</a:t>
            </a:r>
            <a:r>
              <a:rPr lang="fr-CA" dirty="0"/>
              <a:t> : Ce </a:t>
            </a:r>
            <a:r>
              <a:rPr lang="fr-CA" b="1" dirty="0"/>
              <a:t>paramètre</a:t>
            </a:r>
            <a:r>
              <a:rPr lang="fr-CA" dirty="0"/>
              <a:t> représente la requête (son URL, ses en-têtes, son corps, etc. c’est un objet avec plusieurs données)</a:t>
            </a:r>
          </a:p>
          <a:p>
            <a:pPr lvl="2"/>
            <a:r>
              <a:rPr lang="fr-CA" dirty="0"/>
              <a:t> </a:t>
            </a:r>
            <a:r>
              <a:rPr lang="fr-CA" dirty="0">
                <a:solidFill>
                  <a:srgbClr val="FA4098"/>
                </a:solidFill>
              </a:rPr>
              <a:t>clone()</a:t>
            </a:r>
            <a:r>
              <a:rPr lang="fr-CA" dirty="0"/>
              <a:t> permet de modifier cet objet qui représente une requête.</a:t>
            </a:r>
          </a:p>
          <a:p>
            <a:pPr lvl="2"/>
            <a:r>
              <a:rPr lang="fr-CA" dirty="0"/>
              <a:t> </a:t>
            </a:r>
            <a:r>
              <a:rPr lang="fr-CA" dirty="0">
                <a:solidFill>
                  <a:srgbClr val="FA4098"/>
                </a:solidFill>
              </a:rPr>
              <a:t>next.handle(request)</a:t>
            </a:r>
            <a:r>
              <a:rPr lang="fr-CA" dirty="0"/>
              <a:t> permet ensuite de gérer (d’envoyer) la requête telle que modifiée.</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3C111B8F-B615-486C-AF75-D9267709D727}"/>
              </a:ext>
            </a:extLst>
          </p:cNvPr>
          <p:cNvPicPr>
            <a:picLocks noChangeAspect="1"/>
          </p:cNvPicPr>
          <p:nvPr/>
        </p:nvPicPr>
        <p:blipFill>
          <a:blip r:embed="rId2"/>
          <a:stretch>
            <a:fillRect/>
          </a:stretch>
        </p:blipFill>
        <p:spPr>
          <a:xfrm>
            <a:off x="1928231" y="2638819"/>
            <a:ext cx="8335538" cy="2486372"/>
          </a:xfrm>
          <a:prstGeom prst="rect">
            <a:avLst/>
          </a:prstGeom>
          <a:ln w="28575">
            <a:solidFill>
              <a:srgbClr val="73B3D1"/>
            </a:solidFill>
          </a:ln>
        </p:spPr>
      </p:pic>
      <p:cxnSp>
        <p:nvCxnSpPr>
          <p:cNvPr id="6" name="Connecteur droit avec flèche 5">
            <a:extLst>
              <a:ext uri="{FF2B5EF4-FFF2-40B4-BE49-F238E27FC236}">
                <a16:creationId xmlns:a16="http://schemas.microsoft.com/office/drawing/2014/main" id="{27D9A8AD-002A-4771-9FE5-33F209EEA9C2}"/>
              </a:ext>
            </a:extLst>
          </p:cNvPr>
          <p:cNvCxnSpPr>
            <a:cxnSpLocks/>
          </p:cNvCxnSpPr>
          <p:nvPr/>
        </p:nvCxnSpPr>
        <p:spPr>
          <a:xfrm flipH="1">
            <a:off x="2692866" y="2913309"/>
            <a:ext cx="343950" cy="24095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B0860DF-5F22-4334-8CC6-19CCE98A0991}"/>
              </a:ext>
            </a:extLst>
          </p:cNvPr>
          <p:cNvCxnSpPr/>
          <p:nvPr/>
        </p:nvCxnSpPr>
        <p:spPr>
          <a:xfrm>
            <a:off x="3775046" y="3338818"/>
            <a:ext cx="427838" cy="0"/>
          </a:xfrm>
          <a:prstGeom prst="line">
            <a:avLst/>
          </a:prstGeom>
          <a:ln w="12700">
            <a:solidFill>
              <a:srgbClr val="FA4098"/>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1F53056-BC96-42E7-BAEF-5DEA963A6903}"/>
              </a:ext>
            </a:extLst>
          </p:cNvPr>
          <p:cNvCxnSpPr>
            <a:cxnSpLocks/>
          </p:cNvCxnSpPr>
          <p:nvPr/>
        </p:nvCxnSpPr>
        <p:spPr>
          <a:xfrm>
            <a:off x="2822897" y="4883791"/>
            <a:ext cx="1648435" cy="0"/>
          </a:xfrm>
          <a:prstGeom prst="line">
            <a:avLst/>
          </a:prstGeom>
          <a:ln w="12700">
            <a:solidFill>
              <a:srgbClr val="FA4098"/>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6DB1BE6-A38B-49B0-8F57-E7A8BF5ACF86}"/>
              </a:ext>
            </a:extLst>
          </p:cNvPr>
          <p:cNvSpPr txBox="1"/>
          <p:nvPr/>
        </p:nvSpPr>
        <p:spPr>
          <a:xfrm>
            <a:off x="6553011" y="4378271"/>
            <a:ext cx="5321417" cy="584775"/>
          </a:xfrm>
          <a:prstGeom prst="rect">
            <a:avLst/>
          </a:prstGeom>
          <a:solidFill>
            <a:schemeClr val="bg1"/>
          </a:solidFill>
          <a:ln w="28575">
            <a:solidFill>
              <a:srgbClr val="73B3D1"/>
            </a:solidFill>
          </a:ln>
        </p:spPr>
        <p:txBody>
          <a:bodyPr wrap="square" rtlCol="0">
            <a:spAutoFit/>
          </a:bodyPr>
          <a:lstStyle/>
          <a:p>
            <a:r>
              <a:rPr lang="fr-CA" sz="1600" dirty="0">
                <a:solidFill>
                  <a:srgbClr val="73B3D1"/>
                </a:solidFill>
              </a:rPr>
              <a:t>Assurez-vous d’avoir écrit la bonne clé ici, selon comment vous avez rangez votre </a:t>
            </a:r>
            <a:r>
              <a:rPr lang="fr-CA" sz="1600" dirty="0" err="1">
                <a:solidFill>
                  <a:srgbClr val="73B3D1"/>
                </a:solidFill>
              </a:rPr>
              <a:t>token</a:t>
            </a:r>
            <a:r>
              <a:rPr lang="fr-CA" sz="1600" dirty="0">
                <a:solidFill>
                  <a:srgbClr val="73B3D1"/>
                </a:solidFill>
              </a:rPr>
              <a:t> d’authentification.</a:t>
            </a:r>
          </a:p>
        </p:txBody>
      </p:sp>
      <p:cxnSp>
        <p:nvCxnSpPr>
          <p:cNvPr id="10" name="Connecteur droit avec flèche 9">
            <a:extLst>
              <a:ext uri="{FF2B5EF4-FFF2-40B4-BE49-F238E27FC236}">
                <a16:creationId xmlns:a16="http://schemas.microsoft.com/office/drawing/2014/main" id="{E13D020E-6D85-46F9-A32B-07E3F4C1A42E}"/>
              </a:ext>
            </a:extLst>
          </p:cNvPr>
          <p:cNvCxnSpPr>
            <a:cxnSpLocks/>
          </p:cNvCxnSpPr>
          <p:nvPr/>
        </p:nvCxnSpPr>
        <p:spPr>
          <a:xfrm flipH="1" flipV="1">
            <a:off x="7276265" y="3994433"/>
            <a:ext cx="416887" cy="34756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3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a:xfrm>
            <a:off x="520783" y="1150572"/>
            <a:ext cx="11118135" cy="5707428"/>
          </a:xfrm>
        </p:spPr>
        <p:txBody>
          <a:bodyPr>
            <a:normAutofit/>
          </a:bodyPr>
          <a:lstStyle/>
          <a:p>
            <a:r>
              <a:rPr lang="fr-CA" dirty="0"/>
              <a:t> Création d’un intercepteur</a:t>
            </a:r>
          </a:p>
          <a:p>
            <a:pPr lvl="1"/>
            <a:r>
              <a:rPr lang="fr-CA" dirty="0"/>
              <a:t> Et si on ne veut pas modifier les en-têtes de certaines requêtes ?</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2"/>
            <a:r>
              <a:rPr lang="fr-CA" dirty="0"/>
              <a:t> Ici, on a glissé l’ajout des </a:t>
            </a:r>
            <a:r>
              <a:rPr lang="fr-CA" dirty="0">
                <a:solidFill>
                  <a:srgbClr val="FA4098"/>
                </a:solidFill>
              </a:rPr>
              <a:t>en-têtes</a:t>
            </a:r>
            <a:r>
              <a:rPr lang="fr-CA" dirty="0"/>
              <a:t> dans un </a:t>
            </a:r>
            <a:r>
              <a:rPr lang="fr-CA" dirty="0">
                <a:solidFill>
                  <a:srgbClr val="FA4098"/>
                </a:solidFill>
              </a:rPr>
              <a:t>if</a:t>
            </a:r>
            <a:r>
              <a:rPr lang="fr-CA" dirty="0"/>
              <a:t> qui permet de ne pas ajouter ces </a:t>
            </a:r>
            <a:r>
              <a:rPr lang="fr-CA" dirty="0">
                <a:solidFill>
                  <a:srgbClr val="FA4098"/>
                </a:solidFill>
              </a:rPr>
              <a:t>en-têtes</a:t>
            </a:r>
            <a:r>
              <a:rPr lang="fr-CA" dirty="0"/>
              <a:t> lorsque l’on inscrit un nouvel utilisateur. (Pas besoin de </a:t>
            </a:r>
            <a:r>
              <a:rPr lang="fr-CA" dirty="0">
                <a:solidFill>
                  <a:srgbClr val="FA4098"/>
                </a:solidFill>
              </a:rPr>
              <a:t>token</a:t>
            </a:r>
            <a:r>
              <a:rPr lang="fr-CA" dirty="0"/>
              <a:t> quand on </a:t>
            </a:r>
            <a:r>
              <a:rPr lang="fr-CA" dirty="0">
                <a:solidFill>
                  <a:srgbClr val="FA4098"/>
                </a:solidFill>
              </a:rPr>
              <a:t>s’inscrit</a:t>
            </a:r>
            <a:r>
              <a:rPr lang="fr-CA" dirty="0"/>
              <a:t> ou qu’on se </a:t>
            </a:r>
            <a:r>
              <a:rPr lang="fr-CA" dirty="0">
                <a:solidFill>
                  <a:srgbClr val="FA4098"/>
                </a:solidFill>
              </a:rPr>
              <a:t>connecte</a:t>
            </a:r>
            <a:r>
              <a:rPr lang="fr-CA" dirty="0"/>
              <a:t>...)</a:t>
            </a:r>
          </a:p>
          <a:p>
            <a:pPr lvl="2"/>
            <a:r>
              <a:rPr lang="fr-CA" dirty="0"/>
              <a:t> </a:t>
            </a:r>
            <a:r>
              <a:rPr lang="fr-CA" b="1" dirty="0"/>
              <a:t>Précision</a:t>
            </a:r>
            <a:r>
              <a:rPr lang="fr-CA" dirty="0"/>
              <a:t> : Envoyer un </a:t>
            </a:r>
            <a:r>
              <a:rPr lang="fr-CA" dirty="0" err="1"/>
              <a:t>token</a:t>
            </a:r>
            <a:r>
              <a:rPr lang="fr-CA" dirty="0"/>
              <a:t> à une action du serveur </a:t>
            </a:r>
            <a:r>
              <a:rPr lang="fr-CA" b="1" dirty="0"/>
              <a:t>qui ne nécessite pas l’authentification</a:t>
            </a:r>
            <a:r>
              <a:rPr lang="fr-CA" dirty="0"/>
              <a:t> (donc qui n’a pas [</a:t>
            </a:r>
            <a:r>
              <a:rPr lang="fr-CA" dirty="0" err="1">
                <a:solidFill>
                  <a:srgbClr val="FA4098"/>
                </a:solidFill>
              </a:rPr>
              <a:t>Authorize</a:t>
            </a:r>
            <a:r>
              <a:rPr lang="fr-CA" dirty="0"/>
              <a:t>]) ne provoque pas d’erreur.</a:t>
            </a:r>
          </a:p>
          <a:p>
            <a:pPr lvl="3"/>
            <a:r>
              <a:rPr lang="fr-CA" dirty="0"/>
              <a:t> Donc pas besoin de se mettre à exclure plein de requêtes, c’est surtout si vous envoyez des requêtes à plusieurs API différentes.</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EC0DEFB9-1EC7-4FF8-9E2A-EF4B3FA259E0}"/>
              </a:ext>
            </a:extLst>
          </p:cNvPr>
          <p:cNvPicPr>
            <a:picLocks noChangeAspect="1"/>
          </p:cNvPicPr>
          <p:nvPr/>
        </p:nvPicPr>
        <p:blipFill>
          <a:blip r:embed="rId2"/>
          <a:stretch>
            <a:fillRect/>
          </a:stretch>
        </p:blipFill>
        <p:spPr>
          <a:xfrm>
            <a:off x="2957074" y="2113725"/>
            <a:ext cx="6277851" cy="2429214"/>
          </a:xfrm>
          <a:prstGeom prst="rect">
            <a:avLst/>
          </a:prstGeom>
          <a:ln w="28575">
            <a:solidFill>
              <a:srgbClr val="73B3D1"/>
            </a:solidFill>
          </a:ln>
        </p:spPr>
      </p:pic>
      <p:cxnSp>
        <p:nvCxnSpPr>
          <p:cNvPr id="6" name="Connecteur droit avec flèche 5">
            <a:extLst>
              <a:ext uri="{FF2B5EF4-FFF2-40B4-BE49-F238E27FC236}">
                <a16:creationId xmlns:a16="http://schemas.microsoft.com/office/drawing/2014/main" id="{C9439503-FF0A-438F-A9F7-A6F9E155F85D}"/>
              </a:ext>
            </a:extLst>
          </p:cNvPr>
          <p:cNvCxnSpPr>
            <a:cxnSpLocks/>
          </p:cNvCxnSpPr>
          <p:nvPr/>
        </p:nvCxnSpPr>
        <p:spPr>
          <a:xfrm flipH="1">
            <a:off x="8794504" y="2376413"/>
            <a:ext cx="880841"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80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Manipulation de la requête HTTP</a:t>
            </a:r>
          </a:p>
          <a:p>
            <a:pPr lvl="1"/>
            <a:r>
              <a:rPr lang="fr-CA" dirty="0"/>
              <a:t> On peut manipuler plus minutieusement l’URL :</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89682B2A-8E14-46E9-BDB8-A0D794F67590}"/>
              </a:ext>
            </a:extLst>
          </p:cNvPr>
          <p:cNvPicPr>
            <a:picLocks noChangeAspect="1"/>
          </p:cNvPicPr>
          <p:nvPr/>
        </p:nvPicPr>
        <p:blipFill>
          <a:blip r:embed="rId2"/>
          <a:stretch>
            <a:fillRect/>
          </a:stretch>
        </p:blipFill>
        <p:spPr>
          <a:xfrm>
            <a:off x="1880599" y="2141440"/>
            <a:ext cx="8430802" cy="981212"/>
          </a:xfrm>
          <a:prstGeom prst="rect">
            <a:avLst/>
          </a:prstGeom>
          <a:ln w="28575">
            <a:solidFill>
              <a:srgbClr val="73B3D1"/>
            </a:solidFill>
          </a:ln>
        </p:spPr>
      </p:pic>
      <p:pic>
        <p:nvPicPr>
          <p:cNvPr id="7" name="Image 6">
            <a:extLst>
              <a:ext uri="{FF2B5EF4-FFF2-40B4-BE49-F238E27FC236}">
                <a16:creationId xmlns:a16="http://schemas.microsoft.com/office/drawing/2014/main" id="{4ECB7CA7-803E-4981-B86E-DFB1B88947C0}"/>
              </a:ext>
            </a:extLst>
          </p:cNvPr>
          <p:cNvPicPr>
            <a:picLocks noChangeAspect="1"/>
          </p:cNvPicPr>
          <p:nvPr/>
        </p:nvPicPr>
        <p:blipFill>
          <a:blip r:embed="rId3"/>
          <a:stretch>
            <a:fillRect/>
          </a:stretch>
        </p:blipFill>
        <p:spPr>
          <a:xfrm>
            <a:off x="1808141" y="3251421"/>
            <a:ext cx="8575717" cy="2215449"/>
          </a:xfrm>
          <a:prstGeom prst="rect">
            <a:avLst/>
          </a:prstGeom>
          <a:ln w="28575">
            <a:solidFill>
              <a:srgbClr val="73B3D1"/>
            </a:solidFill>
          </a:ln>
        </p:spPr>
      </p:pic>
      <p:cxnSp>
        <p:nvCxnSpPr>
          <p:cNvPr id="8" name="Connecteur droit avec flèche 7">
            <a:extLst>
              <a:ext uri="{FF2B5EF4-FFF2-40B4-BE49-F238E27FC236}">
                <a16:creationId xmlns:a16="http://schemas.microsoft.com/office/drawing/2014/main" id="{949520DC-C7EB-427C-98A3-F1CD9384FCD8}"/>
              </a:ext>
            </a:extLst>
          </p:cNvPr>
          <p:cNvCxnSpPr>
            <a:cxnSpLocks/>
          </p:cNvCxnSpPr>
          <p:nvPr/>
        </p:nvCxnSpPr>
        <p:spPr>
          <a:xfrm flipH="1">
            <a:off x="3741492" y="2997199"/>
            <a:ext cx="117445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FC59A68-C9CC-47F9-91C5-F662E8BE88C0}"/>
              </a:ext>
            </a:extLst>
          </p:cNvPr>
          <p:cNvSpPr txBox="1"/>
          <p:nvPr/>
        </p:nvSpPr>
        <p:spPr>
          <a:xfrm>
            <a:off x="1524627" y="5562516"/>
            <a:ext cx="9395670" cy="646331"/>
          </a:xfrm>
          <a:prstGeom prst="rect">
            <a:avLst/>
          </a:prstGeom>
          <a:noFill/>
        </p:spPr>
        <p:txBody>
          <a:bodyPr wrap="square" rtlCol="0">
            <a:spAutoFit/>
          </a:bodyPr>
          <a:lstStyle/>
          <a:p>
            <a:r>
              <a:rPr lang="fr-CA" dirty="0">
                <a:solidFill>
                  <a:srgbClr val="73B3D1"/>
                </a:solidFill>
              </a:rPr>
              <a:t>Grâce à des paramètres comme url</a:t>
            </a:r>
            <a:r>
              <a:rPr lang="fr-CA" dirty="0">
                <a:solidFill>
                  <a:srgbClr val="FA4098"/>
                </a:solidFill>
              </a:rPr>
              <a:t>.hostname</a:t>
            </a:r>
            <a:r>
              <a:rPr lang="fr-CA" dirty="0">
                <a:solidFill>
                  <a:srgbClr val="73B3D1"/>
                </a:solidFill>
              </a:rPr>
              <a:t>, on peut créer des </a:t>
            </a:r>
            <a:r>
              <a:rPr lang="fr-CA" dirty="0">
                <a:solidFill>
                  <a:srgbClr val="FA4098"/>
                </a:solidFill>
              </a:rPr>
              <a:t>if</a:t>
            </a:r>
            <a:r>
              <a:rPr lang="fr-CA" dirty="0">
                <a:solidFill>
                  <a:srgbClr val="73B3D1"/>
                </a:solidFill>
              </a:rPr>
              <a:t> un peu plus généraux. (Par exemple, n’ajouter le </a:t>
            </a:r>
            <a:r>
              <a:rPr lang="fr-CA" dirty="0">
                <a:solidFill>
                  <a:srgbClr val="FA4098"/>
                </a:solidFill>
              </a:rPr>
              <a:t>token</a:t>
            </a:r>
            <a:r>
              <a:rPr lang="fr-CA" dirty="0">
                <a:solidFill>
                  <a:srgbClr val="73B3D1"/>
                </a:solidFill>
              </a:rPr>
              <a:t> que pour les requêtes destinées à un </a:t>
            </a:r>
            <a:r>
              <a:rPr lang="fr-CA" dirty="0">
                <a:solidFill>
                  <a:srgbClr val="FA4098"/>
                </a:solidFill>
              </a:rPr>
              <a:t>domaine</a:t>
            </a:r>
            <a:r>
              <a:rPr lang="fr-CA" dirty="0">
                <a:solidFill>
                  <a:srgbClr val="73B3D1"/>
                </a:solidFill>
              </a:rPr>
              <a:t> particulier)</a:t>
            </a:r>
          </a:p>
        </p:txBody>
      </p:sp>
      <p:pic>
        <p:nvPicPr>
          <p:cNvPr id="12" name="Image 11">
            <a:extLst>
              <a:ext uri="{FF2B5EF4-FFF2-40B4-BE49-F238E27FC236}">
                <a16:creationId xmlns:a16="http://schemas.microsoft.com/office/drawing/2014/main" id="{B0FD0996-5EDF-4640-92A3-96390A9C468F}"/>
              </a:ext>
            </a:extLst>
          </p:cNvPr>
          <p:cNvPicPr>
            <a:picLocks noChangeAspect="1"/>
          </p:cNvPicPr>
          <p:nvPr/>
        </p:nvPicPr>
        <p:blipFill>
          <a:blip r:embed="rId4"/>
          <a:stretch>
            <a:fillRect/>
          </a:stretch>
        </p:blipFill>
        <p:spPr>
          <a:xfrm>
            <a:off x="2347243" y="6304493"/>
            <a:ext cx="3962953" cy="457264"/>
          </a:xfrm>
          <a:prstGeom prst="rect">
            <a:avLst/>
          </a:prstGeom>
          <a:ln w="28575">
            <a:solidFill>
              <a:srgbClr val="73B3D1"/>
            </a:solidFill>
          </a:ln>
        </p:spPr>
      </p:pic>
      <p:sp>
        <p:nvSpPr>
          <p:cNvPr id="13" name="ZoneTexte 12">
            <a:extLst>
              <a:ext uri="{FF2B5EF4-FFF2-40B4-BE49-F238E27FC236}">
                <a16:creationId xmlns:a16="http://schemas.microsoft.com/office/drawing/2014/main" id="{55FE3DEA-2007-47B7-83BA-2104D86B5F1C}"/>
              </a:ext>
            </a:extLst>
          </p:cNvPr>
          <p:cNvSpPr txBox="1"/>
          <p:nvPr/>
        </p:nvSpPr>
        <p:spPr>
          <a:xfrm>
            <a:off x="6392410" y="6266909"/>
            <a:ext cx="4236441" cy="523220"/>
          </a:xfrm>
          <a:prstGeom prst="rect">
            <a:avLst/>
          </a:prstGeom>
          <a:noFill/>
        </p:spPr>
        <p:txBody>
          <a:bodyPr wrap="square" rtlCol="0">
            <a:spAutoFit/>
          </a:bodyPr>
          <a:lstStyle/>
          <a:p>
            <a:r>
              <a:rPr lang="fr-CA" sz="1400" dirty="0">
                <a:solidFill>
                  <a:srgbClr val="73B3D1"/>
                </a:solidFill>
              </a:rPr>
              <a:t>Bien entendu, généralement, ce serait un nom de domaine et non </a:t>
            </a:r>
            <a:r>
              <a:rPr lang="fr-CA" sz="1400" dirty="0">
                <a:solidFill>
                  <a:srgbClr val="FA4098"/>
                </a:solidFill>
              </a:rPr>
              <a:t>localhost</a:t>
            </a:r>
            <a:r>
              <a:rPr lang="fr-CA" sz="1400" dirty="0">
                <a:solidFill>
                  <a:srgbClr val="73B3D1"/>
                </a:solidFill>
              </a:rPr>
              <a:t>.</a:t>
            </a:r>
          </a:p>
        </p:txBody>
      </p:sp>
    </p:spTree>
    <p:extLst>
      <p:ext uri="{BB962C8B-B14F-4D97-AF65-F5344CB8AC3E}">
        <p14:creationId xmlns:p14="http://schemas.microsoft.com/office/powerpoint/2010/main" val="7053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Manipulation de la requête HTTP</a:t>
            </a:r>
          </a:p>
          <a:p>
            <a:pPr lvl="1"/>
            <a:r>
              <a:rPr lang="fr-CA" dirty="0"/>
              <a:t> Tri plus sophistiqué des URLs auxquels on souhaite ajouter le token ou non</a:t>
            </a:r>
          </a:p>
          <a:p>
            <a:pPr lvl="2"/>
            <a:r>
              <a:rPr lang="fr-CA" dirty="0"/>
              <a:t> Si nos requêtes sont plus variées, ex. certaines ont besoin d’un tel </a:t>
            </a:r>
            <a:r>
              <a:rPr lang="fr-CA" dirty="0">
                <a:solidFill>
                  <a:srgbClr val="FA4098"/>
                </a:solidFill>
              </a:rPr>
              <a:t>token</a:t>
            </a:r>
            <a:r>
              <a:rPr lang="fr-CA" dirty="0"/>
              <a:t> ou d’une autre </a:t>
            </a:r>
            <a:r>
              <a:rPr lang="fr-CA" dirty="0">
                <a:solidFill>
                  <a:srgbClr val="FA4098"/>
                </a:solidFill>
              </a:rPr>
              <a:t>en-tête</a:t>
            </a:r>
            <a:r>
              <a:rPr lang="fr-CA" dirty="0"/>
              <a:t> précise... Bref, lorsque ça devient plus compliqué de trier les requêtes et les </a:t>
            </a:r>
            <a:r>
              <a:rPr lang="fr-CA" dirty="0">
                <a:solidFill>
                  <a:srgbClr val="FA4098"/>
                </a:solidFill>
              </a:rPr>
              <a:t>if</a:t>
            </a:r>
            <a:r>
              <a:rPr lang="fr-CA" dirty="0"/>
              <a:t>, il est suggéré :</a:t>
            </a:r>
          </a:p>
          <a:p>
            <a:pPr lvl="3"/>
            <a:r>
              <a:rPr lang="fr-CA" dirty="0"/>
              <a:t> D’utiliser des </a:t>
            </a:r>
            <a:r>
              <a:rPr lang="fr-CA" dirty="0">
                <a:solidFill>
                  <a:srgbClr val="FA4098"/>
                </a:solidFill>
              </a:rPr>
              <a:t>regex </a:t>
            </a:r>
            <a:r>
              <a:rPr lang="fr-CA" dirty="0"/>
              <a:t>pour l’évaluation des urls conformes / non conformes</a:t>
            </a:r>
          </a:p>
          <a:p>
            <a:pPr lvl="3"/>
            <a:r>
              <a:rPr lang="fr-CA" dirty="0"/>
              <a:t> Créer d’autres fonctions dans la classe de l’</a:t>
            </a:r>
            <a:r>
              <a:rPr lang="fr-CA" dirty="0">
                <a:solidFill>
                  <a:srgbClr val="FA4098"/>
                </a:solidFill>
              </a:rPr>
              <a:t>Interceptor</a:t>
            </a:r>
            <a:r>
              <a:rPr lang="fr-CA" dirty="0"/>
              <a:t> qui vont gérer le tri. (Pour mieux organiser le code et ne pas trop encombrer la fonction </a:t>
            </a:r>
            <a:r>
              <a:rPr lang="fr-CA" dirty="0">
                <a:solidFill>
                  <a:srgbClr val="FA4098"/>
                </a:solidFill>
              </a:rPr>
              <a:t>intercept() </a:t>
            </a:r>
            <a:r>
              <a:rPr lang="fr-CA" dirty="0"/>
              <a:t>avec plein de </a:t>
            </a:r>
            <a:r>
              <a:rPr lang="fr-CA" dirty="0" err="1"/>
              <a:t>tamissage</a:t>
            </a:r>
            <a:r>
              <a:rPr lang="fr-CA" dirty="0"/>
              <a:t>. (</a:t>
            </a:r>
            <a:r>
              <a:rPr lang="fr-CA" dirty="0">
                <a:solidFill>
                  <a:srgbClr val="FA4098"/>
                </a:solidFill>
              </a:rPr>
              <a:t>if</a:t>
            </a:r>
            <a:r>
              <a:rPr lang="fr-CA" dirty="0"/>
              <a:t>, </a:t>
            </a:r>
            <a:r>
              <a:rPr lang="fr-CA" dirty="0">
                <a:solidFill>
                  <a:srgbClr val="FA4098"/>
                </a:solidFill>
              </a:rPr>
              <a:t>switch</a:t>
            </a:r>
            <a:r>
              <a:rPr lang="fr-CA" dirty="0"/>
              <a:t>, etc.)</a:t>
            </a:r>
          </a:p>
          <a:p>
            <a:pPr lvl="3"/>
            <a:r>
              <a:rPr lang="fr-CA" dirty="0"/>
              <a:t> Utiliser plusieurs </a:t>
            </a:r>
            <a:r>
              <a:rPr lang="fr-CA" dirty="0">
                <a:solidFill>
                  <a:srgbClr val="FA4098"/>
                </a:solidFill>
              </a:rPr>
              <a:t>intercepteurs</a:t>
            </a:r>
            <a:r>
              <a:rPr lang="fr-CA" dirty="0"/>
              <a:t> pour les tâches différentes.</a:t>
            </a:r>
          </a:p>
          <a:p>
            <a:pPr lvl="3"/>
            <a:endParaRPr lang="fr-CA" dirty="0"/>
          </a:p>
          <a:p>
            <a:pPr lvl="2"/>
            <a:r>
              <a:rPr lang="fr-CA" dirty="0"/>
              <a:t> Dans le contexte de ce cours, on se contentera d’utiliser </a:t>
            </a:r>
            <a:r>
              <a:rPr lang="fr-CA" b="1" dirty="0"/>
              <a:t>un seul intercepteur</a:t>
            </a:r>
            <a:r>
              <a:rPr lang="fr-CA" dirty="0"/>
              <a:t> en tout temps puisque nos besoins seront relativement modestes.</a:t>
            </a:r>
          </a:p>
          <a:p>
            <a:pPr lvl="2"/>
            <a:endParaRPr lang="fr-CA" dirty="0"/>
          </a:p>
          <a:p>
            <a:endParaRPr lang="fr-CA" dirty="0"/>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Tree>
    <p:extLst>
      <p:ext uri="{BB962C8B-B14F-4D97-AF65-F5344CB8AC3E}">
        <p14:creationId xmlns:p14="http://schemas.microsoft.com/office/powerpoint/2010/main" val="38408168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A2B1249D2368488CAA37A0CE825757" ma:contentTypeVersion="6" ma:contentTypeDescription="Crée un document." ma:contentTypeScope="" ma:versionID="ebb63b6aaae729cac2848208044fd80d">
  <xsd:schema xmlns:xsd="http://www.w3.org/2001/XMLSchema" xmlns:xs="http://www.w3.org/2001/XMLSchema" xmlns:p="http://schemas.microsoft.com/office/2006/metadata/properties" xmlns:ns2="19672449-0463-443c-ac32-2927bfbac6f1" xmlns:ns3="ccbbf7c0-31b0-4992-803f-2764d9d5ff19" targetNamespace="http://schemas.microsoft.com/office/2006/metadata/properties" ma:root="true" ma:fieldsID="9636c95c03eeae10783c5a04557b2cf2" ns2:_="" ns3:_="">
    <xsd:import namespace="19672449-0463-443c-ac32-2927bfbac6f1"/>
    <xsd:import namespace="ccbbf7c0-31b0-4992-803f-2764d9d5ff1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672449-0463-443c-ac32-2927bfbac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bbf7c0-31b0-4992-803f-2764d9d5ff19"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AB305D-D08F-45C9-A756-BC6D174D63A2}"/>
</file>

<file path=customXml/itemProps2.xml><?xml version="1.0" encoding="utf-8"?>
<ds:datastoreItem xmlns:ds="http://schemas.openxmlformats.org/officeDocument/2006/customXml" ds:itemID="{4CFC1EEA-B388-4EBC-805D-C0D321BA1571}">
  <ds:schemaRefs>
    <ds:schemaRef ds:uri="http://schemas.microsoft.com/sharepoint/v3/contenttype/forms"/>
  </ds:schemaRefs>
</ds:datastoreItem>
</file>

<file path=customXml/itemProps3.xml><?xml version="1.0" encoding="utf-8"?>
<ds:datastoreItem xmlns:ds="http://schemas.openxmlformats.org/officeDocument/2006/customXml" ds:itemID="{3BBD4E3F-366D-4C21-B678-CD16BECA384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ab252c-4429-4d3c-b354-a26bac7f17c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32559</TotalTime>
  <Words>2607</Words>
  <Application>Microsoft Office PowerPoint</Application>
  <PresentationFormat>Grand écran</PresentationFormat>
  <Paragraphs>251</Paragraphs>
  <Slides>34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Calibri</vt:lpstr>
      <vt:lpstr>Calibri Light</vt:lpstr>
      <vt:lpstr>Courier New</vt:lpstr>
      <vt:lpstr>Symbol</vt:lpstr>
      <vt:lpstr>Wingdings</vt:lpstr>
      <vt:lpstr>Thème Office</vt:lpstr>
      <vt:lpstr>Semaine 10</vt:lpstr>
      <vt:lpstr>Menu du jour</vt:lpstr>
      <vt:lpstr>Intercepteurs</vt:lpstr>
      <vt:lpstr>Intercepteurs</vt:lpstr>
      <vt:lpstr>Intercepteurs</vt:lpstr>
      <vt:lpstr>Intercepteurs</vt:lpstr>
      <vt:lpstr>Intercepteurs</vt:lpstr>
      <vt:lpstr>Intercepteurs</vt:lpstr>
      <vt:lpstr>Intercepteurs</vt:lpstr>
      <vt:lpstr>Meilleur feedback</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Seed (Entity Framework)</vt:lpstr>
      <vt:lpstr>Seed</vt:lpstr>
      <vt:lpstr>Seed</vt:lpstr>
      <vt:lpstr>Seed</vt:lpstr>
      <vt:lpstr>Seed</vt:lpstr>
      <vt:lpstr>Seed</vt:lpstr>
      <vt:lpstr>Seed</vt:lpstr>
      <vt:lpstr>Seed</vt:lpstr>
      <vt:lpstr>Seed</vt:lpstr>
      <vt:lpstr>Transfert de données</vt:lpstr>
      <vt:lpstr>Transfert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Maxime</cp:lastModifiedBy>
  <cp:revision>7712</cp:revision>
  <dcterms:created xsi:type="dcterms:W3CDTF">2021-06-05T18:50:42Z</dcterms:created>
  <dcterms:modified xsi:type="dcterms:W3CDTF">2024-03-28T18:05:39Z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0x010100C6A2B1249D2368488CAA37A0CE825757</vt:lpwstr>
  </property>
</Properties>
</file>