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8" r:id="rId10"/>
    <p:sldId id="263" r:id="rId11"/>
    <p:sldId id="264" r:id="rId12"/>
    <p:sldId id="265" r:id="rId13"/>
    <p:sldId id="27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826E-9C9A-4E43-B3C8-EFCCFB7452F2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EFFC-A08B-4857-BF50-C70897ABC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35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826E-9C9A-4E43-B3C8-EFCCFB7452F2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EFFC-A08B-4857-BF50-C70897ABC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96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826E-9C9A-4E43-B3C8-EFCCFB7452F2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EFFC-A08B-4857-BF50-C70897ABC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721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826E-9C9A-4E43-B3C8-EFCCFB7452F2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EFFC-A08B-4857-BF50-C70897ABC8C6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5907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826E-9C9A-4E43-B3C8-EFCCFB7452F2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EFFC-A08B-4857-BF50-C70897ABC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57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826E-9C9A-4E43-B3C8-EFCCFB7452F2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EFFC-A08B-4857-BF50-C70897ABC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529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826E-9C9A-4E43-B3C8-EFCCFB7452F2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EFFC-A08B-4857-BF50-C70897ABC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004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826E-9C9A-4E43-B3C8-EFCCFB7452F2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EFFC-A08B-4857-BF50-C70897ABC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949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826E-9C9A-4E43-B3C8-EFCCFB7452F2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EFFC-A08B-4857-BF50-C70897ABC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94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826E-9C9A-4E43-B3C8-EFCCFB7452F2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EFFC-A08B-4857-BF50-C70897ABC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2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826E-9C9A-4E43-B3C8-EFCCFB7452F2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EFFC-A08B-4857-BF50-C70897ABC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37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826E-9C9A-4E43-B3C8-EFCCFB7452F2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EFFC-A08B-4857-BF50-C70897ABC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76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826E-9C9A-4E43-B3C8-EFCCFB7452F2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EFFC-A08B-4857-BF50-C70897ABC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72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826E-9C9A-4E43-B3C8-EFCCFB7452F2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EFFC-A08B-4857-BF50-C70897ABC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97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826E-9C9A-4E43-B3C8-EFCCFB7452F2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EFFC-A08B-4857-BF50-C70897ABC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94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826E-9C9A-4E43-B3C8-EFCCFB7452F2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EFFC-A08B-4857-BF50-C70897ABC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0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826E-9C9A-4E43-B3C8-EFCCFB7452F2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EFFC-A08B-4857-BF50-C70897ABC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37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2C2826E-9C9A-4E43-B3C8-EFCCFB7452F2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0EFFC-A08B-4857-BF50-C70897ABC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856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8.jpg"/><Relationship Id="rId4" Type="http://schemas.openxmlformats.org/officeDocument/2006/relationships/image" Target="../media/image11.png"/><Relationship Id="rId9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481790"/>
            <a:ext cx="9144000" cy="1011237"/>
          </a:xfrm>
        </p:spPr>
        <p:txBody>
          <a:bodyPr/>
          <a:lstStyle/>
          <a:p>
            <a:r>
              <a:rPr lang="fr-FR" dirty="0"/>
              <a:t>PROJET SMARTPATATE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08823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Paul Belin</a:t>
            </a:r>
          </a:p>
          <a:p>
            <a:r>
              <a:rPr lang="fr-FR" dirty="0"/>
              <a:t>Nunesse William</a:t>
            </a:r>
          </a:p>
          <a:p>
            <a:r>
              <a:rPr lang="fr-FR" dirty="0"/>
              <a:t>Trackoën </a:t>
            </a:r>
            <a:r>
              <a:rPr lang="fr-FR" dirty="0" err="1"/>
              <a:t>RaphaËl</a:t>
            </a:r>
            <a:endParaRPr lang="fr-FR" dirty="0"/>
          </a:p>
          <a:p>
            <a:r>
              <a:rPr lang="fr-FR" dirty="0"/>
              <a:t>CESI.Exia A1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0520219" y="351673"/>
            <a:ext cx="52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9" name="Groupe 8"/>
          <p:cNvGrpSpPr/>
          <p:nvPr/>
        </p:nvGrpSpPr>
        <p:grpSpPr>
          <a:xfrm>
            <a:off x="111413" y="5824242"/>
            <a:ext cx="11988222" cy="895212"/>
            <a:chOff x="111413" y="5824242"/>
            <a:chExt cx="11988222" cy="895212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13" y="5824242"/>
              <a:ext cx="1375642" cy="895212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2508" y="5877240"/>
              <a:ext cx="1607127" cy="842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209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/>
              <a:t>Explication du fonctionnement du code</a:t>
            </a:r>
          </a:p>
        </p:txBody>
      </p:sp>
      <p:pic>
        <p:nvPicPr>
          <p:cNvPr id="5" name="Espace réservé du contenu 4" descr="https://scontent-lhr3-1.xx.fbcdn.net/v/t34.0-12/15049612_1170574593056180_1595494256_n.png?oh=67ef945c38e50d8a4a47e9a1dd4e90db&amp;oe=582E75C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016" y="2909455"/>
            <a:ext cx="1782618" cy="108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 descr="https://scontent-lhr3-1.xx.fbcdn.net/v/t34.0-12/15134311_1170574583056181_1457899318_n.png?oh=bc6a1744f8e3f95c1d1700cca2909689&amp;oe=582DA1E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944" y="2909455"/>
            <a:ext cx="1856510" cy="108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ZoneTexte 13"/>
          <p:cNvSpPr txBox="1"/>
          <p:nvPr/>
        </p:nvSpPr>
        <p:spPr>
          <a:xfrm>
            <a:off x="10317018" y="295564"/>
            <a:ext cx="849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9198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https://scontent-lhr3-1.xx.fbcdn.net/v/t34.0-12/15058787_1170574586389514_1833816170_n.png?oh=ec66b32b838f33bcc7271429cc463d7f&amp;oe=582EAF9B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85" b="11279"/>
          <a:stretch/>
        </p:blipFill>
        <p:spPr bwMode="auto">
          <a:xfrm>
            <a:off x="1555882" y="3593292"/>
            <a:ext cx="1732263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https://scontent-lhr3-1.xx.fbcdn.net/v/t34.0-12/15134444_1170574596389513_1149558275_n.png?oh=a82120b9618b423a60474a4d08b30b33&amp;oe=582D9FE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672" y="3593292"/>
            <a:ext cx="1772879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 descr="https://scontent-lhr3-1.xx.fbcdn.net/v/t34.0-12/14971969_1170574589722847_354047847_n.png?oh=db3a5247b41bd6ef8abd6d559669bfb0&amp;oe=582EA09B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078" y="3906982"/>
            <a:ext cx="1510030" cy="2870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fr-FR" u="sng" dirty="0"/>
              <a:t>Explication du fonctionnement du code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0317018" y="295564"/>
            <a:ext cx="849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64131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https://scontent-lhr3-1.xx.fbcdn.net/v/t34.0-12/15086981_1170574573056182_194857131_n.png?oh=f1343d7247dc0aa12f424d16ea6b3494&amp;oe=582EA57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748" y="2684044"/>
            <a:ext cx="2340434" cy="1565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https://scontent-lhr3-1.xx.fbcdn.net/v/t34.0-12/15134399_1170587629721543_1376687854_n.png?oh=a23727346d5dea3b260a683521bf2c70&amp;oe=582EEA5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288" y="2684044"/>
            <a:ext cx="1995514" cy="23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fr-FR" u="sng" dirty="0"/>
              <a:t>Explication du fonctionnement du code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0317018" y="295564"/>
            <a:ext cx="849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92095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2295" y="2577082"/>
            <a:ext cx="9404723" cy="1400530"/>
          </a:xfrm>
        </p:spPr>
        <p:txBody>
          <a:bodyPr/>
          <a:lstStyle/>
          <a:p>
            <a:pPr algn="ctr"/>
            <a:r>
              <a:rPr lang="fr-FR" u="sng" dirty="0"/>
              <a:t>Présentation du prototype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0317018" y="295564"/>
            <a:ext cx="849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242495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/>
              <a:t>Bilan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417482"/>
          </a:xfrm>
        </p:spPr>
        <p:txBody>
          <a:bodyPr/>
          <a:lstStyle/>
          <a:p>
            <a:pPr lvl="1"/>
            <a:r>
              <a:rPr lang="fr-FR" dirty="0"/>
              <a:t>Projet intéressant</a:t>
            </a:r>
          </a:p>
          <a:p>
            <a:pPr lvl="1"/>
            <a:r>
              <a:rPr lang="fr-FR" dirty="0"/>
              <a:t>Contrainte de temps et contraintes techniques </a:t>
            </a:r>
          </a:p>
          <a:p>
            <a:pPr lvl="1"/>
            <a:r>
              <a:rPr lang="fr-FR" dirty="0"/>
              <a:t>Origines scolaires différentes</a:t>
            </a:r>
          </a:p>
          <a:p>
            <a:pPr lvl="1"/>
            <a:r>
              <a:rPr lang="fr-FR" dirty="0"/>
              <a:t>Bonne répartition des tâches (PPT, </a:t>
            </a:r>
            <a:r>
              <a:rPr lang="fr-FR" dirty="0" err="1"/>
              <a:t>fritzing</a:t>
            </a:r>
            <a:r>
              <a:rPr lang="fr-FR" dirty="0"/>
              <a:t>, montage, compte rendu, code)</a:t>
            </a:r>
          </a:p>
          <a:p>
            <a:pPr lvl="1"/>
            <a:r>
              <a:rPr lang="fr-FR" dirty="0"/>
              <a:t>Satisfaction générale</a:t>
            </a:r>
          </a:p>
          <a:p>
            <a:pPr lvl="1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0317018" y="295564"/>
            <a:ext cx="849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73804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74218" y="1376355"/>
            <a:ext cx="9404723" cy="1400530"/>
          </a:xfrm>
        </p:spPr>
        <p:txBody>
          <a:bodyPr/>
          <a:lstStyle/>
          <a:p>
            <a:pPr algn="ctr"/>
            <a:r>
              <a:rPr lang="fr-FR" u="sng" dirty="0"/>
              <a:t>Contexte du projet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08" y="3161393"/>
            <a:ext cx="8946541" cy="1068973"/>
          </a:xfrm>
        </p:spPr>
        <p:txBody>
          <a:bodyPr>
            <a:normAutofit lnSpcReduction="10000"/>
          </a:bodyPr>
          <a:lstStyle/>
          <a:p>
            <a:pPr algn="ctr"/>
            <a:r>
              <a:rPr lang="fr-FR" sz="2800" dirty="0"/>
              <a:t>Transformer un légume en </a:t>
            </a:r>
          </a:p>
          <a:p>
            <a:pPr marL="0" indent="0" algn="ctr">
              <a:buNone/>
            </a:pPr>
            <a:r>
              <a:rPr lang="fr-FR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Capteur capacitif</a:t>
            </a:r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0474036" y="323273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9" name="Groupe 8"/>
          <p:cNvGrpSpPr/>
          <p:nvPr/>
        </p:nvGrpSpPr>
        <p:grpSpPr>
          <a:xfrm>
            <a:off x="111413" y="5824242"/>
            <a:ext cx="11988222" cy="895212"/>
            <a:chOff x="111413" y="5824242"/>
            <a:chExt cx="11988222" cy="895212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13" y="5824242"/>
              <a:ext cx="1375642" cy="895212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2508" y="5877240"/>
              <a:ext cx="1607127" cy="842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054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74220" y="508136"/>
            <a:ext cx="9404723" cy="1400530"/>
          </a:xfrm>
        </p:spPr>
        <p:txBody>
          <a:bodyPr/>
          <a:lstStyle/>
          <a:p>
            <a:pPr algn="ctr"/>
            <a:r>
              <a:rPr lang="fr-FR" u="sng" dirty="0"/>
              <a:t>Matériel utilisé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Carte Arduino UNO</a:t>
            </a:r>
          </a:p>
          <a:p>
            <a:r>
              <a:rPr lang="fr-FR" dirty="0"/>
              <a:t>BreadBoard</a:t>
            </a:r>
          </a:p>
          <a:p>
            <a:r>
              <a:rPr lang="fr-FR" dirty="0"/>
              <a:t>Fils</a:t>
            </a:r>
          </a:p>
          <a:p>
            <a:r>
              <a:rPr lang="fr-FR" dirty="0" err="1"/>
              <a:t>LEDs</a:t>
            </a:r>
            <a:r>
              <a:rPr lang="fr-FR" dirty="0"/>
              <a:t> Rouges (~633nm), LED Verte (~550nm), LED Jaune(~580nm), LED Blanche </a:t>
            </a:r>
          </a:p>
          <a:p>
            <a:r>
              <a:rPr lang="fr-FR" dirty="0"/>
              <a:t>Bobine </a:t>
            </a:r>
          </a:p>
          <a:p>
            <a:r>
              <a:rPr lang="fr-FR" dirty="0"/>
              <a:t>Résistances (3 x 220</a:t>
            </a:r>
            <a:r>
              <a:rPr lang="el-GR" dirty="0"/>
              <a:t>Ω</a:t>
            </a:r>
            <a:r>
              <a:rPr lang="fr-FR" dirty="0"/>
              <a:t>, 1 x 150</a:t>
            </a:r>
            <a:r>
              <a:rPr lang="el-GR" dirty="0"/>
              <a:t> Ω</a:t>
            </a:r>
            <a:r>
              <a:rPr lang="fr-FR" dirty="0"/>
              <a:t>, 1 x 10k</a:t>
            </a:r>
            <a:r>
              <a:rPr lang="el-GR" dirty="0"/>
              <a:t> Ω</a:t>
            </a:r>
            <a:r>
              <a:rPr lang="fr-FR" dirty="0"/>
              <a:t>, 1 x 1M</a:t>
            </a:r>
            <a:r>
              <a:rPr lang="el-GR" dirty="0"/>
              <a:t> Ω</a:t>
            </a:r>
            <a:r>
              <a:rPr lang="fr-FR" dirty="0"/>
              <a:t>)</a:t>
            </a:r>
          </a:p>
          <a:p>
            <a:r>
              <a:rPr lang="fr-FR" dirty="0"/>
              <a:t>Une patate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474036" y="323273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508" y="5877240"/>
            <a:ext cx="1607127" cy="84221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3" y="5824242"/>
            <a:ext cx="1375642" cy="89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1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8918"/>
          </a:xfrm>
        </p:spPr>
        <p:txBody>
          <a:bodyPr/>
          <a:lstStyle/>
          <a:p>
            <a:pPr algn="ctr"/>
            <a:r>
              <a:rPr lang="fr-FR" u="sng" dirty="0"/>
              <a:t>Première expérience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0446327" y="295564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1104293" y="1003450"/>
            <a:ext cx="8946541" cy="3748740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Première étape : Faire le montage suivant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Deuxième étape : Visualisation du signal</a:t>
            </a:r>
          </a:p>
        </p:txBody>
      </p:sp>
      <p:sp>
        <p:nvSpPr>
          <p:cNvPr id="10" name="AutoShape 2" descr="https://moodle-exia.cesi.fr/pluginfile.php/20803/mod_label/intro/Experience1.pn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519" y="1731716"/>
            <a:ext cx="2548315" cy="14501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" t="5667" r="1338" b="2151"/>
          <a:stretch/>
        </p:blipFill>
        <p:spPr>
          <a:xfrm>
            <a:off x="8805802" y="3825010"/>
            <a:ext cx="1012452" cy="755964"/>
          </a:xfrm>
          <a:prstGeom prst="rect">
            <a:avLst/>
          </a:prstGeom>
        </p:spPr>
      </p:pic>
      <p:grpSp>
        <p:nvGrpSpPr>
          <p:cNvPr id="31" name="Groupe 30"/>
          <p:cNvGrpSpPr/>
          <p:nvPr/>
        </p:nvGrpSpPr>
        <p:grpSpPr>
          <a:xfrm>
            <a:off x="2636315" y="3848710"/>
            <a:ext cx="1094748" cy="1161363"/>
            <a:chOff x="2636315" y="3848710"/>
            <a:chExt cx="1094748" cy="1161363"/>
          </a:xfrm>
        </p:grpSpPr>
        <p:pic>
          <p:nvPicPr>
            <p:cNvPr id="16" name="Image 1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2" t="8539" r="-1132" b="893"/>
            <a:stretch/>
          </p:blipFill>
          <p:spPr>
            <a:xfrm flipV="1">
              <a:off x="2704223" y="3848710"/>
              <a:ext cx="1026840" cy="735284"/>
            </a:xfrm>
            <a:prstGeom prst="rect">
              <a:avLst/>
            </a:prstGeom>
          </p:spPr>
        </p:pic>
        <p:sp>
          <p:nvSpPr>
            <p:cNvPr id="22" name="ZoneTexte 21"/>
            <p:cNvSpPr txBox="1"/>
            <p:nvPr/>
          </p:nvSpPr>
          <p:spPr>
            <a:xfrm>
              <a:off x="2636315" y="4640741"/>
              <a:ext cx="1066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≤100kHz</a:t>
              </a:r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3931724" y="3864794"/>
            <a:ext cx="1025620" cy="1138648"/>
            <a:chOff x="3931724" y="3864794"/>
            <a:chExt cx="1025620" cy="1138648"/>
          </a:xfrm>
        </p:grpSpPr>
        <p:pic>
          <p:nvPicPr>
            <p:cNvPr id="17" name="Image 1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51"/>
            <a:stretch/>
          </p:blipFill>
          <p:spPr>
            <a:xfrm>
              <a:off x="3985246" y="3864794"/>
              <a:ext cx="972098" cy="740573"/>
            </a:xfrm>
            <a:prstGeom prst="rect">
              <a:avLst/>
            </a:prstGeom>
          </p:spPr>
        </p:pic>
        <p:sp>
          <p:nvSpPr>
            <p:cNvPr id="23" name="ZoneTexte 22"/>
            <p:cNvSpPr txBox="1"/>
            <p:nvPr/>
          </p:nvSpPr>
          <p:spPr>
            <a:xfrm>
              <a:off x="3931724" y="4634110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200kHz</a:t>
              </a:r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5186730" y="3825010"/>
            <a:ext cx="995980" cy="1187902"/>
            <a:chOff x="5186730" y="3825010"/>
            <a:chExt cx="995980" cy="1187902"/>
          </a:xfrm>
        </p:grpSpPr>
        <p:pic>
          <p:nvPicPr>
            <p:cNvPr id="18" name="Image 1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4" t="5325" r="4147"/>
            <a:stretch/>
          </p:blipFill>
          <p:spPr>
            <a:xfrm>
              <a:off x="5186730" y="3825010"/>
              <a:ext cx="995980" cy="775069"/>
            </a:xfrm>
            <a:prstGeom prst="rect">
              <a:avLst/>
            </a:prstGeom>
          </p:spPr>
        </p:pic>
        <p:sp>
          <p:nvSpPr>
            <p:cNvPr id="24" name="ZoneTexte 23"/>
            <p:cNvSpPr txBox="1"/>
            <p:nvPr/>
          </p:nvSpPr>
          <p:spPr>
            <a:xfrm>
              <a:off x="5214879" y="4643580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300kHz</a:t>
              </a:r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6378952" y="3825011"/>
            <a:ext cx="1023993" cy="1178431"/>
            <a:chOff x="6378952" y="3825011"/>
            <a:chExt cx="1023993" cy="1178431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0" t="5474" r="1160"/>
            <a:stretch/>
          </p:blipFill>
          <p:spPr>
            <a:xfrm>
              <a:off x="6378952" y="3825011"/>
              <a:ext cx="1023993" cy="777040"/>
            </a:xfrm>
            <a:prstGeom prst="rect">
              <a:avLst/>
            </a:prstGeom>
          </p:spPr>
        </p:pic>
        <p:sp>
          <p:nvSpPr>
            <p:cNvPr id="25" name="ZoneTexte 24"/>
            <p:cNvSpPr txBox="1"/>
            <p:nvPr/>
          </p:nvSpPr>
          <p:spPr>
            <a:xfrm>
              <a:off x="6421107" y="4634110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400kHz</a:t>
              </a:r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7599187" y="3825010"/>
            <a:ext cx="1016685" cy="1185063"/>
            <a:chOff x="7599187" y="3825010"/>
            <a:chExt cx="1016685" cy="1185063"/>
          </a:xfrm>
        </p:grpSpPr>
        <p:pic>
          <p:nvPicPr>
            <p:cNvPr id="20" name="Image 19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6" t="4578"/>
            <a:stretch/>
          </p:blipFill>
          <p:spPr>
            <a:xfrm>
              <a:off x="7599187" y="3825010"/>
              <a:ext cx="1016685" cy="774797"/>
            </a:xfrm>
            <a:prstGeom prst="rect">
              <a:avLst/>
            </a:prstGeom>
          </p:spPr>
        </p:pic>
        <p:sp>
          <p:nvSpPr>
            <p:cNvPr id="26" name="ZoneTexte 25"/>
            <p:cNvSpPr txBox="1"/>
            <p:nvPr/>
          </p:nvSpPr>
          <p:spPr>
            <a:xfrm>
              <a:off x="7637688" y="4640741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500kHz</a:t>
              </a:r>
            </a:p>
          </p:txBody>
        </p:sp>
      </p:grpSp>
      <p:sp>
        <p:nvSpPr>
          <p:cNvPr id="27" name="ZoneTexte 26"/>
          <p:cNvSpPr txBox="1"/>
          <p:nvPr/>
        </p:nvSpPr>
        <p:spPr>
          <a:xfrm>
            <a:off x="8820174" y="4659763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600kHz</a:t>
            </a: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3" y="5824242"/>
            <a:ext cx="1375642" cy="895212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508" y="5877240"/>
            <a:ext cx="1607127" cy="84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3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8082"/>
          </a:xfrm>
        </p:spPr>
        <p:txBody>
          <a:bodyPr/>
          <a:lstStyle/>
          <a:p>
            <a:pPr algn="ctr"/>
            <a:r>
              <a:rPr lang="fr-FR" u="sng" dirty="0"/>
              <a:t>Première expérience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>
          <a:xfrm>
            <a:off x="1104293" y="1311701"/>
            <a:ext cx="8946541" cy="3722118"/>
          </a:xfrm>
        </p:spPr>
        <p:txBody>
          <a:bodyPr/>
          <a:lstStyle/>
          <a:p>
            <a:r>
              <a:rPr lang="fr-FR" dirty="0"/>
              <a:t>3</a:t>
            </a:r>
            <a:r>
              <a:rPr lang="fr-FR" baseline="30000" dirty="0"/>
              <a:t>ème</a:t>
            </a:r>
            <a:r>
              <a:rPr lang="fr-FR" dirty="0"/>
              <a:t> étape : Remplir le tableau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4</a:t>
            </a:r>
            <a:r>
              <a:rPr lang="fr-FR" baseline="30000" dirty="0"/>
              <a:t>ème</a:t>
            </a:r>
            <a:r>
              <a:rPr lang="fr-FR" dirty="0"/>
              <a:t> étape : Tracer la courbe des résultats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508" y="5877240"/>
            <a:ext cx="1607127" cy="84221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3" y="5824242"/>
            <a:ext cx="1375642" cy="895212"/>
          </a:xfrm>
          <a:prstGeom prst="rect">
            <a:avLst/>
          </a:prstGeom>
        </p:spPr>
      </p:pic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393880"/>
              </p:ext>
            </p:extLst>
          </p:nvPr>
        </p:nvGraphicFramePr>
        <p:xfrm>
          <a:off x="202871" y="1775229"/>
          <a:ext cx="11896765" cy="1402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7904">
                  <a:extLst>
                    <a:ext uri="{9D8B030D-6E8A-4147-A177-3AD203B41FA5}">
                      <a16:colId xmlns:a16="http://schemas.microsoft.com/office/drawing/2014/main" val="1039034875"/>
                    </a:ext>
                  </a:extLst>
                </a:gridCol>
                <a:gridCol w="813256">
                  <a:extLst>
                    <a:ext uri="{9D8B030D-6E8A-4147-A177-3AD203B41FA5}">
                      <a16:colId xmlns:a16="http://schemas.microsoft.com/office/drawing/2014/main" val="1703746038"/>
                    </a:ext>
                  </a:extLst>
                </a:gridCol>
                <a:gridCol w="804895">
                  <a:extLst>
                    <a:ext uri="{9D8B030D-6E8A-4147-A177-3AD203B41FA5}">
                      <a16:colId xmlns:a16="http://schemas.microsoft.com/office/drawing/2014/main" val="1954634597"/>
                    </a:ext>
                  </a:extLst>
                </a:gridCol>
                <a:gridCol w="816394">
                  <a:extLst>
                    <a:ext uri="{9D8B030D-6E8A-4147-A177-3AD203B41FA5}">
                      <a16:colId xmlns:a16="http://schemas.microsoft.com/office/drawing/2014/main" val="3026402667"/>
                    </a:ext>
                  </a:extLst>
                </a:gridCol>
                <a:gridCol w="831028">
                  <a:extLst>
                    <a:ext uri="{9D8B030D-6E8A-4147-A177-3AD203B41FA5}">
                      <a16:colId xmlns:a16="http://schemas.microsoft.com/office/drawing/2014/main" val="1053343499"/>
                    </a:ext>
                  </a:extLst>
                </a:gridCol>
                <a:gridCol w="968743">
                  <a:extLst>
                    <a:ext uri="{9D8B030D-6E8A-4147-A177-3AD203B41FA5}">
                      <a16:colId xmlns:a16="http://schemas.microsoft.com/office/drawing/2014/main" val="684871896"/>
                    </a:ext>
                  </a:extLst>
                </a:gridCol>
                <a:gridCol w="1125754">
                  <a:extLst>
                    <a:ext uri="{9D8B030D-6E8A-4147-A177-3AD203B41FA5}">
                      <a16:colId xmlns:a16="http://schemas.microsoft.com/office/drawing/2014/main" val="3285291049"/>
                    </a:ext>
                  </a:extLst>
                </a:gridCol>
                <a:gridCol w="1056058">
                  <a:extLst>
                    <a:ext uri="{9D8B030D-6E8A-4147-A177-3AD203B41FA5}">
                      <a16:colId xmlns:a16="http://schemas.microsoft.com/office/drawing/2014/main" val="3054209927"/>
                    </a:ext>
                  </a:extLst>
                </a:gridCol>
                <a:gridCol w="1281710">
                  <a:extLst>
                    <a:ext uri="{9D8B030D-6E8A-4147-A177-3AD203B41FA5}">
                      <a16:colId xmlns:a16="http://schemas.microsoft.com/office/drawing/2014/main" val="293600584"/>
                    </a:ext>
                  </a:extLst>
                </a:gridCol>
                <a:gridCol w="1299764">
                  <a:extLst>
                    <a:ext uri="{9D8B030D-6E8A-4147-A177-3AD203B41FA5}">
                      <a16:colId xmlns:a16="http://schemas.microsoft.com/office/drawing/2014/main" val="2052668374"/>
                    </a:ext>
                  </a:extLst>
                </a:gridCol>
                <a:gridCol w="1471259">
                  <a:extLst>
                    <a:ext uri="{9D8B030D-6E8A-4147-A177-3AD203B41FA5}">
                      <a16:colId xmlns:a16="http://schemas.microsoft.com/office/drawing/2014/main" val="3537024099"/>
                    </a:ext>
                  </a:extLst>
                </a:gridCol>
              </a:tblGrid>
              <a:tr h="25867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Fréquence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0" marR="6219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500</a:t>
                      </a:r>
                      <a:r>
                        <a:rPr lang="fr-FR" sz="1000" baseline="0" dirty="0">
                          <a:effectLst/>
                        </a:rPr>
                        <a:t> </a:t>
                      </a:r>
                      <a:r>
                        <a:rPr lang="fr-FR" sz="1000" dirty="0">
                          <a:effectLst/>
                        </a:rPr>
                        <a:t>Hz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0" marR="6219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1KHz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0" marR="6219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10KHz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0" marR="6219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50KHz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0" marR="6219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100KHz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0" marR="6219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200KHz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0" marR="6219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300KHz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0" marR="6219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400KHz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0" marR="6219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500KHz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0" marR="6219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600KHz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0" marR="62190" marT="0" marB="0"/>
                </a:tc>
                <a:extLst>
                  <a:ext uri="{0D108BD9-81ED-4DB2-BD59-A6C34878D82A}">
                    <a16:rowId xmlns:a16="http://schemas.microsoft.com/office/drawing/2014/main" val="2511590620"/>
                  </a:ext>
                </a:extLst>
              </a:tr>
              <a:tr h="364809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Tension crête à crête pas touché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0" marR="6219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0 à 5V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0" marR="6219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0 à 5V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0" marR="6219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0 à 5V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0" marR="6219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0 à 5V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0" marR="6219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0 à 5V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0" marR="6219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0 à 5V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0" marR="6219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0.652 à 4.5V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0" marR="6219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1.75 à 3.5V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0" marR="6219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2.3 à 2.8V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0" marR="6219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1.9 à 3.12V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0" marR="62190" marT="0" marB="0"/>
                </a:tc>
                <a:extLst>
                  <a:ext uri="{0D108BD9-81ED-4DB2-BD59-A6C34878D82A}">
                    <a16:rowId xmlns:a16="http://schemas.microsoft.com/office/drawing/2014/main" val="1967913453"/>
                  </a:ext>
                </a:extLst>
              </a:tr>
              <a:tr h="364809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Tension crête à crête touché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0" marR="6219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0 à 5V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0" marR="6219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0 à 5V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0" marR="6219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0 à 5V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0" marR="6219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0 à 5V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0" marR="6219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0 à 5V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0" marR="6219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0.625 à 4.375V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0" marR="6219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1.9 à 3.0V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0" marR="6219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2.3 à 2.7V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0" marR="6219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2.5 à 2.6V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0" marR="6219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2.5 à 2.7V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0" marR="62190" marT="0" marB="0"/>
                </a:tc>
                <a:extLst>
                  <a:ext uri="{0D108BD9-81ED-4DB2-BD59-A6C34878D82A}">
                    <a16:rowId xmlns:a16="http://schemas.microsoft.com/office/drawing/2014/main" val="2699146597"/>
                  </a:ext>
                </a:extLst>
              </a:tr>
            </a:tbl>
          </a:graphicData>
        </a:graphic>
      </p:graphicFrame>
      <p:pic>
        <p:nvPicPr>
          <p:cNvPr id="16" name="Image 1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8" t="12720" r="5262" b="13055"/>
          <a:stretch/>
        </p:blipFill>
        <p:spPr bwMode="auto">
          <a:xfrm>
            <a:off x="3976089" y="3962400"/>
            <a:ext cx="4350328" cy="2336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ZoneTexte 16"/>
          <p:cNvSpPr txBox="1"/>
          <p:nvPr/>
        </p:nvSpPr>
        <p:spPr>
          <a:xfrm>
            <a:off x="10446327" y="295564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3756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4293" y="1530198"/>
            <a:ext cx="8946541" cy="4195481"/>
          </a:xfrm>
        </p:spPr>
        <p:txBody>
          <a:bodyPr/>
          <a:lstStyle/>
          <a:p>
            <a:r>
              <a:rPr lang="fr-FR" dirty="0"/>
              <a:t>Réponses aux questions : </a:t>
            </a:r>
          </a:p>
          <a:p>
            <a:pPr marL="0" indent="0">
              <a:buNone/>
            </a:pPr>
            <a:endParaRPr lang="fr-FR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dirty="0"/>
              <a:t>Capteur capacitif ?</a:t>
            </a:r>
          </a:p>
          <a:p>
            <a:pPr marL="914400" lvl="2" indent="0">
              <a:buNone/>
            </a:pPr>
            <a:r>
              <a:rPr lang="fr-FR" dirty="0"/>
              <a:t>	Détecte une conductivité du courant</a:t>
            </a:r>
          </a:p>
          <a:p>
            <a:pPr marL="0" indent="0">
              <a:buNone/>
            </a:pPr>
            <a:endParaRPr lang="fr-FR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dirty="0"/>
              <a:t>Quel composant est remplacé par le corps humain ?</a:t>
            </a:r>
          </a:p>
          <a:p>
            <a:pPr marL="914400" lvl="2" indent="0">
              <a:buNone/>
            </a:pPr>
            <a:r>
              <a:rPr lang="fr-FR" dirty="0"/>
              <a:t>	Résistance et bobine</a:t>
            </a:r>
          </a:p>
          <a:p>
            <a:pPr marL="914400" lvl="2" indent="0">
              <a:buNone/>
            </a:pPr>
            <a:endParaRPr lang="fr-FR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dirty="0"/>
              <a:t>Pourquoi le signal diminue-t-il ?</a:t>
            </a:r>
          </a:p>
          <a:p>
            <a:pPr marL="1371600" lvl="3" indent="0">
              <a:buNone/>
            </a:pPr>
            <a:r>
              <a:rPr lang="fr-FR" dirty="0"/>
              <a:t>Ajout d’une résistance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3" y="5824242"/>
            <a:ext cx="1375642" cy="89521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508" y="5877240"/>
            <a:ext cx="1607127" cy="84221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446327" y="295564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46111" y="452718"/>
            <a:ext cx="9404723" cy="9789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u="sng" dirty="0"/>
              <a:t>Première expérience</a:t>
            </a:r>
          </a:p>
        </p:txBody>
      </p:sp>
    </p:spTree>
    <p:extLst>
      <p:ext uri="{BB962C8B-B14F-4D97-AF65-F5344CB8AC3E}">
        <p14:creationId xmlns:p14="http://schemas.microsoft.com/office/powerpoint/2010/main" val="187304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/>
              <a:t>Deuxième expérience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0446327" y="295564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3" y="5824242"/>
            <a:ext cx="1375642" cy="89521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508" y="5877240"/>
            <a:ext cx="1607127" cy="842214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822" y="2873410"/>
            <a:ext cx="4829810" cy="231267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003544" y="5186080"/>
            <a:ext cx="459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Schéma Fritzing du deuxième montage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730" y="2422994"/>
            <a:ext cx="4092294" cy="283150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534974" y="5254495"/>
            <a:ext cx="378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Schéma du deuxième montage</a:t>
            </a:r>
          </a:p>
        </p:txBody>
      </p:sp>
    </p:spTree>
    <p:extLst>
      <p:ext uri="{BB962C8B-B14F-4D97-AF65-F5344CB8AC3E}">
        <p14:creationId xmlns:p14="http://schemas.microsoft.com/office/powerpoint/2010/main" val="56913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8222" y="2856483"/>
            <a:ext cx="5528396" cy="985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/>
              <a:t>ERROR 404 NOT FOUND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0446327" y="295564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u="sng" dirty="0"/>
              <a:t>Deuxième expérience </a:t>
            </a:r>
          </a:p>
        </p:txBody>
      </p:sp>
    </p:spTree>
    <p:extLst>
      <p:ext uri="{BB962C8B-B14F-4D97-AF65-F5344CB8AC3E}">
        <p14:creationId xmlns:p14="http://schemas.microsoft.com/office/powerpoint/2010/main" val="253791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fr-FR" u="sng" dirty="0"/>
              <a:t>Explication du fonctionnement du circuit et du capteur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0446327" y="295564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7" name="Espace réservé du contenu 6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81" y="2052638"/>
            <a:ext cx="887341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4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233</TotalTime>
  <Words>286</Words>
  <Application>Microsoft Office PowerPoint</Application>
  <PresentationFormat>Grand écran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Times New Roman</vt:lpstr>
      <vt:lpstr>Wingdings 3</vt:lpstr>
      <vt:lpstr>Ion</vt:lpstr>
      <vt:lpstr>PROJET SMARTPATATE</vt:lpstr>
      <vt:lpstr>Contexte du projet  </vt:lpstr>
      <vt:lpstr>Matériel utilisé</vt:lpstr>
      <vt:lpstr>Première expérience</vt:lpstr>
      <vt:lpstr>Première expérience</vt:lpstr>
      <vt:lpstr>Présentation PowerPoint</vt:lpstr>
      <vt:lpstr>Deuxième expérience </vt:lpstr>
      <vt:lpstr>Présentation PowerPoint</vt:lpstr>
      <vt:lpstr>Explication du fonctionnement du circuit et du capteur</vt:lpstr>
      <vt:lpstr>Explication du fonctionnement du code</vt:lpstr>
      <vt:lpstr>Explication du fonctionnement du code</vt:lpstr>
      <vt:lpstr>Explication du fonctionnement du code</vt:lpstr>
      <vt:lpstr>Présentation du prototype</vt:lpstr>
      <vt:lpstr>Bilan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SMARTPATATE</dc:title>
  <dc:creator>TRACKOEN RAPHAEL</dc:creator>
  <cp:lastModifiedBy>TRACKOEN RAPHAEL</cp:lastModifiedBy>
  <cp:revision>19</cp:revision>
  <dcterms:created xsi:type="dcterms:W3CDTF">2016-11-16T10:14:27Z</dcterms:created>
  <dcterms:modified xsi:type="dcterms:W3CDTF">2016-11-16T14:10:19Z</dcterms:modified>
</cp:coreProperties>
</file>