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05DF-0185-4648-84BC-F73B0AA07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01A60-CACD-40C6-AD46-5D76A9600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A79D1-6BBE-48DB-A16A-D088A690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14591-BB07-4566-9902-8EFEF5DF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C874D-CAC6-47CB-98BC-89751425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5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38F-9FED-456B-9DA0-AEE65A59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B02B4-15ED-4792-BCF0-6944B4B83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BCB48-DA5F-49CB-8E20-95549246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29792-4C69-4A46-9E85-4C9B2295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88DB5-6BD0-4ACB-B1A7-33619C04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4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3EE97-DF3A-45FB-8F5E-487FD5698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3A629-E950-4E01-BFE9-FCC400C56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791A0-E79E-436E-AF98-51C3C635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C50C7-1A36-47E3-9BA1-0F6F718D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31796-375E-48EC-9F29-ED99949B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0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E618-F369-4A83-B893-ECF0D226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5DF2-3D5A-4B81-A62E-54E22E100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27C5E-1685-45E4-A9A4-30145068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761F0-3B5A-41DD-B5E5-770CD512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14B6-E140-431B-939A-922B56FB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4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21C7-5294-4751-9097-C494B6CE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5FF0F-672C-498B-B95A-39CF2583E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9E0B1-9245-4588-951A-9F166E43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C0102-CC51-4394-97EB-3D079B35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F33E8-4EB1-408B-AB7A-4B798B4D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3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1C78-B288-4661-9308-A4A4B280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5A734-D8E3-4C25-B1FF-767AD3082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B25F8-9387-42FC-B30D-09A56132E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F0EA0-9FF2-4EC2-8A08-8DEAEE69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DC8C5-DBAC-4E20-A78D-8AB6F000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3F791-F5D0-499E-8FD1-D1C25C2D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45C1-1F2E-468D-8591-14D32E13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DB3C1-12D6-40B5-81BA-0A61B8B01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8381B-0CE3-44E4-AF93-A3D88FF14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C512F-40C4-48E3-8291-0E2483D7A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2ED54-E683-4E59-BB5D-961B00267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8F4D2-14EE-4F02-8635-48DD64F8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CF762-19F8-431C-B46F-2982B43E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61889-C785-4FC6-BE41-57A0A639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6828-C054-4B83-AD4D-56A43C10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6F1A9-6E2A-4DBC-B4E2-75025D20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50EDC-2AA5-435C-87B7-43BA88B9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9C130-6402-4CA1-9B08-11D5A291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9C9005-2F6B-4039-8BB7-00E0FC61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2B1B1-719D-4E1E-AB79-7BA73D52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A9C82-8021-473E-BB33-E568B5F2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1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AABE-A662-45F2-B31F-8630B52C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A3EF4-2485-4B68-ADF8-9C4FC57F9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E3F24-81A5-4FEC-8AC1-1DA2FCC91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CD278-0C6B-4101-BA2C-BE102C5C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E21CF-3823-41BF-867F-B2C224FB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CC407-A824-46EE-8B5B-B128835E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2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D784-4BC1-4C96-AB47-D8FE9EAFC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4D702-0CE8-4403-9D79-4475F8BB7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87DBE-BBA8-4C68-91A9-C7F5BD839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E7298-D53D-4D4D-A23A-A8B1D651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0201E-BB8B-4170-8BF9-7AF340A5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5244F-801E-4C31-B155-870C5458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9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2B364-B088-4480-B20E-9A5A8C41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C46E7-0CFF-4DC0-A2CF-328C9996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C69C-B8B4-4DE2-8E13-6EF18BA14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E715C-AA47-451B-8428-51E0E470A79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374B9-E23B-4572-97FA-7909D1111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A2C3-ABF5-46AD-AA3D-8F2CD63D1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8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ABA6-D745-436E-BC7F-2B3D1553B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Primer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18542-0913-4BB0-B642-48420D8ECB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6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205E-B8F0-4C3B-B1DF-11A6EBF4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7B49-73F7-4B7F-A38C-8AED1180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Traceability Matrix outlines all test cases and compares them to the desired requirements</a:t>
            </a:r>
          </a:p>
          <a:p>
            <a:r>
              <a:rPr lang="en-US" dirty="0"/>
              <a:t>It marks if they have passed or failed their test</a:t>
            </a:r>
          </a:p>
          <a:p>
            <a:r>
              <a:rPr lang="en-US" dirty="0"/>
              <a:t>Single location where you can show that you succeeded at your job as tester</a:t>
            </a:r>
          </a:p>
          <a:p>
            <a:r>
              <a:rPr lang="en-US" dirty="0"/>
              <a:t>https://www.guru99.com/traceability-matrix.html</a:t>
            </a:r>
          </a:p>
        </p:txBody>
      </p:sp>
    </p:spTree>
    <p:extLst>
      <p:ext uri="{BB962C8B-B14F-4D97-AF65-F5344CB8AC3E}">
        <p14:creationId xmlns:p14="http://schemas.microsoft.com/office/powerpoint/2010/main" val="185652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4B41-0D87-42BE-8915-E189AA61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095022-3E0E-4A94-AFDA-BAAD9E08B619}"/>
              </a:ext>
            </a:extLst>
          </p:cNvPr>
          <p:cNvSpPr/>
          <p:nvPr/>
        </p:nvSpPr>
        <p:spPr>
          <a:xfrm>
            <a:off x="5552662" y="2623930"/>
            <a:ext cx="1775791" cy="145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F829A-BD65-44F0-83D5-BCDB5ED7942D}"/>
              </a:ext>
            </a:extLst>
          </p:cNvPr>
          <p:cNvSpPr/>
          <p:nvPr/>
        </p:nvSpPr>
        <p:spPr>
          <a:xfrm>
            <a:off x="7891670" y="2623930"/>
            <a:ext cx="1775791" cy="145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54B74C-7973-41A3-B5BB-D637096CDD84}"/>
              </a:ext>
            </a:extLst>
          </p:cNvPr>
          <p:cNvSpPr/>
          <p:nvPr/>
        </p:nvSpPr>
        <p:spPr>
          <a:xfrm>
            <a:off x="10230678" y="2623930"/>
            <a:ext cx="1775791" cy="145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B5947-B94F-4AAF-AC12-48660F27B941}"/>
              </a:ext>
            </a:extLst>
          </p:cNvPr>
          <p:cNvSpPr/>
          <p:nvPr/>
        </p:nvSpPr>
        <p:spPr>
          <a:xfrm>
            <a:off x="3213654" y="2623930"/>
            <a:ext cx="1775791" cy="145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573992-C436-4212-A5DE-6E1D371BDFC4}"/>
              </a:ext>
            </a:extLst>
          </p:cNvPr>
          <p:cNvSpPr/>
          <p:nvPr/>
        </p:nvSpPr>
        <p:spPr>
          <a:xfrm>
            <a:off x="990602" y="2623930"/>
            <a:ext cx="1775791" cy="145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469293-9A37-49E2-98AA-2D57D424F8EF}"/>
              </a:ext>
            </a:extLst>
          </p:cNvPr>
          <p:cNvSpPr txBox="1"/>
          <p:nvPr/>
        </p:nvSpPr>
        <p:spPr>
          <a:xfrm>
            <a:off x="5618922" y="2635453"/>
            <a:ext cx="164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@Get(“/”)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B7CE84D-7B71-4635-8294-0874083B2790}"/>
              </a:ext>
            </a:extLst>
          </p:cNvPr>
          <p:cNvSpPr/>
          <p:nvPr/>
        </p:nvSpPr>
        <p:spPr>
          <a:xfrm>
            <a:off x="4525619" y="5345121"/>
            <a:ext cx="1093303" cy="1181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71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A672-DC76-44EC-99AA-24CDCC8E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chaining with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28BD-042F-41F5-935C-0B59526AB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fetch() &lt;- returns a promise</a:t>
            </a:r>
          </a:p>
          <a:p>
            <a:pPr marL="0" indent="0">
              <a:buNone/>
            </a:pPr>
            <a:r>
              <a:rPr lang="en-US" dirty="0"/>
              <a:t>.then(…) &lt;- promise</a:t>
            </a:r>
          </a:p>
          <a:p>
            <a:pPr marL="0" indent="0">
              <a:buNone/>
            </a:pPr>
            <a:r>
              <a:rPr lang="en-US" dirty="0"/>
              <a:t>.then(…) &lt;- promise</a:t>
            </a:r>
          </a:p>
          <a:p>
            <a:pPr marL="0" indent="0">
              <a:buNone/>
            </a:pPr>
            <a:r>
              <a:rPr lang="en-US" dirty="0"/>
              <a:t>-----</a:t>
            </a:r>
          </a:p>
          <a:p>
            <a:pPr marL="0" indent="0">
              <a:buNone/>
            </a:pPr>
            <a:r>
              <a:rPr lang="en-US" dirty="0" err="1"/>
              <a:t>mockMvc.perform</a:t>
            </a:r>
            <a:r>
              <a:rPr lang="en-US" dirty="0"/>
              <a:t>(…) &lt;- Result actions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andExpect</a:t>
            </a:r>
            <a:r>
              <a:rPr lang="en-US" dirty="0"/>
              <a:t>(check for criterion 1) &lt;- result actions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andExpect</a:t>
            </a:r>
            <a:r>
              <a:rPr lang="en-US" dirty="0"/>
              <a:t>(check for criterion 2) &lt;- result actions</a:t>
            </a:r>
          </a:p>
        </p:txBody>
      </p:sp>
    </p:spTree>
    <p:extLst>
      <p:ext uri="{BB962C8B-B14F-4D97-AF65-F5344CB8AC3E}">
        <p14:creationId xmlns:p14="http://schemas.microsoft.com/office/powerpoint/2010/main" val="20994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F41D-37FA-412C-B8AA-8907DC16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4DA67-13A4-4678-B286-9287BA5FB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E2E testing: will test your app from start to finish</a:t>
            </a:r>
          </a:p>
          <a:p>
            <a:r>
              <a:rPr lang="en-US" dirty="0"/>
              <a:t>Can be used to simulate functional tests; can be integrated with TestNG or Junit</a:t>
            </a:r>
          </a:p>
          <a:p>
            <a:r>
              <a:rPr lang="en-US" dirty="0"/>
              <a:t>Supports automation across different OS, even mobile</a:t>
            </a:r>
          </a:p>
          <a:p>
            <a:r>
              <a:rPr lang="en-US" dirty="0"/>
              <a:t>Refers to a family of tools for testing</a:t>
            </a:r>
          </a:p>
          <a:p>
            <a:r>
              <a:rPr lang="en-US" dirty="0"/>
              <a:t>Automated user input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You can write testing scripts in multiple languages</a:t>
            </a:r>
          </a:p>
          <a:p>
            <a:r>
              <a:rPr lang="en-US" dirty="0"/>
              <a:t>Many features; one of which is that you can record tests and play them back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13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5F39-6E13-4754-9505-A00B0DC7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5CDB1-ADB4-4041-9139-2666968BF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automation tool supporting different program languages</a:t>
            </a:r>
          </a:p>
          <a:p>
            <a:r>
              <a:rPr lang="en-US" dirty="0"/>
              <a:t>Different from selenium because Selenium WebDriver is used in particular for web apps</a:t>
            </a:r>
          </a:p>
          <a:p>
            <a:pPr lvl="1"/>
            <a:r>
              <a:rPr lang="en-US" dirty="0"/>
              <a:t>For each type of browser that you have, you will need a different driver.</a:t>
            </a:r>
          </a:p>
          <a:p>
            <a:r>
              <a:rPr lang="en-US" dirty="0"/>
              <a:t>This is the thing that has the API’s that you have to learn (the methods and stuff that you have to memorize)</a:t>
            </a:r>
          </a:p>
          <a:p>
            <a:r>
              <a:rPr lang="en-US" dirty="0"/>
              <a:t>Faster than RC </a:t>
            </a:r>
            <a:r>
              <a:rPr lang="en-US" dirty="0" err="1"/>
              <a:t>bc</a:t>
            </a:r>
            <a:r>
              <a:rPr lang="en-US" dirty="0"/>
              <a:t> it can directly call browser</a:t>
            </a:r>
          </a:p>
        </p:txBody>
      </p:sp>
    </p:spTree>
    <p:extLst>
      <p:ext uri="{BB962C8B-B14F-4D97-AF65-F5344CB8AC3E}">
        <p14:creationId xmlns:p14="http://schemas.microsoft.com/office/powerpoint/2010/main" val="3183853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E017-87DB-4F0B-AD21-867AFE1E1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Locators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BA27D-327F-4DFF-81F8-75BF9933A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the </a:t>
            </a:r>
            <a:r>
              <a:rPr lang="en-US" dirty="0" err="1"/>
              <a:t>webdriver</a:t>
            </a:r>
            <a:r>
              <a:rPr lang="en-US" dirty="0"/>
              <a:t> finds elements in the page</a:t>
            </a:r>
          </a:p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(CSS locators/selectors) Find by id, name, class, etc.</a:t>
            </a:r>
          </a:p>
          <a:p>
            <a:pPr lvl="1"/>
            <a:r>
              <a:rPr lang="en-US" dirty="0"/>
              <a:t> by link text: can identify by the text of the hyperlink</a:t>
            </a:r>
          </a:p>
          <a:p>
            <a:pPr lvl="1"/>
            <a:r>
              <a:rPr lang="en-US" dirty="0" err="1"/>
              <a:t>Xpath</a:t>
            </a:r>
            <a:r>
              <a:rPr lang="en-US" dirty="0"/>
              <a:t>: XML path – path to the element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52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4848-F59D-4C66-83DC-A9355ED0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5302B-A438-4076-9902-F10CD38A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  <a:p>
            <a:r>
              <a:rPr lang="en-US" dirty="0"/>
              <a:t>Model each page as a Java Object so that it is easier to use… in java</a:t>
            </a:r>
          </a:p>
          <a:p>
            <a:r>
              <a:rPr lang="en-US" dirty="0"/>
              <a:t>Allows for easier object-oriented programming when writing selenium scripts</a:t>
            </a:r>
          </a:p>
        </p:txBody>
      </p:sp>
    </p:spTree>
    <p:extLst>
      <p:ext uri="{BB962C8B-B14F-4D97-AF65-F5344CB8AC3E}">
        <p14:creationId xmlns:p14="http://schemas.microsoft.com/office/powerpoint/2010/main" val="642551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5D9E-6400-4475-90C2-2AB2A097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DE68-A0CB-4B01-ACA3-35C2A1630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Behavior driven development; extension of test-driven development</a:t>
            </a:r>
          </a:p>
          <a:p>
            <a:r>
              <a:rPr lang="en-US" dirty="0"/>
              <a:t>Tests are based off of customers or end users</a:t>
            </a:r>
          </a:p>
          <a:p>
            <a:r>
              <a:rPr lang="en-US" dirty="0"/>
              <a:t>Encourages communication between different members/roles within the project</a:t>
            </a:r>
          </a:p>
          <a:p>
            <a:r>
              <a:rPr lang="en-US" dirty="0"/>
              <a:t>Uses tools like Gherkin and Cucumber to facilitate interactions between technical and non-technical</a:t>
            </a:r>
          </a:p>
          <a:p>
            <a:r>
              <a:rPr lang="en-US" dirty="0"/>
              <a:t>User stories from the client (BA, project, product owner) -&gt;conversion of business req. to technical requirements for the dev team to develop on -&gt; Develop tests first -&gt; implement methods so that tests will pass</a:t>
            </a:r>
          </a:p>
        </p:txBody>
      </p:sp>
    </p:spTree>
    <p:extLst>
      <p:ext uri="{BB962C8B-B14F-4D97-AF65-F5344CB8AC3E}">
        <p14:creationId xmlns:p14="http://schemas.microsoft.com/office/powerpoint/2010/main" val="4258005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75F22-7D25-42CD-B71C-852B6D00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Cucumber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DEC8B-4D9A-4FDF-8C1A-B8ECFAF77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Open-source software tool that supports BDD</a:t>
            </a:r>
          </a:p>
          <a:p>
            <a:r>
              <a:rPr lang="en-US" sz="1800"/>
              <a:t>Describes the scenario, inputs, outputs, etc.</a:t>
            </a:r>
          </a:p>
          <a:p>
            <a:r>
              <a:rPr lang="en-US" sz="1800"/>
              <a:t>Who uses cucumber? Project Manager/BA (person doing requirements gathering), people writing the test </a:t>
            </a:r>
          </a:p>
        </p:txBody>
      </p:sp>
      <p:pic>
        <p:nvPicPr>
          <p:cNvPr id="1026" name="Picture 2" descr="How to add Cucumber feature file in eclipse project ...">
            <a:extLst>
              <a:ext uri="{FF2B5EF4-FFF2-40B4-BE49-F238E27FC236}">
                <a16:creationId xmlns:a16="http://schemas.microsoft.com/office/drawing/2014/main" id="{2DBD684E-A287-4CF3-8A58-256A95478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60" y="2232742"/>
            <a:ext cx="10698464" cy="398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675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917F-0C28-4FEB-9D45-B5743D83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EB9-FADC-423A-B0EE-276BB60CC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language that Cucumber feature files are written in</a:t>
            </a:r>
          </a:p>
          <a:p>
            <a:r>
              <a:rPr lang="en-US" dirty="0"/>
              <a:t>They come in a variety of spoken languages (English, Spanish, Portuguese, etc.)</a:t>
            </a:r>
          </a:p>
          <a:p>
            <a:r>
              <a:rPr lang="en-US" dirty="0"/>
              <a:t>Feature</a:t>
            </a:r>
          </a:p>
          <a:p>
            <a:r>
              <a:rPr lang="en-US" dirty="0"/>
              <a:t>Scenario</a:t>
            </a:r>
          </a:p>
          <a:p>
            <a:r>
              <a:rPr lang="en-US" dirty="0"/>
              <a:t>Given</a:t>
            </a:r>
          </a:p>
          <a:p>
            <a:r>
              <a:rPr lang="en-US" dirty="0"/>
              <a:t>When</a:t>
            </a:r>
          </a:p>
          <a:p>
            <a:r>
              <a:rPr lang="en-US" dirty="0"/>
              <a:t>Then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55931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164B-38FC-4D2B-9478-8B3597EF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C963-D8FD-4A46-8067-7D83603FC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our definition: “anything that proves that a requirement is satisfied”</a:t>
            </a:r>
          </a:p>
          <a:p>
            <a:r>
              <a:rPr lang="en-US" dirty="0"/>
              <a:t> a way of ensuring that we get expected results</a:t>
            </a:r>
          </a:p>
          <a:p>
            <a:r>
              <a:rPr lang="en-US" dirty="0"/>
              <a:t>Code quality check is also sort of a test</a:t>
            </a:r>
          </a:p>
          <a:p>
            <a:r>
              <a:rPr lang="en-US" dirty="0"/>
              <a:t>Quality Assurance: guaranteeing quality is maintained; processes that go into making sure that a certain standard is met for the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11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0331-303B-4303-86D5-7168D012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79BA7-76DF-463D-B09F-BF26D157F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Allows for requirement gathering by potentially non-technical personnel (in the form of feature files)</a:t>
            </a:r>
          </a:p>
          <a:p>
            <a:pPr marL="514350" indent="-514350">
              <a:buAutoNum type="arabicPeriod"/>
            </a:pPr>
            <a:r>
              <a:rPr lang="en-US" dirty="0"/>
              <a:t>Cucumber can generate the outlines (step definition files) for tests that can be incorporate with a test-runner (Junit/TestNG)</a:t>
            </a:r>
          </a:p>
          <a:p>
            <a:pPr marL="514350" indent="-514350">
              <a:buAutoNum type="arabicPeriod"/>
            </a:pPr>
            <a:r>
              <a:rPr lang="en-US" dirty="0"/>
              <a:t>Write the Junit tests that correspond to the step definition files</a:t>
            </a:r>
          </a:p>
        </p:txBody>
      </p:sp>
    </p:spTree>
    <p:extLst>
      <p:ext uri="{BB962C8B-B14F-4D97-AF65-F5344CB8AC3E}">
        <p14:creationId xmlns:p14="http://schemas.microsoft.com/office/powerpoint/2010/main" val="2456565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6E5B-7F21-47E5-BC02-EAA495B2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Project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8C7A9-002D-4B82-B3FE-F5546F579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incorporate testing automation into Kevin and Alex’s Team’s P2</a:t>
            </a:r>
          </a:p>
          <a:p>
            <a:r>
              <a:rPr lang="en-US" dirty="0"/>
              <a:t>Some how adding in Selenium and Cucumber test automation</a:t>
            </a:r>
          </a:p>
        </p:txBody>
      </p:sp>
    </p:spTree>
    <p:extLst>
      <p:ext uri="{BB962C8B-B14F-4D97-AF65-F5344CB8AC3E}">
        <p14:creationId xmlns:p14="http://schemas.microsoft.com/office/powerpoint/2010/main" val="2499049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0EA7-38F7-4B5B-A1FC-CDA52E29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Ideal automation scenario with Se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0D8B2F-17DD-4879-8242-B4C73A55D3DA}"/>
              </a:ext>
            </a:extLst>
          </p:cNvPr>
          <p:cNvSpPr/>
          <p:nvPr/>
        </p:nvSpPr>
        <p:spPr>
          <a:xfrm>
            <a:off x="3366052" y="1563756"/>
            <a:ext cx="131196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42D339-8A28-4EAF-A32B-D2CD54346390}"/>
              </a:ext>
            </a:extLst>
          </p:cNvPr>
          <p:cNvSpPr/>
          <p:nvPr/>
        </p:nvSpPr>
        <p:spPr>
          <a:xfrm>
            <a:off x="5002695" y="1563755"/>
            <a:ext cx="131196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E427EE-1F03-4FD4-AEA1-197F0F8FDD6E}"/>
              </a:ext>
            </a:extLst>
          </p:cNvPr>
          <p:cNvSpPr/>
          <p:nvPr/>
        </p:nvSpPr>
        <p:spPr>
          <a:xfrm>
            <a:off x="6659215" y="1563754"/>
            <a:ext cx="131196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9368C1-74C7-4776-8725-97DDCFB41EE1}"/>
              </a:ext>
            </a:extLst>
          </p:cNvPr>
          <p:cNvSpPr/>
          <p:nvPr/>
        </p:nvSpPr>
        <p:spPr>
          <a:xfrm>
            <a:off x="8623848" y="1563753"/>
            <a:ext cx="131196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EFB204-7CC0-4F15-8AFE-BF96B4F98EF0}"/>
              </a:ext>
            </a:extLst>
          </p:cNvPr>
          <p:cNvSpPr/>
          <p:nvPr/>
        </p:nvSpPr>
        <p:spPr>
          <a:xfrm>
            <a:off x="2902226" y="1311965"/>
            <a:ext cx="7593496" cy="185530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366E3-0BFD-4D54-8E1E-1F9F68EE24EB}"/>
              </a:ext>
            </a:extLst>
          </p:cNvPr>
          <p:cNvSpPr txBox="1"/>
          <p:nvPr/>
        </p:nvSpPr>
        <p:spPr>
          <a:xfrm>
            <a:off x="838200" y="2093843"/>
            <a:ext cx="148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/main/java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177A6C-BD16-4C7E-9C94-7E2F147A25A1}"/>
              </a:ext>
            </a:extLst>
          </p:cNvPr>
          <p:cNvSpPr/>
          <p:nvPr/>
        </p:nvSpPr>
        <p:spPr>
          <a:xfrm>
            <a:off x="2902226" y="3538331"/>
            <a:ext cx="7593496" cy="185530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68BE29-3AB8-4025-A282-8BEF1D805756}"/>
              </a:ext>
            </a:extLst>
          </p:cNvPr>
          <p:cNvSpPr txBox="1"/>
          <p:nvPr/>
        </p:nvSpPr>
        <p:spPr>
          <a:xfrm>
            <a:off x="952837" y="4210160"/>
            <a:ext cx="13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/test/java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A4C2E-4328-41D6-A199-8C4005FCF559}"/>
              </a:ext>
            </a:extLst>
          </p:cNvPr>
          <p:cNvSpPr/>
          <p:nvPr/>
        </p:nvSpPr>
        <p:spPr>
          <a:xfrm>
            <a:off x="3400841" y="3732044"/>
            <a:ext cx="131196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85B7DA-FBB0-4A18-98CD-1FD78E4F3824}"/>
              </a:ext>
            </a:extLst>
          </p:cNvPr>
          <p:cNvSpPr/>
          <p:nvPr/>
        </p:nvSpPr>
        <p:spPr>
          <a:xfrm>
            <a:off x="4956316" y="3732043"/>
            <a:ext cx="131196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507CF-7FEC-4B44-9B08-BC4554AB8A75}"/>
              </a:ext>
            </a:extLst>
          </p:cNvPr>
          <p:cNvSpPr/>
          <p:nvPr/>
        </p:nvSpPr>
        <p:spPr>
          <a:xfrm>
            <a:off x="6657561" y="3715392"/>
            <a:ext cx="131196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E2E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718F67-34D1-4FF2-91A4-B78C9AAB6F83}"/>
              </a:ext>
            </a:extLst>
          </p:cNvPr>
          <p:cNvSpPr/>
          <p:nvPr/>
        </p:nvSpPr>
        <p:spPr>
          <a:xfrm>
            <a:off x="6657561" y="4856289"/>
            <a:ext cx="821635" cy="3693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Junit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DC5FD1-3FC1-45C8-9574-545D14E8898E}"/>
              </a:ext>
            </a:extLst>
          </p:cNvPr>
          <p:cNvSpPr/>
          <p:nvPr/>
        </p:nvSpPr>
        <p:spPr>
          <a:xfrm>
            <a:off x="5002695" y="4856289"/>
            <a:ext cx="821635" cy="3693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Junit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DF8718-0A1C-4022-A04D-7BFFFCCC38DB}"/>
              </a:ext>
            </a:extLst>
          </p:cNvPr>
          <p:cNvSpPr/>
          <p:nvPr/>
        </p:nvSpPr>
        <p:spPr>
          <a:xfrm>
            <a:off x="3400841" y="4791529"/>
            <a:ext cx="821635" cy="3693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90F6E-E1CC-434F-ADAA-8D07D285DC78}"/>
              </a:ext>
            </a:extLst>
          </p:cNvPr>
          <p:cNvSpPr/>
          <p:nvPr/>
        </p:nvSpPr>
        <p:spPr>
          <a:xfrm>
            <a:off x="2902226" y="5612093"/>
            <a:ext cx="7593496" cy="117281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A4D3B2-8CC4-4DC0-83B5-94F1272FD68F}"/>
              </a:ext>
            </a:extLst>
          </p:cNvPr>
          <p:cNvSpPr txBox="1"/>
          <p:nvPr/>
        </p:nvSpPr>
        <p:spPr>
          <a:xfrm>
            <a:off x="838200" y="6013836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/test/resources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D75D91-6835-4DA1-9EBD-64B7FC446E7A}"/>
              </a:ext>
            </a:extLst>
          </p:cNvPr>
          <p:cNvSpPr/>
          <p:nvPr/>
        </p:nvSpPr>
        <p:spPr>
          <a:xfrm>
            <a:off x="3366051" y="5818399"/>
            <a:ext cx="1311965" cy="5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file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59FC82-80A0-44BB-8005-46EBAEFC7C28}"/>
              </a:ext>
            </a:extLst>
          </p:cNvPr>
          <p:cNvSpPr/>
          <p:nvPr/>
        </p:nvSpPr>
        <p:spPr>
          <a:xfrm>
            <a:off x="8521148" y="3843130"/>
            <a:ext cx="1502468" cy="119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Cucumber Step Definitions</a:t>
            </a:r>
          </a:p>
        </p:txBody>
      </p:sp>
    </p:spTree>
    <p:extLst>
      <p:ext uri="{BB962C8B-B14F-4D97-AF65-F5344CB8AC3E}">
        <p14:creationId xmlns:p14="http://schemas.microsoft.com/office/powerpoint/2010/main" val="4097147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EDFC-2DEA-4C3B-9FBE-CFB41760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Tangent: server side vs client side rendering</a:t>
            </a:r>
          </a:p>
        </p:txBody>
      </p:sp>
      <p:pic>
        <p:nvPicPr>
          <p:cNvPr id="5" name="Graphic 4" descr="Programmer female with solid fill">
            <a:extLst>
              <a:ext uri="{FF2B5EF4-FFF2-40B4-BE49-F238E27FC236}">
                <a16:creationId xmlns:a16="http://schemas.microsoft.com/office/drawing/2014/main" id="{850AFD08-FCBA-4E7A-949A-96293281F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111" y="2334881"/>
            <a:ext cx="914400" cy="914400"/>
          </a:xfrm>
          <a:prstGeom prst="rect">
            <a:avLst/>
          </a:prstGeom>
        </p:spPr>
      </p:pic>
      <p:pic>
        <p:nvPicPr>
          <p:cNvPr id="6" name="Graphic 5" descr="Programmer female with solid fill">
            <a:extLst>
              <a:ext uri="{FF2B5EF4-FFF2-40B4-BE49-F238E27FC236}">
                <a16:creationId xmlns:a16="http://schemas.microsoft.com/office/drawing/2014/main" id="{B6C34F5D-E18C-4464-AD0D-3B8E2E6F1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6148" y="4384788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B121E2-7C76-4D39-A967-91C87C9AA575}"/>
              </a:ext>
            </a:extLst>
          </p:cNvPr>
          <p:cNvSpPr txBox="1"/>
          <p:nvPr/>
        </p:nvSpPr>
        <p:spPr>
          <a:xfrm>
            <a:off x="379828" y="2644726"/>
            <a:ext cx="914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E5FB2-23DD-4C9D-87A7-B144961DC3F5}"/>
              </a:ext>
            </a:extLst>
          </p:cNvPr>
          <p:cNvSpPr txBox="1"/>
          <p:nvPr/>
        </p:nvSpPr>
        <p:spPr>
          <a:xfrm>
            <a:off x="379828" y="4841988"/>
            <a:ext cx="914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74E158-2E95-4AE2-9123-4CE0D6CC5F1E}"/>
              </a:ext>
            </a:extLst>
          </p:cNvPr>
          <p:cNvSpPr/>
          <p:nvPr/>
        </p:nvSpPr>
        <p:spPr>
          <a:xfrm>
            <a:off x="5669280" y="4115336"/>
            <a:ext cx="2293034" cy="145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4681C39-9E58-420D-9DCA-1EC4EDA96B75}"/>
              </a:ext>
            </a:extLst>
          </p:cNvPr>
          <p:cNvSpPr/>
          <p:nvPr/>
        </p:nvSpPr>
        <p:spPr>
          <a:xfrm>
            <a:off x="2703443" y="4280452"/>
            <a:ext cx="2835966" cy="344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8262990-3C4E-47C7-B3FC-558E795078E6}"/>
              </a:ext>
            </a:extLst>
          </p:cNvPr>
          <p:cNvSpPr/>
          <p:nvPr/>
        </p:nvSpPr>
        <p:spPr>
          <a:xfrm rot="10800000">
            <a:off x="3617842" y="5024867"/>
            <a:ext cx="1907805" cy="344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E0B27AB8-8B35-4266-B304-C7D56FEC5F03}"/>
              </a:ext>
            </a:extLst>
          </p:cNvPr>
          <p:cNvSpPr/>
          <p:nvPr/>
        </p:nvSpPr>
        <p:spPr>
          <a:xfrm>
            <a:off x="2585907" y="4841988"/>
            <a:ext cx="755374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3AC3C4-29A1-456B-96BF-5C6FD53CC101}"/>
              </a:ext>
            </a:extLst>
          </p:cNvPr>
          <p:cNvSpPr/>
          <p:nvPr/>
        </p:nvSpPr>
        <p:spPr>
          <a:xfrm>
            <a:off x="8869680" y="1918074"/>
            <a:ext cx="2293034" cy="145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602E4-E051-48E9-AE5E-11D8C09059D4}"/>
              </a:ext>
            </a:extLst>
          </p:cNvPr>
          <p:cNvSpPr/>
          <p:nvPr/>
        </p:nvSpPr>
        <p:spPr>
          <a:xfrm>
            <a:off x="4571744" y="1898425"/>
            <a:ext cx="2293034" cy="145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BCEDEC5-D232-46CB-86E8-16B08CC38681}"/>
              </a:ext>
            </a:extLst>
          </p:cNvPr>
          <p:cNvSpPr/>
          <p:nvPr/>
        </p:nvSpPr>
        <p:spPr>
          <a:xfrm>
            <a:off x="2585907" y="2173357"/>
            <a:ext cx="1776506" cy="161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1710706-199F-4B0A-BF56-6FFD0D1DF854}"/>
              </a:ext>
            </a:extLst>
          </p:cNvPr>
          <p:cNvSpPr/>
          <p:nvPr/>
        </p:nvSpPr>
        <p:spPr>
          <a:xfrm>
            <a:off x="6978976" y="2049687"/>
            <a:ext cx="1776506" cy="161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ECA5A98-EABC-4EA5-875A-26391C4E0079}"/>
              </a:ext>
            </a:extLst>
          </p:cNvPr>
          <p:cNvSpPr/>
          <p:nvPr/>
        </p:nvSpPr>
        <p:spPr>
          <a:xfrm rot="10800000">
            <a:off x="6978976" y="2755232"/>
            <a:ext cx="1776506" cy="161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41A9572-AAEF-416A-B68D-697C37E0DDF1}"/>
              </a:ext>
            </a:extLst>
          </p:cNvPr>
          <p:cNvSpPr/>
          <p:nvPr/>
        </p:nvSpPr>
        <p:spPr>
          <a:xfrm rot="10800000">
            <a:off x="3508461" y="2674470"/>
            <a:ext cx="853952" cy="161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265B4A0E-18BA-4AA9-8274-D3001BBDF23F}"/>
              </a:ext>
            </a:extLst>
          </p:cNvPr>
          <p:cNvSpPr/>
          <p:nvPr/>
        </p:nvSpPr>
        <p:spPr>
          <a:xfrm>
            <a:off x="2543756" y="2536926"/>
            <a:ext cx="755374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9ABCCA-43EA-4FC4-8E64-AF5612268560}"/>
              </a:ext>
            </a:extLst>
          </p:cNvPr>
          <p:cNvSpPr txBox="1"/>
          <p:nvPr/>
        </p:nvSpPr>
        <p:spPr>
          <a:xfrm>
            <a:off x="8154470" y="4424702"/>
            <a:ext cx="3008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Usually we would use selenium in a backend that was responsible for returning views.</a:t>
            </a:r>
          </a:p>
        </p:txBody>
      </p:sp>
    </p:spTree>
    <p:extLst>
      <p:ext uri="{BB962C8B-B14F-4D97-AF65-F5344CB8AC3E}">
        <p14:creationId xmlns:p14="http://schemas.microsoft.com/office/powerpoint/2010/main" val="2984021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24DD-95C9-4FF2-B93A-EF8C2638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Cucumber workflow with 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FE7C0-B3D6-441F-8E52-79F35C990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Obviously pretty similar to a classical BDD workflow</a:t>
            </a:r>
          </a:p>
          <a:p>
            <a:pPr marL="514350" indent="-514350">
              <a:buAutoNum type="arabicPeriod"/>
            </a:pPr>
            <a:r>
              <a:rPr lang="en-US" dirty="0"/>
              <a:t>Defining overall user stories/ requirements</a:t>
            </a:r>
          </a:p>
          <a:p>
            <a:pPr lvl="1"/>
            <a:r>
              <a:rPr lang="en-US" dirty="0"/>
              <a:t>Usually done by not the dev (BA, Project Manager)</a:t>
            </a:r>
          </a:p>
          <a:p>
            <a:pPr lvl="1"/>
            <a:r>
              <a:rPr lang="en-US" dirty="0"/>
              <a:t>Fulfilled in the Feature files (written in Gherkin)</a:t>
            </a:r>
          </a:p>
          <a:p>
            <a:pPr lvl="1"/>
            <a:r>
              <a:rPr lang="en-US" dirty="0"/>
              <a:t>Feature file used to translate business req. into tech req. (source of truth)</a:t>
            </a:r>
          </a:p>
          <a:p>
            <a:pPr marL="514350" indent="-514350">
              <a:buAutoNum type="arabicPeriod" startAt="2"/>
            </a:pPr>
            <a:r>
              <a:rPr lang="en-US" dirty="0"/>
              <a:t>Use Cucumber to generate tests in Java</a:t>
            </a:r>
          </a:p>
          <a:p>
            <a:pPr marL="514350" indent="-514350">
              <a:buAutoNum type="arabicPeriod" startAt="2"/>
            </a:pPr>
            <a:r>
              <a:rPr lang="en-US" dirty="0"/>
              <a:t>Do TDD</a:t>
            </a:r>
          </a:p>
        </p:txBody>
      </p:sp>
    </p:spTree>
    <p:extLst>
      <p:ext uri="{BB962C8B-B14F-4D97-AF65-F5344CB8AC3E}">
        <p14:creationId xmlns:p14="http://schemas.microsoft.com/office/powerpoint/2010/main" val="124716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59BA-DFA4-41F0-8FA0-D5271DD8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534CE-839B-4353-B5D6-046D622EB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have done so far: Java + Junit +Selenium + Cucumber</a:t>
            </a:r>
          </a:p>
          <a:p>
            <a:pPr lvl="1"/>
            <a:r>
              <a:rPr lang="en-US" dirty="0"/>
              <a:t>Java -&gt; Language/Environment</a:t>
            </a:r>
          </a:p>
          <a:p>
            <a:pPr lvl="1"/>
            <a:r>
              <a:rPr lang="en-US" dirty="0"/>
              <a:t>Junit -&gt; unit test</a:t>
            </a:r>
          </a:p>
          <a:p>
            <a:pPr lvl="1"/>
            <a:r>
              <a:rPr lang="en-US" dirty="0"/>
              <a:t>Selenium -&gt; Automated E2E testing</a:t>
            </a:r>
          </a:p>
          <a:p>
            <a:pPr lvl="1"/>
            <a:r>
              <a:rPr lang="en-US" dirty="0"/>
              <a:t>Cucumber -&gt; BDD</a:t>
            </a:r>
          </a:p>
          <a:p>
            <a:r>
              <a:rPr lang="en-US" dirty="0"/>
              <a:t>What this would look like for Angular?</a:t>
            </a:r>
          </a:p>
          <a:p>
            <a:pPr lvl="1"/>
            <a:r>
              <a:rPr lang="en-US" dirty="0"/>
              <a:t>TS/Angular -&gt; Language/Env/Framework instead of Java</a:t>
            </a:r>
          </a:p>
          <a:p>
            <a:pPr lvl="1"/>
            <a:r>
              <a:rPr lang="en-US" dirty="0"/>
              <a:t>Jasmine + Karma instead of Junit</a:t>
            </a:r>
          </a:p>
          <a:p>
            <a:pPr lvl="1"/>
            <a:r>
              <a:rPr lang="en-US" dirty="0"/>
              <a:t>Protractor instead of Se</a:t>
            </a:r>
          </a:p>
          <a:p>
            <a:pPr lvl="1"/>
            <a:r>
              <a:rPr lang="en-US" dirty="0"/>
              <a:t>Cucumber if you want to I guess…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18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9B2A-B947-4D2F-94B3-76553D3D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Jasmine and Karma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335E8-6DC4-4325-9AD3-51B4F35A4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Jasmine is the unit testing framework</a:t>
            </a:r>
          </a:p>
          <a:p>
            <a:pPr lvl="1"/>
            <a:r>
              <a:rPr lang="en-US" dirty="0"/>
              <a:t>Common key words: describe, it, </a:t>
            </a:r>
            <a:r>
              <a:rPr lang="en-US" dirty="0" err="1"/>
              <a:t>beforeEach</a:t>
            </a:r>
            <a:r>
              <a:rPr lang="en-US" dirty="0"/>
              <a:t>, expect, </a:t>
            </a:r>
            <a:r>
              <a:rPr lang="en-US" dirty="0" err="1"/>
              <a:t>toBe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describe: used to define a test suite</a:t>
            </a:r>
          </a:p>
          <a:p>
            <a:pPr lvl="1"/>
            <a:r>
              <a:rPr lang="en-US" dirty="0"/>
              <a:t>it: used to define a test</a:t>
            </a:r>
          </a:p>
          <a:p>
            <a:pPr lvl="1"/>
            <a:r>
              <a:rPr lang="en-US" dirty="0"/>
              <a:t>Expect + </a:t>
            </a:r>
            <a:r>
              <a:rPr lang="en-US" dirty="0" err="1"/>
              <a:t>toBe</a:t>
            </a:r>
            <a:r>
              <a:rPr lang="en-US" dirty="0"/>
              <a:t>: the assertions you make to see if the behavior works as expected</a:t>
            </a:r>
          </a:p>
          <a:p>
            <a:r>
              <a:rPr lang="en-US" dirty="0"/>
              <a:t>Karma is the test runner; it will run the tests through your browser</a:t>
            </a:r>
          </a:p>
        </p:txBody>
      </p:sp>
    </p:spTree>
    <p:extLst>
      <p:ext uri="{BB962C8B-B14F-4D97-AF65-F5344CB8AC3E}">
        <p14:creationId xmlns:p14="http://schemas.microsoft.com/office/powerpoint/2010/main" val="151730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6279-FD98-44D1-9C8A-288B1FF5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TDD to develop the following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AE5A-4EB8-4854-8215-28A02A809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user, I can click on a button, then the button will display some text containing: request info, item type, number of items request</a:t>
            </a:r>
          </a:p>
        </p:txBody>
      </p:sp>
    </p:spTree>
    <p:extLst>
      <p:ext uri="{BB962C8B-B14F-4D97-AF65-F5344CB8AC3E}">
        <p14:creationId xmlns:p14="http://schemas.microsoft.com/office/powerpoint/2010/main" val="954547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157C-3627-48A6-93CA-63CED01F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might look like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6B639C-9CB0-4C31-B31F-3A1565019147}"/>
              </a:ext>
            </a:extLst>
          </p:cNvPr>
          <p:cNvSpPr/>
          <p:nvPr/>
        </p:nvSpPr>
        <p:spPr>
          <a:xfrm>
            <a:off x="1498862" y="1583703"/>
            <a:ext cx="9153427" cy="469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A853B-64BA-4DA0-AC22-4EA0A547C975}"/>
              </a:ext>
            </a:extLst>
          </p:cNvPr>
          <p:cNvSpPr txBox="1"/>
          <p:nvPr/>
        </p:nvSpPr>
        <p:spPr>
          <a:xfrm>
            <a:off x="1970202" y="2064470"/>
            <a:ext cx="8251596" cy="33842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1CC5A0-11FD-4F46-BA11-DA2B31E398B9}"/>
              </a:ext>
            </a:extLst>
          </p:cNvPr>
          <p:cNvSpPr/>
          <p:nvPr/>
        </p:nvSpPr>
        <p:spPr>
          <a:xfrm>
            <a:off x="2403835" y="2328421"/>
            <a:ext cx="1545996" cy="580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88E15-3FCA-4D08-ABB8-4DA79D22FDD2}"/>
              </a:ext>
            </a:extLst>
          </p:cNvPr>
          <p:cNvSpPr txBox="1"/>
          <p:nvPr/>
        </p:nvSpPr>
        <p:spPr>
          <a:xfrm>
            <a:off x="2403835" y="3157979"/>
            <a:ext cx="6381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info: “”</a:t>
            </a:r>
          </a:p>
          <a:p>
            <a:r>
              <a:rPr lang="en-US" dirty="0"/>
              <a:t>item type: #</a:t>
            </a:r>
          </a:p>
          <a:p>
            <a:r>
              <a:rPr lang="en-US" dirty="0"/>
              <a:t>number of items request:#</a:t>
            </a:r>
          </a:p>
        </p:txBody>
      </p:sp>
    </p:spTree>
    <p:extLst>
      <p:ext uri="{BB962C8B-B14F-4D97-AF65-F5344CB8AC3E}">
        <p14:creationId xmlns:p14="http://schemas.microsoft.com/office/powerpoint/2010/main" val="1930541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52FF-F446-4397-A7D3-C61CEBCC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17EE6-B303-47F7-9E03-537536BDC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E2E testing for front ends</a:t>
            </a:r>
          </a:p>
          <a:p>
            <a:r>
              <a:rPr lang="en-US" dirty="0"/>
              <a:t>Chrome driver by default</a:t>
            </a:r>
          </a:p>
          <a:p>
            <a:r>
              <a:rPr lang="en-US" dirty="0"/>
              <a:t>Build on Selenium</a:t>
            </a:r>
          </a:p>
          <a:p>
            <a:r>
              <a:rPr lang="en-US" dirty="0"/>
              <a:t>Jasmine will run our protractor scripts</a:t>
            </a:r>
          </a:p>
        </p:txBody>
      </p:sp>
    </p:spTree>
    <p:extLst>
      <p:ext uri="{BB962C8B-B14F-4D97-AF65-F5344CB8AC3E}">
        <p14:creationId xmlns:p14="http://schemas.microsoft.com/office/powerpoint/2010/main" val="13442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8069-B337-4137-B177-A7415121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Pyramid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653F-55E3-464D-B677-5786EDE1C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279" y="1690688"/>
            <a:ext cx="9064487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User Acceptance Test (UAT): Tests conduct by an actual human; usually it tests to see if it meets the requirement in a way that could be deemed as acceptable to the average user</a:t>
            </a:r>
          </a:p>
          <a:p>
            <a:pPr lvl="1"/>
            <a:r>
              <a:rPr lang="en-US" dirty="0"/>
              <a:t>Ex: a product owner using the developed application and giving feedback on whether or not it is satisfactory; Alpha and Beta testing </a:t>
            </a:r>
          </a:p>
          <a:p>
            <a:r>
              <a:rPr lang="en-US" dirty="0"/>
              <a:t>System Test: ensuring that the whole app works as a whole; E2E</a:t>
            </a:r>
          </a:p>
          <a:p>
            <a:pPr lvl="1"/>
            <a:r>
              <a:rPr lang="en-US" dirty="0"/>
              <a:t>Selenium, Protractor, Postman</a:t>
            </a:r>
          </a:p>
          <a:p>
            <a:r>
              <a:rPr lang="en-US" dirty="0"/>
              <a:t>Integration Test: testing multiple units together</a:t>
            </a:r>
          </a:p>
          <a:p>
            <a:pPr lvl="1"/>
            <a:r>
              <a:rPr lang="en-US" dirty="0"/>
              <a:t>Ex: testing a repository method by transacting on the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Unit Test: A method test; testing the smallest possible unit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3C7163B-DC38-4FAF-8FCE-913E0228D3D5}"/>
              </a:ext>
            </a:extLst>
          </p:cNvPr>
          <p:cNvSpPr/>
          <p:nvPr/>
        </p:nvSpPr>
        <p:spPr>
          <a:xfrm rot="5400000">
            <a:off x="8421031" y="2432628"/>
            <a:ext cx="5719763" cy="1822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Increase in Frequency (</a:t>
            </a:r>
            <a:r>
              <a:rPr lang="en-US" dirty="0" err="1"/>
              <a:t>faster,cheaper</a:t>
            </a:r>
            <a:r>
              <a:rPr lang="en-US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28DD3A6-794D-4BC6-B6FC-74F154F4B6D0}"/>
              </a:ext>
            </a:extLst>
          </p:cNvPr>
          <p:cNvSpPr/>
          <p:nvPr/>
        </p:nvSpPr>
        <p:spPr>
          <a:xfrm rot="16200000">
            <a:off x="-1756637" y="2313920"/>
            <a:ext cx="5719763" cy="1822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Increase in cost (less frequent)</a:t>
            </a:r>
          </a:p>
        </p:txBody>
      </p:sp>
    </p:spTree>
    <p:extLst>
      <p:ext uri="{BB962C8B-B14F-4D97-AF65-F5344CB8AC3E}">
        <p14:creationId xmlns:p14="http://schemas.microsoft.com/office/powerpoint/2010/main" val="190125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3145-4756-44A3-B757-0FE814B3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Lifecycle</a:t>
            </a:r>
          </a:p>
        </p:txBody>
      </p:sp>
      <p:pic>
        <p:nvPicPr>
          <p:cNvPr id="1028" name="Picture 4" descr="QA Process: A compact guide - Steps, STLC and Agile QA process - Apphawks">
            <a:extLst>
              <a:ext uri="{FF2B5EF4-FFF2-40B4-BE49-F238E27FC236}">
                <a16:creationId xmlns:a16="http://schemas.microsoft.com/office/drawing/2014/main" id="{84D092DB-2D8C-4516-BC08-3EA43B98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110" y="1574025"/>
            <a:ext cx="6623099" cy="486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0E3CC7-09E4-4C5B-B0EA-17EAE4F1C4FD}"/>
              </a:ext>
            </a:extLst>
          </p:cNvPr>
          <p:cNvSpPr txBox="1"/>
          <p:nvPr/>
        </p:nvSpPr>
        <p:spPr>
          <a:xfrm>
            <a:off x="838200" y="1974573"/>
            <a:ext cx="3985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Iterative process of analyzing requirements and developing/executing testing regime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Logical problem-solving process</a:t>
            </a:r>
          </a:p>
        </p:txBody>
      </p:sp>
    </p:spTree>
    <p:extLst>
      <p:ext uri="{BB962C8B-B14F-4D97-AF65-F5344CB8AC3E}">
        <p14:creationId xmlns:p14="http://schemas.microsoft.com/office/powerpoint/2010/main" val="90444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7657-8EBD-4E24-8CAD-D7E37F5F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A2C2-1E1A-4E31-B277-9FF29F6B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Doing testing where you provide a set of inputs and verify against a set of outputs</a:t>
            </a:r>
          </a:p>
          <a:p>
            <a:r>
              <a:rPr lang="en-US" dirty="0"/>
              <a:t>Testing to see if the feature work as intended</a:t>
            </a:r>
          </a:p>
          <a:p>
            <a:r>
              <a:rPr lang="en-US" dirty="0"/>
              <a:t>Are there test that are non-functional?</a:t>
            </a:r>
          </a:p>
          <a:p>
            <a:pPr lvl="1"/>
            <a:r>
              <a:rPr lang="en-US" dirty="0"/>
              <a:t>Performance testing: Load testing, etc.</a:t>
            </a:r>
          </a:p>
          <a:p>
            <a:pPr lvl="1"/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99241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806E-2979-47BD-9238-6DA1B4D0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7EB1-74CA-4A3D-8429-6A873CE3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  <a:p>
            <a:r>
              <a:rPr lang="en-US" dirty="0"/>
              <a:t>Development philosophy that prioritizes developing tests prior to implementing functionality</a:t>
            </a:r>
          </a:p>
          <a:p>
            <a:r>
              <a:rPr lang="en-US" dirty="0"/>
              <a:t>Acceptance vs Developer TDD</a:t>
            </a:r>
          </a:p>
          <a:p>
            <a:r>
              <a:rPr lang="en-US" dirty="0"/>
              <a:t>Ex: analyze requirements -&gt; Write Method </a:t>
            </a:r>
            <a:r>
              <a:rPr lang="en-US" dirty="0" err="1"/>
              <a:t>signiature</a:t>
            </a:r>
            <a:r>
              <a:rPr lang="en-US" dirty="0"/>
              <a:t> -&gt; write Junit test case -&gt; write implementation for method -&gt; code until it passes </a:t>
            </a:r>
          </a:p>
        </p:txBody>
      </p:sp>
    </p:spTree>
    <p:extLst>
      <p:ext uri="{BB962C8B-B14F-4D97-AF65-F5344CB8AC3E}">
        <p14:creationId xmlns:p14="http://schemas.microsoft.com/office/powerpoint/2010/main" val="188466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E461-63D8-4E2F-BB8F-2E37A514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Strategy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6B67B-EFB2-4A86-9B51-0C58EFFB9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static document that sets standards for testing standards and activities</a:t>
            </a:r>
          </a:p>
          <a:p>
            <a:r>
              <a:rPr lang="en-US" dirty="0"/>
              <a:t>Doesn’t get changed often; sets precedence for application</a:t>
            </a:r>
          </a:p>
          <a:p>
            <a:r>
              <a:rPr lang="en-US" dirty="0"/>
              <a:t>Test Strategy is DIFFERENT from the Test plan document</a:t>
            </a:r>
          </a:p>
          <a:p>
            <a:r>
              <a:rPr lang="en-US" dirty="0"/>
              <a:t>Test Strategy is more high level and more static</a:t>
            </a:r>
          </a:p>
          <a:p>
            <a:r>
              <a:rPr lang="en-US" dirty="0"/>
              <a:t>Usually created by product manager; illustrates what the expectations are form the product manager</a:t>
            </a:r>
          </a:p>
          <a:p>
            <a:r>
              <a:rPr lang="en-US" dirty="0"/>
              <a:t>https://www.guru99.com/how-to-create-test-strategy-document.html</a:t>
            </a:r>
          </a:p>
        </p:txBody>
      </p:sp>
    </p:spTree>
    <p:extLst>
      <p:ext uri="{BB962C8B-B14F-4D97-AF65-F5344CB8AC3E}">
        <p14:creationId xmlns:p14="http://schemas.microsoft.com/office/powerpoint/2010/main" val="251609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8D3F-A5B3-45F5-AC71-86CBAA8C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319C-9D83-43E2-894C-D483DAF76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scope objective approach emphasis on a software testing approach effort</a:t>
            </a:r>
          </a:p>
          <a:p>
            <a:r>
              <a:rPr lang="en-US" dirty="0"/>
              <a:t>It tells you per project what you are going to do for testing/what is in your scope</a:t>
            </a:r>
          </a:p>
          <a:p>
            <a:r>
              <a:rPr lang="en-US" dirty="0"/>
              <a:t>It is project specific and dynamic (can be changed at any time)</a:t>
            </a:r>
          </a:p>
          <a:p>
            <a:r>
              <a:rPr lang="en-US" dirty="0"/>
              <a:t>Usually made by test lead or manager</a:t>
            </a:r>
          </a:p>
          <a:p>
            <a:r>
              <a:rPr lang="en-US"/>
              <a:t>https://www.guru99.com/test-plan-for-project.html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9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095C-10CE-4597-A93B-9A6851EF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1785E-1C79-433F-8415-5101E8B43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Outlines all of the specific test cases for all user stories</a:t>
            </a:r>
          </a:p>
          <a:p>
            <a:r>
              <a:rPr lang="en-US" dirty="0"/>
              <a:t>Useful for the RTM</a:t>
            </a:r>
          </a:p>
          <a:p>
            <a:r>
              <a:rPr lang="en-US" dirty="0"/>
              <a:t>You don’t have to go into code base to have knowledge of what tests are exiting and if they pass or not, etc.</a:t>
            </a:r>
          </a:p>
          <a:p>
            <a:r>
              <a:rPr lang="en-US" dirty="0"/>
              <a:t>https://www.guru99.com/download-sample-test-case-template-with-explanation-of-important-fields.html</a:t>
            </a:r>
          </a:p>
        </p:txBody>
      </p:sp>
    </p:spTree>
    <p:extLst>
      <p:ext uri="{BB962C8B-B14F-4D97-AF65-F5344CB8AC3E}">
        <p14:creationId xmlns:p14="http://schemas.microsoft.com/office/powerpoint/2010/main" val="70399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4793</TotalTime>
  <Words>1379</Words>
  <Application>Microsoft Office PowerPoint</Application>
  <PresentationFormat>Widescreen</PresentationFormat>
  <Paragraphs>181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Primer Notes</vt:lpstr>
      <vt:lpstr>Testing</vt:lpstr>
      <vt:lpstr>Testing Pyramid</vt:lpstr>
      <vt:lpstr>Testing Lifecycle</vt:lpstr>
      <vt:lpstr>Functional Testing</vt:lpstr>
      <vt:lpstr>TDD</vt:lpstr>
      <vt:lpstr>Test Strategy Document</vt:lpstr>
      <vt:lpstr>Test Plan Document</vt:lpstr>
      <vt:lpstr>Test Case Document</vt:lpstr>
      <vt:lpstr>RTM</vt:lpstr>
      <vt:lpstr>Controllers</vt:lpstr>
      <vt:lpstr>Method chaining with promises</vt:lpstr>
      <vt:lpstr>Selenium</vt:lpstr>
      <vt:lpstr>WebDriver</vt:lpstr>
      <vt:lpstr>Selenium Locators</vt:lpstr>
      <vt:lpstr>Page Object Model</vt:lpstr>
      <vt:lpstr>BDD</vt:lpstr>
      <vt:lpstr>Cucumber</vt:lpstr>
      <vt:lpstr>Gherkin</vt:lpstr>
      <vt:lpstr>Cucumber</vt:lpstr>
      <vt:lpstr>Proposed Project Architecture</vt:lpstr>
      <vt:lpstr>Ideal automation scenario with Se</vt:lpstr>
      <vt:lpstr>Tangent: server side vs client side rendering</vt:lpstr>
      <vt:lpstr>Cucumber workflow with Se</vt:lpstr>
      <vt:lpstr>Testing in Angular</vt:lpstr>
      <vt:lpstr>Jasmine and Karma</vt:lpstr>
      <vt:lpstr>Use TDD to develop the following feature</vt:lpstr>
      <vt:lpstr>What this might look like</vt:lpstr>
      <vt:lpstr>Protractor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Notes</dc:title>
  <dc:creator>William Ona</dc:creator>
  <cp:lastModifiedBy>William Ona</cp:lastModifiedBy>
  <cp:revision>44</cp:revision>
  <dcterms:created xsi:type="dcterms:W3CDTF">2021-03-24T14:51:31Z</dcterms:created>
  <dcterms:modified xsi:type="dcterms:W3CDTF">2021-04-01T17:04:21Z</dcterms:modified>
</cp:coreProperties>
</file>