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4BB2F-8C55-428A-2286-EE38D772A68B}" v="2013" dt="2024-08-04T00:50:2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03/08/2024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Desarrollo aplicación RAG </a:t>
            </a:r>
            <a:r>
              <a:rPr lang="es-ES" sz="3200" dirty="0"/>
              <a:t>(asistente virtual avistamiento de aves)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Andrés Puerto Lara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DC1D8-8BA6-F972-1921-CCBC7CE1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Desarrollo interfaz</a:t>
            </a: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D277628-7A6B-9692-C007-3CE900F1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9" r="55477" b="1"/>
          <a:stretch/>
        </p:blipFill>
        <p:spPr>
          <a:xfrm>
            <a:off x="7114162" y="471748"/>
            <a:ext cx="4324849" cy="25520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6655453-ED10-7252-9C25-30EE3AEC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92" r="1885" b="1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3FCF0-A0D2-1D37-E0C2-E6FDD6F0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Resultados</a:t>
            </a:r>
          </a:p>
        </p:txBody>
      </p:sp>
      <p:pic>
        <p:nvPicPr>
          <p:cNvPr id="4" name="Imagen 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3515F02-FE21-9469-523B-27174A57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" y="1719195"/>
            <a:ext cx="1973500" cy="1867257"/>
          </a:xfrm>
          <a:prstGeom prst="rect">
            <a:avLst/>
          </a:prstGeom>
        </p:spPr>
      </p:pic>
      <p:pic>
        <p:nvPicPr>
          <p:cNvPr id="5" name="Imagen 4" descr="Create a Dashboard with Dash | Saturn Cloud">
            <a:extLst>
              <a:ext uri="{FF2B5EF4-FFF2-40B4-BE49-F238E27FC236}">
                <a16:creationId xmlns:a16="http://schemas.microsoft.com/office/drawing/2014/main" id="{3CDDF51D-8E6C-B798-C0AE-1DFC2A23C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21" y="1708834"/>
            <a:ext cx="3238707" cy="809678"/>
          </a:xfrm>
          <a:prstGeom prst="rect">
            <a:avLst/>
          </a:prstGeom>
        </p:spPr>
      </p:pic>
      <p:pic>
        <p:nvPicPr>
          <p:cNvPr id="3" name="Imagen 2" descr="Imagen que contiene Correo electrónico&#10;&#10;Descripción generada automáticamente">
            <a:extLst>
              <a:ext uri="{FF2B5EF4-FFF2-40B4-BE49-F238E27FC236}">
                <a16:creationId xmlns:a16="http://schemas.microsoft.com/office/drawing/2014/main" id="{63FAF702-1C07-1062-FFD3-1F171E0B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622" y="2506880"/>
            <a:ext cx="9762226" cy="41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6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CD806-C2F9-A5D9-0CE7-110F408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Métricas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E9BB88-F9E3-4FAF-4F60-1B480AB9712F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Por medio de Claude se crearon un conjunto de pregunta respuesta para el pdf y posteriormente se evaluaron las siguientes métricas reflejadas en la tabla: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7E7A8911-996E-17A0-F8FF-05BCAB3E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45" y="2609491"/>
            <a:ext cx="10789129" cy="33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0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C0229-B7A8-0DA4-C228-B9C56FF9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8740C-14B9-598D-0256-13C0DA5F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 sz="1800" dirty="0"/>
              <a:t>Poder establecer el contexto correcto para cada métrica ya que es una tarea que puede llegar a ser manual y puede ser más difícil cuando se tienen muchos más datos</a:t>
            </a:r>
          </a:p>
          <a:p>
            <a:pPr marL="514350" indent="-514350">
              <a:buAutoNum type="arabicPeriod"/>
            </a:pPr>
            <a:r>
              <a:rPr lang="es-ES" sz="1800" dirty="0"/>
              <a:t>EL manejo en memoria del hilo de la conversación implicó un reto interesante ya que estas variables no podían ser globales en </a:t>
            </a:r>
            <a:r>
              <a:rPr lang="es-ES" sz="1800" dirty="0" err="1"/>
              <a:t>Dash</a:t>
            </a:r>
            <a:r>
              <a:rPr lang="es-ES" sz="1800" dirty="0"/>
              <a:t> </a:t>
            </a:r>
            <a:r>
              <a:rPr lang="es-ES" sz="1800" dirty="0" err="1"/>
              <a:t>plotly</a:t>
            </a:r>
            <a:r>
              <a:rPr lang="es-ES" sz="1800" dirty="0"/>
              <a:t> ya que cuando se iniciaban varias sesiones las contextos se compartían, se resolvió con </a:t>
            </a:r>
            <a:r>
              <a:rPr lang="es-ES" sz="1800" dirty="0" err="1"/>
              <a:t>dcc.Stores</a:t>
            </a:r>
            <a:r>
              <a:rPr lang="es-ES" sz="1800" dirty="0"/>
              <a:t> que se guardan en el lado del cliente. Que tuvieron que ser convertidos a diccionario teniendo en cuenta que la memoria en la función del chat contiene una estructura diferente</a:t>
            </a:r>
          </a:p>
          <a:p>
            <a:pPr marL="514350" indent="-514350">
              <a:buAutoNum type="arabicPeriod"/>
            </a:pPr>
            <a:r>
              <a:rPr lang="es-ES" sz="1800" dirty="0"/>
              <a:t>Las respuestas entregadas por </a:t>
            </a:r>
            <a:r>
              <a:rPr lang="es-ES" sz="1800" dirty="0" err="1"/>
              <a:t>claude</a:t>
            </a:r>
            <a:r>
              <a:rPr lang="es-ES" sz="1800" dirty="0"/>
              <a:t> eran más cortas que las entregadas por la aplicación RAG elaborada previamente, la definición de este tipo de respuesta se debe definir en función de los requerimientos de un cliente.</a:t>
            </a:r>
          </a:p>
          <a:p>
            <a:pPr marL="514350" indent="-514350">
              <a:buAutoNum type="arabicPeriod"/>
            </a:pPr>
            <a:r>
              <a:rPr lang="es-ES" sz="1800" dirty="0"/>
              <a:t>Actualmente se desarrolló usando </a:t>
            </a:r>
            <a:r>
              <a:rPr lang="es-ES" sz="1800" dirty="0" err="1"/>
              <a:t>ChromaDb</a:t>
            </a:r>
            <a:r>
              <a:rPr lang="es-ES" sz="1800" dirty="0"/>
              <a:t>, teniendo en cuenta que el </a:t>
            </a:r>
            <a:r>
              <a:rPr lang="es-ES" sz="1800" dirty="0" err="1"/>
              <a:t>core</a:t>
            </a:r>
            <a:r>
              <a:rPr lang="es-ES" sz="1800" dirty="0"/>
              <a:t> de este motor es </a:t>
            </a:r>
            <a:r>
              <a:rPr lang="es-ES" sz="1800" dirty="0" err="1"/>
              <a:t>sqlite</a:t>
            </a:r>
            <a:r>
              <a:rPr lang="es-ES" sz="1800" dirty="0"/>
              <a:t> es posible que en una aplicación mas robusta se tengan que usar motores mas elaborados como </a:t>
            </a:r>
            <a:r>
              <a:rPr lang="es-ES" sz="1800" dirty="0" err="1"/>
              <a:t>Pinecone</a:t>
            </a:r>
          </a:p>
          <a:p>
            <a:pPr marL="514350" indent="-514350">
              <a:buAutoNum type="arabicPeriod"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6405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2B66C-156A-A613-7174-1FB8F618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ES" sz="400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FD6EC-D24F-EA7D-C497-F6727A4D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s-ES" sz="2000"/>
              <a:t>Tarea propuesta</a:t>
            </a:r>
          </a:p>
          <a:p>
            <a:pPr marL="514350" indent="-514350">
              <a:buAutoNum type="arabicPeriod"/>
            </a:pPr>
            <a:r>
              <a:rPr lang="es-ES" sz="2000"/>
              <a:t>Desarrollo</a:t>
            </a:r>
          </a:p>
          <a:p>
            <a:pPr marL="514350" indent="-514350">
              <a:buAutoNum type="arabicPeriod"/>
            </a:pPr>
            <a:r>
              <a:rPr lang="es-ES" sz="2000"/>
              <a:t>Resultados</a:t>
            </a:r>
          </a:p>
          <a:p>
            <a:pPr marL="514350" indent="-514350">
              <a:buAutoNum type="arabicPeriod"/>
            </a:pPr>
            <a:r>
              <a:rPr lang="es-ES" sz="2000"/>
              <a:t>Desafíos</a:t>
            </a:r>
          </a:p>
          <a:p>
            <a:pPr marL="514350" indent="-514350">
              <a:buAutoNum type="arabicPeriod"/>
            </a:pPr>
            <a:endParaRPr lang="es-ES" sz="2000"/>
          </a:p>
          <a:p>
            <a:pPr marL="0" indent="0">
              <a:buNone/>
            </a:pPr>
            <a:endParaRPr lang="es-ES" sz="2000"/>
          </a:p>
          <a:p>
            <a:pPr marL="514350" indent="-514350">
              <a:buAutoNum type="arabicPeriod"/>
            </a:pPr>
            <a:endParaRPr lang="es-ES" sz="2000"/>
          </a:p>
        </p:txBody>
      </p:sp>
      <p:pic>
        <p:nvPicPr>
          <p:cNvPr id="5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8A781444-3205-9818-50A7-7D0D12C9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89" r="1464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CDC58-A450-28F4-736C-8F7D3C4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ES" sz="400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05B43-83B8-9ADC-C408-8C5D96DC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>
                <a:ea typeface="+mn-lt"/>
                <a:cs typeface="+mn-lt"/>
              </a:rPr>
              <a:t>Desarrolla un RAG (Retrieval-Augmented Generation) personalizado para mejorar las respuestas generadas por un modelo de lenguaje. Utiliza una base de datos vectorial para la recuperación de documentos relevantes.</a:t>
            </a:r>
          </a:p>
          <a:p>
            <a:r>
              <a:rPr lang="es-CO" sz="2000">
                <a:ea typeface="+mn-lt"/>
                <a:cs typeface="+mn-lt"/>
              </a:rPr>
              <a:t>Explica el enfoque utilizado, implementa el RAG, y proporciona ejemplos de uso con resultados comparativos.</a:t>
            </a:r>
            <a:endParaRPr lang="es-ES" sz="2000"/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58E7B55C-7BA2-8401-5269-731DE527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69" r="13317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CDC58-A450-28F4-736C-8F7D3C4B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Conceptos de aplicación RAG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59039F-1EB6-040B-27FE-A27DA6D3AE0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 A </a:t>
            </a:r>
            <a:r>
              <a:rPr lang="en-US" sz="2200" dirty="0" err="1"/>
              <a:t>través</a:t>
            </a:r>
            <a:r>
              <a:rPr lang="en-US" sz="2200" dirty="0"/>
              <a:t> de la entrada de un </a:t>
            </a:r>
            <a:r>
              <a:rPr lang="en-US" sz="2200" dirty="0" err="1"/>
              <a:t>usuario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encontrar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resultados</a:t>
            </a:r>
            <a:r>
              <a:rPr lang="en-US" sz="2200" dirty="0"/>
              <a:t> </a:t>
            </a:r>
            <a:r>
              <a:rPr lang="en-US" sz="2200" dirty="0" err="1"/>
              <a:t>relevantes</a:t>
            </a:r>
            <a:r>
              <a:rPr lang="en-US" sz="2200" dirty="0"/>
              <a:t> </a:t>
            </a:r>
            <a:r>
              <a:rPr lang="en-US" sz="2200" dirty="0" err="1"/>
              <a:t>ubicados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base </a:t>
            </a:r>
            <a:r>
              <a:rPr lang="en-US" sz="2200" dirty="0" err="1"/>
              <a:t>vectorizada</a:t>
            </a:r>
            <a:r>
              <a:rPr lang="en-US" sz="2200" dirty="0"/>
              <a:t> que es </a:t>
            </a:r>
            <a:r>
              <a:rPr lang="en-US" sz="2200" dirty="0" err="1"/>
              <a:t>complementada</a:t>
            </a:r>
            <a:r>
              <a:rPr lang="en-US" sz="2200" dirty="0"/>
              <a:t> con las </a:t>
            </a:r>
            <a:r>
              <a:rPr lang="en-US" sz="2200" dirty="0" err="1"/>
              <a:t>respuestas</a:t>
            </a:r>
            <a:r>
              <a:rPr lang="en-US" sz="2200" dirty="0"/>
              <a:t> de un LLM para general la </a:t>
            </a:r>
            <a:r>
              <a:rPr lang="en-US" sz="2200" dirty="0" err="1"/>
              <a:t>salida</a:t>
            </a:r>
            <a:r>
              <a:rPr lang="en-US" sz="2200" dirty="0"/>
              <a:t> </a:t>
            </a:r>
            <a:r>
              <a:rPr lang="en-US" sz="2200" dirty="0" err="1"/>
              <a:t>deseada</a:t>
            </a:r>
            <a:endParaRPr lang="en-US" sz="2200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08E71952-2146-D6AE-696D-1BA23D32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31777D-ABD4-04AC-1CA8-41DE6F87C1B4}"/>
              </a:ext>
            </a:extLst>
          </p:cNvPr>
          <p:cNvSpPr txBox="1"/>
          <p:nvPr/>
        </p:nvSpPr>
        <p:spPr>
          <a:xfrm>
            <a:off x="4652514" y="6205268"/>
            <a:ext cx="66825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https://www.confident-ai.com/blog/how-to-evaluate-rag-applications-in-ci-cd-pipelines-with-deepeval</a:t>
            </a:r>
          </a:p>
        </p:txBody>
      </p:sp>
    </p:spTree>
    <p:extLst>
      <p:ext uri="{BB962C8B-B14F-4D97-AF65-F5344CB8AC3E}">
        <p14:creationId xmlns:p14="http://schemas.microsoft.com/office/powerpoint/2010/main" val="362034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3FCF0-A0D2-1D37-E0C2-E6FDD6F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Construcción base de conocimiento</a:t>
            </a:r>
          </a:p>
        </p:txBody>
      </p:sp>
      <p:sp>
        <p:nvSpPr>
          <p:cNvPr id="4" name="Diagrama de flujo: multidocumento 3">
            <a:extLst>
              <a:ext uri="{FF2B5EF4-FFF2-40B4-BE49-F238E27FC236}">
                <a16:creationId xmlns:a16="http://schemas.microsoft.com/office/drawing/2014/main" id="{811D565F-DA85-125C-A8D9-60E77011A167}"/>
              </a:ext>
            </a:extLst>
          </p:cNvPr>
          <p:cNvSpPr/>
          <p:nvPr/>
        </p:nvSpPr>
        <p:spPr>
          <a:xfrm>
            <a:off x="369362" y="1915270"/>
            <a:ext cx="1868371" cy="184577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Documentos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171798B-9CC3-5CFF-2CAE-F2135A73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588" y="1846054"/>
            <a:ext cx="2139349" cy="1986950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5AAC6E8-289A-7385-8BD2-1D1CBCC0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5" y="1971137"/>
            <a:ext cx="2153728" cy="200995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B467F46-19C1-C4F9-D63D-6D87922606F4}"/>
              </a:ext>
            </a:extLst>
          </p:cNvPr>
          <p:cNvSpPr/>
          <p:nvPr/>
        </p:nvSpPr>
        <p:spPr>
          <a:xfrm>
            <a:off x="2467428" y="2540000"/>
            <a:ext cx="798285" cy="689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4659B57-8BD1-8914-FDFF-96A37E95448F}"/>
              </a:ext>
            </a:extLst>
          </p:cNvPr>
          <p:cNvSpPr/>
          <p:nvPr/>
        </p:nvSpPr>
        <p:spPr>
          <a:xfrm>
            <a:off x="5702333" y="2626264"/>
            <a:ext cx="798285" cy="689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5DA9EE6E-23FD-8156-CF7B-8DB20B2AD512}"/>
              </a:ext>
            </a:extLst>
          </p:cNvPr>
          <p:cNvSpPr/>
          <p:nvPr/>
        </p:nvSpPr>
        <p:spPr>
          <a:xfrm>
            <a:off x="8750332" y="2626263"/>
            <a:ext cx="798285" cy="689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5F39CD-3B9C-E08C-7386-AA356B703358}"/>
              </a:ext>
            </a:extLst>
          </p:cNvPr>
          <p:cNvSpPr txBox="1"/>
          <p:nvPr/>
        </p:nvSpPr>
        <p:spPr>
          <a:xfrm>
            <a:off x="3537856" y="4118428"/>
            <a:ext cx="17598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Extracción de datos y organización en </a:t>
            </a:r>
            <a:r>
              <a:rPr lang="es-ES" sz="2400" err="1"/>
              <a:t>splits</a:t>
            </a:r>
            <a:endParaRPr lang="es-ES" sz="24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57DA12-29F9-11AF-E4CD-A029B5013D66}"/>
              </a:ext>
            </a:extLst>
          </p:cNvPr>
          <p:cNvSpPr txBox="1"/>
          <p:nvPr/>
        </p:nvSpPr>
        <p:spPr>
          <a:xfrm>
            <a:off x="6355818" y="3989031"/>
            <a:ext cx="23493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>
                <a:solidFill>
                  <a:srgbClr val="1F2328"/>
                </a:solidFill>
                <a:ea typeface="+mn-lt"/>
                <a:cs typeface="+mn-lt"/>
              </a:rPr>
              <a:t>text-embedding-ada-002</a:t>
            </a:r>
            <a:endParaRPr lang="es-ES"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92BA6DD-3ADB-58D3-0CCE-E9F124043BE2}"/>
              </a:ext>
            </a:extLst>
          </p:cNvPr>
          <p:cNvSpPr txBox="1"/>
          <p:nvPr/>
        </p:nvSpPr>
        <p:spPr>
          <a:xfrm>
            <a:off x="9878270" y="4118426"/>
            <a:ext cx="17598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Vector </a:t>
            </a:r>
            <a:r>
              <a:rPr lang="es-ES" sz="2400" dirty="0" err="1"/>
              <a:t>Database</a:t>
            </a:r>
            <a:endParaRPr lang="es-ES" sz="2400" dirty="0"/>
          </a:p>
        </p:txBody>
      </p:sp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D60C68-B256-1487-D3E6-7C2A7B287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815" y="2102515"/>
            <a:ext cx="2067465" cy="13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2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3FCF0-A0D2-1D37-E0C2-E6FDD6F0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 de datos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E4E287C-3993-5F61-9B03-B5F43E4C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733951"/>
            <a:ext cx="11327549" cy="2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5EEAF-A316-9526-8C45-B6D0A95D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Documentos de entrada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7135D-9254-A4CD-C734-4E4C862B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20" y="2112579"/>
            <a:ext cx="3436959" cy="41928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D5AFB0-AF27-9F6D-4328-7CFDF75C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23" y="2243351"/>
            <a:ext cx="5422231" cy="207192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367AADC-6C7C-E03D-EC1D-85DDD762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562" y="2945516"/>
            <a:ext cx="5183961" cy="955503"/>
          </a:xfrm>
          <a:prstGeom prst="rect">
            <a:avLst/>
          </a:prstGeom>
        </p:spPr>
      </p:pic>
      <p:pic>
        <p:nvPicPr>
          <p:cNvPr id="8" name="Imagen 7" descr="Una 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46FDBE2C-F865-68F6-0B31-85AB76E0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007" y="4205887"/>
            <a:ext cx="5646914" cy="12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8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26008FA-967F-CD8A-3804-4FF086C5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8C6CD0-385B-C207-B435-906861D6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y embeddings</a:t>
            </a:r>
          </a:p>
        </p:txBody>
      </p:sp>
    </p:spTree>
    <p:extLst>
      <p:ext uri="{BB962C8B-B14F-4D97-AF65-F5344CB8AC3E}">
        <p14:creationId xmlns:p14="http://schemas.microsoft.com/office/powerpoint/2010/main" val="18237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31AEB-C64F-22E1-BCEF-65E9C0B7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 de base de datos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663D3FC-A6DA-0627-84E0-7C958184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12747"/>
            <a:ext cx="11327549" cy="37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Desarrollo aplicación RAG (asistente virtual avistamiento de aves)</vt:lpstr>
      <vt:lpstr>Contenido</vt:lpstr>
      <vt:lpstr>Tarea</vt:lpstr>
      <vt:lpstr>Conceptos de aplicación RAG</vt:lpstr>
      <vt:lpstr>Construcción base de conocimiento</vt:lpstr>
      <vt:lpstr>Flujo de datos</vt:lpstr>
      <vt:lpstr>Documentos de entrada</vt:lpstr>
      <vt:lpstr>Modelo y embeddings</vt:lpstr>
      <vt:lpstr>Creación de base de datos</vt:lpstr>
      <vt:lpstr>Desarrollo interfaz</vt:lpstr>
      <vt:lpstr>Resultados</vt:lpstr>
      <vt:lpstr>Métricas</vt:lpstr>
      <vt:lpstr>Desafíos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311</cp:revision>
  <dcterms:created xsi:type="dcterms:W3CDTF">2024-08-03T19:30:19Z</dcterms:created>
  <dcterms:modified xsi:type="dcterms:W3CDTF">2024-08-04T00:56:22Z</dcterms:modified>
</cp:coreProperties>
</file>