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Franklin Gothic"/>
      <p:bold r:id="rId17"/>
    </p:embeddedFont>
    <p:embeddedFont>
      <p:font typeface="Public Sans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20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DsfSSbUVSZvwmqOUWlcG8OwhJ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20" orient="horz"/>
        <p:guide pos="2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ranklinGothic-bold.fntdata"/><Relationship Id="rId16" Type="http://schemas.openxmlformats.org/officeDocument/2006/relationships/slide" Target="slides/slide11.xml"/><Relationship Id="rId19" Type="http://schemas.openxmlformats.org/officeDocument/2006/relationships/font" Target="fonts/PublicSans-boldItalic.fntdata"/><Relationship Id="rId18" Type="http://schemas.openxmlformats.org/officeDocument/2006/relationships/font" Target="fonts/Public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2">
  <p:cSld name="Title slide – Red option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15" name="Google Shape;1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344" y="0"/>
            <a:ext cx="4581600" cy="6872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descr="269F7152-Edit.jpg" id="17" name="Google Shape;17;p13"/>
          <p:cNvPicPr preferRelativeResize="0"/>
          <p:nvPr/>
        </p:nvPicPr>
        <p:blipFill rotWithShape="1">
          <a:blip r:embed="rId5">
            <a:alphaModFix/>
          </a:blip>
          <a:srcRect b="0" l="28075" r="27248" t="0"/>
          <a:stretch/>
        </p:blipFill>
        <p:spPr>
          <a:xfrm>
            <a:off x="4571344" y="-1"/>
            <a:ext cx="4581600" cy="68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2">
  <p:cSld name="Title slide – White option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62" name="Google Shape;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3">
  <p:cSld name="Title slide – White option 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68" name="Google Shape;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3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4">
  <p:cSld name="Title slide – White option 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74" name="Google Shape;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4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5 (no image)">
  <p:cSld name="Title slide – White option 5 (no image)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Standard_Logo.png" id="79" name="Google Shape;7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5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" type="body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Image">
  <p:cSld name="Title, Content and Imag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7"/>
          <p:cNvSpPr/>
          <p:nvPr>
            <p:ph idx="2" type="pic"/>
          </p:nvPr>
        </p:nvSpPr>
        <p:spPr>
          <a:xfrm>
            <a:off x="457200" y="1360488"/>
            <a:ext cx="4038600" cy="4130394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3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able">
  <p:cSld name="Title, Content and Tab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28"/>
          <p:cNvSpPr txBox="1"/>
          <p:nvPr>
            <p:ph idx="2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Chart">
  <p:cSld name="Title, Content and Char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/>
          <p:nvPr>
            <p:ph idx="2" type="chart"/>
          </p:nvPr>
        </p:nvSpPr>
        <p:spPr>
          <a:xfrm>
            <a:off x="457200" y="1360488"/>
            <a:ext cx="40386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29"/>
          <p:cNvSpPr txBox="1"/>
          <p:nvPr>
            <p:ph idx="3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/>
          <p:nvPr>
            <p:ph idx="2" type="pic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1">
  <p:cSld name="Section Divider - Option 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Reversed_Logo.png" id="107" name="Google Shape;10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3"/>
          <p:cNvSpPr txBox="1"/>
          <p:nvPr>
            <p:ph type="title"/>
          </p:nvPr>
        </p:nvSpPr>
        <p:spPr>
          <a:xfrm>
            <a:off x="381884" y="348302"/>
            <a:ext cx="8388586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" type="body"/>
          </p:nvPr>
        </p:nvSpPr>
        <p:spPr>
          <a:xfrm>
            <a:off x="382765" y="799353"/>
            <a:ext cx="8387705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3"/>
          <p:cNvSpPr/>
          <p:nvPr>
            <p:ph idx="2" type="pic"/>
          </p:nvPr>
        </p:nvSpPr>
        <p:spPr>
          <a:xfrm>
            <a:off x="454455" y="1800412"/>
            <a:ext cx="8226486" cy="4635496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Divider - Option 2">
  <p:cSld name="1_Section Divider - Option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Blue.jpg" id="112" name="Google Shape;11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4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3">
  <p:cSld name="Section Divider - Optio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Yellow.jpg" id="116" name="Google Shape;11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5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4">
  <p:cSld name="Section Divider - Option 4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Charcoal.jpg" id="120" name="Google Shape;12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6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15"/>
          <p:cNvSpPr txBox="1"/>
          <p:nvPr>
            <p:ph idx="2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1 (add own image)">
  <p:cSld name="Title slide – Red option 1 (add own image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30" name="Google Shape;3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/>
          <p:nvPr>
            <p:ph idx="2" type="pic"/>
          </p:nvPr>
        </p:nvSpPr>
        <p:spPr>
          <a:xfrm>
            <a:off x="4587875" y="0"/>
            <a:ext cx="455612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4">
  <p:cSld name="Title slide – Red option 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35" name="Google Shape;3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013" y="0"/>
            <a:ext cx="4598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7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– Red option 4">
  <p:cSld name="1_Title slide – Red option 4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40" name="Google Shape;4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8"/>
          <p:cNvPicPr preferRelativeResize="0"/>
          <p:nvPr/>
        </p:nvPicPr>
        <p:blipFill rotWithShape="1">
          <a:blip r:embed="rId3">
            <a:alphaModFix/>
          </a:blip>
          <a:srcRect b="0" l="13060" r="38626" t="0"/>
          <a:stretch/>
        </p:blipFill>
        <p:spPr>
          <a:xfrm>
            <a:off x="4546600" y="-8711"/>
            <a:ext cx="4597400" cy="687525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8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 – Red option 4">
  <p:cSld name="2_Title slide – Red option 4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45" name="Google Shape;4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69F8271-Edit.jpg" id="46" name="Google Shape;46;p19"/>
          <p:cNvPicPr preferRelativeResize="0"/>
          <p:nvPr/>
        </p:nvPicPr>
        <p:blipFill rotWithShape="1">
          <a:blip r:embed="rId3">
            <a:alphaModFix/>
          </a:blip>
          <a:srcRect b="0" l="27099" r="28482" t="0"/>
          <a:stretch/>
        </p:blipFill>
        <p:spPr>
          <a:xfrm>
            <a:off x="4546600" y="0"/>
            <a:ext cx="4597399" cy="689860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9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5 (no image)">
  <p:cSld name="Title slide – Red option 5 (no image)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50" name="Google Shape;5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0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1 (add own image)">
  <p:cSld name="Title slide – White option 1 (add own image)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Standard_Logo.png" id="55" name="Google Shape;5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1"/>
          <p:cNvSpPr/>
          <p:nvPr>
            <p:ph idx="2" type="pic"/>
          </p:nvPr>
        </p:nvSpPr>
        <p:spPr>
          <a:xfrm>
            <a:off x="4587876" y="418354"/>
            <a:ext cx="4150358" cy="601755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21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2"/>
          <p:cNvSpPr txBox="1"/>
          <p:nvPr/>
        </p:nvSpPr>
        <p:spPr>
          <a:xfrm>
            <a:off x="381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University of Sydney</a:t>
            </a:r>
            <a:endParaRPr/>
          </a:p>
        </p:txBody>
      </p:sp>
      <p:sp>
        <p:nvSpPr>
          <p:cNvPr id="13" name="Google Shape;13;p12"/>
          <p:cNvSpPr txBox="1"/>
          <p:nvPr/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Page </a:t>
            </a:r>
            <a:fld id="{00000000-1234-1234-1234-123412341234}" type="slidenum">
              <a:rPr b="0" i="0" lang="en-AU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Relationship Id="rId11" Type="http://schemas.openxmlformats.org/officeDocument/2006/relationships/image" Target="../media/image33.png"/><Relationship Id="rId10" Type="http://schemas.openxmlformats.org/officeDocument/2006/relationships/image" Target="../media/image17.png"/><Relationship Id="rId13" Type="http://schemas.openxmlformats.org/officeDocument/2006/relationships/image" Target="../media/image27.png"/><Relationship Id="rId12" Type="http://schemas.openxmlformats.org/officeDocument/2006/relationships/image" Target="../media/image28.png"/><Relationship Id="rId1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Relationship Id="rId11" Type="http://schemas.openxmlformats.org/officeDocument/2006/relationships/image" Target="../media/image28.png"/><Relationship Id="rId10" Type="http://schemas.openxmlformats.org/officeDocument/2006/relationships/image" Target="../media/image17.png"/><Relationship Id="rId12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Relationship Id="rId5" Type="http://schemas.openxmlformats.org/officeDocument/2006/relationships/image" Target="../media/image48.png"/><Relationship Id="rId6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title"/>
          </p:nvPr>
        </p:nvSpPr>
        <p:spPr>
          <a:xfrm>
            <a:off x="381884" y="1797599"/>
            <a:ext cx="3948874" cy="156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Welcome to CS10 Group</a:t>
            </a:r>
            <a:b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Second Meeting</a:t>
            </a:r>
            <a:b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lang="en-AU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"/>
          <p:cNvSpPr txBox="1"/>
          <p:nvPr>
            <p:ph idx="4294967295" type="body"/>
          </p:nvPr>
        </p:nvSpPr>
        <p:spPr>
          <a:xfrm>
            <a:off x="366942" y="3001738"/>
            <a:ext cx="3806642" cy="2340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AU">
                <a:latin typeface="Twentieth Century"/>
                <a:ea typeface="Twentieth Century"/>
                <a:cs typeface="Twentieth Century"/>
                <a:sym typeface="Twentieth Century"/>
              </a:rPr>
              <a:t>Team member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Wilma Liu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Fiona Hu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Pat Zhang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Elvia Tong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 sz="2400"/>
              <a:t>Reehaa Ding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William Quan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</a:t>
            </a:r>
            <a:endParaRPr/>
          </a:p>
        </p:txBody>
      </p:sp>
      <p:sp>
        <p:nvSpPr>
          <p:cNvPr id="272" name="Google Shape;272;p10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Thank you !!!</a:t>
            </a:r>
            <a:endParaRPr/>
          </a:p>
        </p:txBody>
      </p:sp>
      <p:sp>
        <p:nvSpPr>
          <p:cNvPr id="279" name="Google Shape;279;p11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structure </a:t>
            </a:r>
            <a:endParaRPr/>
          </a:p>
        </p:txBody>
      </p:sp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5" name="Google Shape;135;p2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137" name="Google Shape;137;p2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138" name="Google Shape;138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2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0" name="Google Shape;140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2" name="Google Shape;142;p2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43" name="Google Shape;143;p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144" name="Google Shape;144;p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5" name="Google Shape;145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7" name="Google Shape;147;p2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48" name="Google Shape;148;p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149" name="Google Shape;149;p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0" name="Google Shape;150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2" name="Google Shape;152;p2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53" name="Google Shape;153;p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154" name="Google Shape;154;p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5" name="Google Shape;155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7" name="Google Shape;157;p2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58" name="Google Shape;158;p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159" name="Google Shape;159;p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0" name="Google Shape;160;p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1" name="Google Shape;161;p2"/>
            <p:cNvSpPr txBox="1"/>
            <p:nvPr/>
          </p:nvSpPr>
          <p:spPr>
            <a:xfrm>
              <a:off x="5119426" y="3062421"/>
              <a:ext cx="2622238" cy="465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4089487" y="4309176"/>
              <a:ext cx="2164280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data analysis</a:t>
              </a: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2704916" y="3067903"/>
              <a:ext cx="2386024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1340606" y="4309176"/>
              <a:ext cx="2417966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</p:txBody>
        </p:sp>
        <p:pic>
          <p:nvPicPr>
            <p:cNvPr id="165" name="Google Shape;165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  <p:pic>
          <p:nvPicPr>
            <p:cNvPr id="167" name="Google Shape;167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431653" y="3737977"/>
              <a:ext cx="215872" cy="407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57710" y="2582901"/>
              <a:ext cx="290890" cy="363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965398" y="3818184"/>
              <a:ext cx="314777" cy="3287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253767" y="2614091"/>
              <a:ext cx="299792" cy="3404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We are here this week</a:t>
            </a:r>
            <a:endParaRPr/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7" name="Google Shape;177;p3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78" name="Google Shape;178;p3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179" name="Google Shape;179;p3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180" name="Google Shape;180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p3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2" name="Google Shape;182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4" name="Google Shape;184;p3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85" name="Google Shape;185;p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186" name="Google Shape;186;p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87" name="Google Shape;187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9" name="Google Shape;189;p3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90" name="Google Shape;190;p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191" name="Google Shape;191;p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92" name="Google Shape;192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4" name="Google Shape;194;p3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95" name="Google Shape;195;p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196" name="Google Shape;196;p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97" name="Google Shape;197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Google Shape;198;p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9" name="Google Shape;199;p3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200" name="Google Shape;200;p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201" name="Google Shape;201;p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02" name="Google Shape;202;p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3" name="Google Shape;203;p3"/>
            <p:cNvSpPr txBox="1"/>
            <p:nvPr/>
          </p:nvSpPr>
          <p:spPr>
            <a:xfrm>
              <a:off x="5119426" y="3062421"/>
              <a:ext cx="2622238" cy="465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4089487" y="4309176"/>
              <a:ext cx="2164280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data analysis</a:t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2704916" y="3067903"/>
              <a:ext cx="2386024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1340606" y="4309176"/>
              <a:ext cx="2417966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</p:txBody>
        </p:sp>
        <p:pic>
          <p:nvPicPr>
            <p:cNvPr id="207" name="Google Shape;207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209" name="Google Shape;209;p3"/>
          <p:cNvSpPr/>
          <p:nvPr/>
        </p:nvSpPr>
        <p:spPr>
          <a:xfrm>
            <a:off x="0" y="2038350"/>
            <a:ext cx="5307255" cy="3308350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25723" y="259248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17838" y="4086135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213" name="Google Shape;213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63229" y="2659523"/>
            <a:ext cx="468331" cy="50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406400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AU" sz="2000"/>
              <a:t>Cases impact</a:t>
            </a:r>
            <a:r>
              <a:rPr lang="en-AU" sz="2000"/>
              <a:t>：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Cases have been consistently increased since 2020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COVID-19 timeline info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COVID-19 response, recovery and impact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19" name="Google Shape;219;p4"/>
          <p:cNvSpPr txBox="1"/>
          <p:nvPr>
            <p:ph idx="2" type="body"/>
          </p:nvPr>
        </p:nvSpPr>
        <p:spPr>
          <a:xfrm>
            <a:off x="4648200" y="18298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AU" sz="2000"/>
              <a:t>Economy impact</a:t>
            </a:r>
            <a:r>
              <a:rPr lang="en-AU" sz="2000"/>
              <a:t>：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Economy’s downturn since 2020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Economy trend from 2020 to 2023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COVID-19 response, recovery and impact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20" name="Google Shape;220;p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How we identify the problems</a:t>
            </a:r>
            <a:endParaRPr/>
          </a:p>
        </p:txBody>
      </p:sp>
      <p:sp>
        <p:nvSpPr>
          <p:cNvPr id="221" name="Google Shape;221;p4"/>
          <p:cNvSpPr txBox="1"/>
          <p:nvPr/>
        </p:nvSpPr>
        <p:spPr>
          <a:xfrm>
            <a:off x="457200" y="1175817"/>
            <a:ext cx="882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showing the impact of the COVID-19 to different departments and economy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data collection </a:t>
            </a:r>
            <a:endParaRPr/>
          </a:p>
        </p:txBody>
      </p:sp>
      <p:sp>
        <p:nvSpPr>
          <p:cNvPr id="227" name="Google Shape;227;p5"/>
          <p:cNvSpPr txBox="1"/>
          <p:nvPr>
            <p:ph idx="1" type="body"/>
          </p:nvPr>
        </p:nvSpPr>
        <p:spPr>
          <a:xfrm>
            <a:off x="457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Cases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Collect COVID-19 data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Cases by locations and postcodes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Cases by age groups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228" name="Google Shape;228;p5"/>
          <p:cNvSpPr txBox="1"/>
          <p:nvPr>
            <p:ph idx="2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Economy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Refer to the NSW treasury </a:t>
            </a:r>
            <a:endParaRPr/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611137"/>
            <a:ext cx="2247916" cy="2481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2290" y="2611137"/>
            <a:ext cx="2292348" cy="2316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data collection </a:t>
            </a:r>
            <a:endParaRPr/>
          </a:p>
        </p:txBody>
      </p:sp>
      <p:sp>
        <p:nvSpPr>
          <p:cNvPr id="236" name="Google Shape;236;p6"/>
          <p:cNvSpPr txBox="1"/>
          <p:nvPr>
            <p:ph idx="1" type="body"/>
          </p:nvPr>
        </p:nvSpPr>
        <p:spPr>
          <a:xfrm>
            <a:off x="457200" y="1176336"/>
            <a:ext cx="5905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Cases by locations and postcodes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237" name="Google Shape;237;p6"/>
          <p:cNvSpPr txBox="1"/>
          <p:nvPr>
            <p:ph idx="2" type="body"/>
          </p:nvPr>
        </p:nvSpPr>
        <p:spPr>
          <a:xfrm>
            <a:off x="457200" y="36776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Cases by age groups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44" y="2341043"/>
            <a:ext cx="7481106" cy="108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44" y="4339215"/>
            <a:ext cx="4552950" cy="179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data collection </a:t>
            </a:r>
            <a:endParaRPr/>
          </a:p>
        </p:txBody>
      </p:sp>
      <p:pic>
        <p:nvPicPr>
          <p:cNvPr id="245" name="Google Shape;24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00" y="1440234"/>
            <a:ext cx="6940550" cy="407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data collection </a:t>
            </a:r>
            <a:endParaRPr/>
          </a:p>
        </p:txBody>
      </p:sp>
      <p:sp>
        <p:nvSpPr>
          <p:cNvPr id="251" name="Google Shape;251;p8"/>
          <p:cNvSpPr txBox="1"/>
          <p:nvPr>
            <p:ph idx="1" type="body"/>
          </p:nvPr>
        </p:nvSpPr>
        <p:spPr>
          <a:xfrm>
            <a:off x="457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2" name="Google Shape;252;p8"/>
          <p:cNvSpPr txBox="1"/>
          <p:nvPr>
            <p:ph idx="2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53" name="Google Shape;2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59925"/>
            <a:ext cx="8630614" cy="199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38" y="3499408"/>
            <a:ext cx="8205812" cy="19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idx="4294967295"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Money support by NSW government</a:t>
            </a:r>
            <a:endParaRPr/>
          </a:p>
        </p:txBody>
      </p:sp>
      <p:sp>
        <p:nvSpPr>
          <p:cNvPr id="261" name="Google Shape;261;p9"/>
          <p:cNvSpPr txBox="1"/>
          <p:nvPr>
            <p:ph idx="4294967295" type="body"/>
          </p:nvPr>
        </p:nvSpPr>
        <p:spPr>
          <a:xfrm>
            <a:off x="-1410789" y="3084016"/>
            <a:ext cx="871863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11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1113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1113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 txBox="1"/>
          <p:nvPr/>
        </p:nvSpPr>
        <p:spPr>
          <a:xfrm>
            <a:off x="5048564" y="972292"/>
            <a:ext cx="8662988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None/>
            </a:pPr>
            <a:r>
              <a:rPr b="1" lang="en-AU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Supporting families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1456" y="1426919"/>
            <a:ext cx="877525" cy="4636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3034" y="1426919"/>
            <a:ext cx="1220750" cy="530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415" y="1260475"/>
            <a:ext cx="1266834" cy="531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402" y="1226910"/>
            <a:ext cx="3675816" cy="5174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-template-standard_August15">
  <a:themeElements>
    <a:clrScheme name="The University of Sydney_Color Theme">
      <a:dk1>
        <a:srgbClr val="000000"/>
      </a:dk1>
      <a:lt1>
        <a:srgbClr val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2015-01-08T03:10:23Z</dcterms:created>
  <dc:creator>Davy Chileshe</dc:creator>
</cp:coreProperties>
</file>