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Franklin Gothic"/>
      <p:bold r:id="rId23"/>
    </p:embeddedFont>
    <p:embeddedFont>
      <p:font typeface="Public Sans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20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N5BGip+Mem6hU+TrQR1tRK3KO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20" orient="horz"/>
        <p:guide pos="2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ublicSans-bold.fntdata"/><Relationship Id="rId23" Type="http://schemas.openxmlformats.org/officeDocument/2006/relationships/font" Target="fonts/Franklin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Public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jpg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jpg"/><Relationship Id="rId3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jpg"/><Relationship Id="rId3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jpg"/><Relationship Id="rId3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2">
  <p:cSld name="Title slide – Red option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15" name="Google Shape;1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344" y="0"/>
            <a:ext cx="4581600" cy="6872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descr="269F7152-Edit.jpg" id="17" name="Google Shape;17;p19"/>
          <p:cNvPicPr preferRelativeResize="0"/>
          <p:nvPr/>
        </p:nvPicPr>
        <p:blipFill rotWithShape="1">
          <a:blip r:embed="rId5">
            <a:alphaModFix/>
          </a:blip>
          <a:srcRect b="0" l="28075" r="27248" t="0"/>
          <a:stretch/>
        </p:blipFill>
        <p:spPr>
          <a:xfrm>
            <a:off x="4571344" y="-1"/>
            <a:ext cx="4581600" cy="68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9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2">
  <p:cSld name="Title slide – White option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62" name="Google Shape;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3">
  <p:cSld name="Title slide – White option 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68" name="Google Shape;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9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4">
  <p:cSld name="Title slide – White option 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74" name="Google Shape;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0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5 (no image)">
  <p:cSld name="Title slide – White option 5 (no image)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Standard_Logo.png" id="79" name="Google Shape;7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1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" type="body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Image">
  <p:cSld name="Title, Content and Imag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/>
          <p:nvPr>
            <p:ph idx="1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3"/>
          <p:cNvSpPr/>
          <p:nvPr>
            <p:ph idx="2" type="pic"/>
          </p:nvPr>
        </p:nvSpPr>
        <p:spPr>
          <a:xfrm>
            <a:off x="457200" y="1360488"/>
            <a:ext cx="4038600" cy="4130394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3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able">
  <p:cSld name="Title, Content and Tab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3" name="Google Shape;93;p34"/>
          <p:cNvSpPr txBox="1"/>
          <p:nvPr>
            <p:ph idx="2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Chart">
  <p:cSld name="Title, Content and Char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/>
          <p:nvPr>
            <p:ph idx="2" type="chart"/>
          </p:nvPr>
        </p:nvSpPr>
        <p:spPr>
          <a:xfrm>
            <a:off x="457200" y="1360488"/>
            <a:ext cx="40386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6" name="Google Shape;96;p3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35"/>
          <p:cNvSpPr txBox="1"/>
          <p:nvPr>
            <p:ph idx="3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/>
          <p:nvPr>
            <p:ph idx="2" type="pic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1">
  <p:cSld name="Section Divider - Option 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Reversed_Logo.png" id="107" name="Google Shape;10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9"/>
          <p:cNvSpPr txBox="1"/>
          <p:nvPr>
            <p:ph type="title"/>
          </p:nvPr>
        </p:nvSpPr>
        <p:spPr>
          <a:xfrm>
            <a:off x="381884" y="348302"/>
            <a:ext cx="8388586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1" type="body"/>
          </p:nvPr>
        </p:nvSpPr>
        <p:spPr>
          <a:xfrm>
            <a:off x="382765" y="799353"/>
            <a:ext cx="8387705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9"/>
          <p:cNvSpPr/>
          <p:nvPr>
            <p:ph idx="2" type="pic"/>
          </p:nvPr>
        </p:nvSpPr>
        <p:spPr>
          <a:xfrm>
            <a:off x="454455" y="1800412"/>
            <a:ext cx="8226486" cy="4635496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Divider - Option 2">
  <p:cSld name="1_Section Divider - Option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Blue.jpg" id="112" name="Google Shape;11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0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3">
  <p:cSld name="Section Divider - Optio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Yellow.jpg" id="116" name="Google Shape;11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1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1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4">
  <p:cSld name="Section Divider - Option 4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Charcoal.jpg" id="120" name="Google Shape;12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2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2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457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21"/>
          <p:cNvSpPr txBox="1"/>
          <p:nvPr>
            <p:ph idx="2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1 (add own image)">
  <p:cSld name="Title slide – Red option 1 (add own image)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30" name="Google Shape;3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2"/>
          <p:cNvSpPr/>
          <p:nvPr>
            <p:ph idx="2" type="pic"/>
          </p:nvPr>
        </p:nvSpPr>
        <p:spPr>
          <a:xfrm>
            <a:off x="4587875" y="0"/>
            <a:ext cx="4556125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2" name="Google Shape;32;p22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4">
  <p:cSld name="Title slide – Red option 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35" name="Google Shape;3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5013" y="0"/>
            <a:ext cx="4598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3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– Red option 4">
  <p:cSld name="1_Title slide – Red option 4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40" name="Google Shape;4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4"/>
          <p:cNvPicPr preferRelativeResize="0"/>
          <p:nvPr/>
        </p:nvPicPr>
        <p:blipFill rotWithShape="1">
          <a:blip r:embed="rId3">
            <a:alphaModFix/>
          </a:blip>
          <a:srcRect b="0" l="13060" r="38626" t="0"/>
          <a:stretch/>
        </p:blipFill>
        <p:spPr>
          <a:xfrm>
            <a:off x="4546600" y="-8711"/>
            <a:ext cx="4597400" cy="687525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4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 – Red option 4">
  <p:cSld name="2_Title slide – Red option 4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45" name="Google Shape;4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69F8271-Edit.jpg" id="46" name="Google Shape;46;p25"/>
          <p:cNvPicPr preferRelativeResize="0"/>
          <p:nvPr/>
        </p:nvPicPr>
        <p:blipFill rotWithShape="1">
          <a:blip r:embed="rId3">
            <a:alphaModFix/>
          </a:blip>
          <a:srcRect b="0" l="27099" r="28482" t="0"/>
          <a:stretch/>
        </p:blipFill>
        <p:spPr>
          <a:xfrm>
            <a:off x="4546600" y="0"/>
            <a:ext cx="4597399" cy="689860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5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5 (no image)">
  <p:cSld name="Title slide – Red option 5 (no image)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50" name="Google Shape;5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6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1 (add own image)">
  <p:cSld name="Title slide – White option 1 (add own image)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Standard_Logo.png" id="55" name="Google Shape;5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7"/>
          <p:cNvSpPr/>
          <p:nvPr>
            <p:ph idx="2" type="pic"/>
          </p:nvPr>
        </p:nvSpPr>
        <p:spPr>
          <a:xfrm>
            <a:off x="4587876" y="418354"/>
            <a:ext cx="4150358" cy="601755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27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8"/>
          <p:cNvSpPr txBox="1"/>
          <p:nvPr/>
        </p:nvSpPr>
        <p:spPr>
          <a:xfrm>
            <a:off x="381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University of Sydney</a:t>
            </a:r>
            <a:endParaRPr/>
          </a:p>
        </p:txBody>
      </p:sp>
      <p:sp>
        <p:nvSpPr>
          <p:cNvPr id="13" name="Google Shape;13;p18"/>
          <p:cNvSpPr txBox="1"/>
          <p:nvPr/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Page </a:t>
            </a:r>
            <a:fld id="{00000000-1234-1234-1234-123412341234}" type="slidenum">
              <a:rPr b="0" i="0" lang="en-AU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5.png"/><Relationship Id="rId4" Type="http://schemas.openxmlformats.org/officeDocument/2006/relationships/image" Target="../media/image52.png"/><Relationship Id="rId5" Type="http://schemas.openxmlformats.org/officeDocument/2006/relationships/image" Target="../media/image49.png"/><Relationship Id="rId6" Type="http://schemas.openxmlformats.org/officeDocument/2006/relationships/image" Target="../media/image44.png"/><Relationship Id="rId7" Type="http://schemas.openxmlformats.org/officeDocument/2006/relationships/slide" Target="/ppt/slides/slide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Relationship Id="rId4" Type="http://schemas.openxmlformats.org/officeDocument/2006/relationships/slide" Target="/ppt/slides/slide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.png"/><Relationship Id="rId4" Type="http://schemas.openxmlformats.org/officeDocument/2006/relationships/slide" Target="/ppt/slides/slide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39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33.png"/><Relationship Id="rId11" Type="http://schemas.openxmlformats.org/officeDocument/2006/relationships/image" Target="../media/image34.png"/><Relationship Id="rId10" Type="http://schemas.openxmlformats.org/officeDocument/2006/relationships/image" Target="../media/image20.png"/><Relationship Id="rId13" Type="http://schemas.openxmlformats.org/officeDocument/2006/relationships/image" Target="../media/image40.png"/><Relationship Id="rId12" Type="http://schemas.openxmlformats.org/officeDocument/2006/relationships/image" Target="../media/image42.png"/><Relationship Id="rId1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" Target="/ppt/slides/slide13.xml"/><Relationship Id="rId7" Type="http://schemas.openxmlformats.org/officeDocument/2006/relationships/image" Target="../media/image19.png"/><Relationship Id="rId8" Type="http://schemas.openxmlformats.org/officeDocument/2006/relationships/slide" Target="/ppt/slides/slide10.xml"/><Relationship Id="rId11" Type="http://schemas.openxmlformats.org/officeDocument/2006/relationships/image" Target="../media/image33.png"/><Relationship Id="rId10" Type="http://schemas.openxmlformats.org/officeDocument/2006/relationships/slide" Target="/ppt/slides/slide6.xml"/><Relationship Id="rId13" Type="http://schemas.openxmlformats.org/officeDocument/2006/relationships/image" Target="../media/image39.png"/><Relationship Id="rId12" Type="http://schemas.openxmlformats.org/officeDocument/2006/relationships/slide" Target="/ppt/slides/slide4.xml"/><Relationship Id="rId15" Type="http://schemas.openxmlformats.org/officeDocument/2006/relationships/image" Target="../media/image42.png"/><Relationship Id="rId14" Type="http://schemas.openxmlformats.org/officeDocument/2006/relationships/image" Target="../media/image20.png"/><Relationship Id="rId16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0.png"/><Relationship Id="rId4" Type="http://schemas.openxmlformats.org/officeDocument/2006/relationships/image" Target="../media/image32.png"/><Relationship Id="rId5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title"/>
          </p:nvPr>
        </p:nvSpPr>
        <p:spPr>
          <a:xfrm>
            <a:off x="381884" y="1797599"/>
            <a:ext cx="3948874" cy="156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Welcome to CS10 Group</a:t>
            </a:r>
            <a:b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Third Meeting</a:t>
            </a:r>
            <a:b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lang="en-AU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"/>
          <p:cNvSpPr txBox="1"/>
          <p:nvPr>
            <p:ph idx="4294967295" type="body"/>
          </p:nvPr>
        </p:nvSpPr>
        <p:spPr>
          <a:xfrm>
            <a:off x="366942" y="3001738"/>
            <a:ext cx="3806642" cy="2340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AU">
                <a:latin typeface="Twentieth Century"/>
                <a:ea typeface="Twentieth Century"/>
                <a:cs typeface="Twentieth Century"/>
                <a:sym typeface="Twentieth Century"/>
              </a:rPr>
              <a:t>Team member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Wilma Liu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Fiona Hu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Pat Zhang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Elvia Tong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 sz="2400"/>
              <a:t>Reehaa Ding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>
                <a:latin typeface="Twentieth Century"/>
                <a:ea typeface="Twentieth Century"/>
                <a:cs typeface="Twentieth Century"/>
                <a:sym typeface="Twentieth Century"/>
              </a:rPr>
              <a:t>William Quan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/>
          <p:nvPr>
            <p:ph idx="4294967295"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identification- COVID-19 response</a:t>
            </a:r>
            <a:endParaRPr/>
          </a:p>
        </p:txBody>
      </p:sp>
      <p:sp>
        <p:nvSpPr>
          <p:cNvPr id="271" name="Google Shape;271;p10"/>
          <p:cNvSpPr txBox="1"/>
          <p:nvPr>
            <p:ph idx="4294967295" type="body"/>
          </p:nvPr>
        </p:nvSpPr>
        <p:spPr>
          <a:xfrm>
            <a:off x="-1410789" y="3084016"/>
            <a:ext cx="871863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11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11113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11113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2" name="Google Shape;272;p10"/>
          <p:cNvSpPr txBox="1"/>
          <p:nvPr/>
        </p:nvSpPr>
        <p:spPr>
          <a:xfrm>
            <a:off x="5050958" y="1100425"/>
            <a:ext cx="8662988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1205188" y="1099944"/>
            <a:ext cx="8662988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4" name="Google Shape;2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02" y="1212416"/>
            <a:ext cx="8288698" cy="519338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0"/>
          <p:cNvSpPr/>
          <p:nvPr/>
        </p:nvSpPr>
        <p:spPr>
          <a:xfrm>
            <a:off x="2488477" y="1312817"/>
            <a:ext cx="669940" cy="271427"/>
          </a:xfrm>
          <a:prstGeom prst="rect">
            <a:avLst/>
          </a:prstGeom>
          <a:noFill/>
          <a:ln cap="flat" cmpd="sng" w="2857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1648099" y="1797392"/>
            <a:ext cx="1510317" cy="271427"/>
          </a:xfrm>
          <a:prstGeom prst="rect">
            <a:avLst/>
          </a:prstGeom>
          <a:noFill/>
          <a:ln cap="flat" cmpd="sng" w="2857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2278585" y="2255291"/>
            <a:ext cx="879831" cy="271427"/>
          </a:xfrm>
          <a:prstGeom prst="rect">
            <a:avLst/>
          </a:prstGeom>
          <a:noFill/>
          <a:ln cap="flat" cmpd="sng" w="2857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2278584" y="2698063"/>
            <a:ext cx="830375" cy="271427"/>
          </a:xfrm>
          <a:prstGeom prst="rect">
            <a:avLst/>
          </a:prstGeom>
          <a:noFill/>
          <a:ln cap="flat" cmpd="sng" w="2857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398102" y="3673395"/>
            <a:ext cx="2710857" cy="218965"/>
          </a:xfrm>
          <a:prstGeom prst="rect">
            <a:avLst/>
          </a:prstGeom>
          <a:noFill/>
          <a:ln cap="flat" cmpd="sng" w="2857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 txBox="1"/>
          <p:nvPr>
            <p:ph idx="4294967295"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identification- Suggested supports</a:t>
            </a:r>
            <a:endParaRPr/>
          </a:p>
        </p:txBody>
      </p:sp>
      <p:sp>
        <p:nvSpPr>
          <p:cNvPr id="286" name="Google Shape;286;p11"/>
          <p:cNvSpPr txBox="1"/>
          <p:nvPr>
            <p:ph idx="4294967295" type="body"/>
          </p:nvPr>
        </p:nvSpPr>
        <p:spPr>
          <a:xfrm>
            <a:off x="-1410789" y="3084016"/>
            <a:ext cx="871863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11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11113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11113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 txBox="1"/>
          <p:nvPr/>
        </p:nvSpPr>
        <p:spPr>
          <a:xfrm>
            <a:off x="5050958" y="1100425"/>
            <a:ext cx="8662988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1205188" y="1099944"/>
            <a:ext cx="8662988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02" y="1212416"/>
            <a:ext cx="8391502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1"/>
          <p:cNvSpPr/>
          <p:nvPr/>
        </p:nvSpPr>
        <p:spPr>
          <a:xfrm>
            <a:off x="2488477" y="1312817"/>
            <a:ext cx="669940" cy="271427"/>
          </a:xfrm>
          <a:prstGeom prst="rect">
            <a:avLst/>
          </a:prstGeom>
          <a:noFill/>
          <a:ln cap="flat" cmpd="sng" w="2857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1648099" y="1797392"/>
            <a:ext cx="1510317" cy="271427"/>
          </a:xfrm>
          <a:prstGeom prst="rect">
            <a:avLst/>
          </a:prstGeom>
          <a:noFill/>
          <a:ln cap="flat" cmpd="sng" w="2857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2278585" y="2255291"/>
            <a:ext cx="879831" cy="271427"/>
          </a:xfrm>
          <a:prstGeom prst="rect">
            <a:avLst/>
          </a:prstGeom>
          <a:noFill/>
          <a:ln cap="flat" cmpd="sng" w="2857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057" y="1260474"/>
            <a:ext cx="5763030" cy="515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1"/>
          <p:cNvSpPr txBox="1"/>
          <p:nvPr>
            <p:ph idx="1" type="body"/>
          </p:nvPr>
        </p:nvSpPr>
        <p:spPr>
          <a:xfrm>
            <a:off x="3180904" y="1247410"/>
            <a:ext cx="5905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AU" sz="2000"/>
              <a:t>Vaccinations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295" name="Google Shape;295;p11"/>
          <p:cNvSpPr txBox="1"/>
          <p:nvPr/>
        </p:nvSpPr>
        <p:spPr>
          <a:xfrm>
            <a:off x="3170122" y="1748059"/>
            <a:ext cx="5905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</a:pPr>
            <a:r>
              <a:rPr b="1" lang="en-AU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Dine &amp; Discover voucher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p11"/>
          <p:cNvSpPr txBox="1"/>
          <p:nvPr/>
        </p:nvSpPr>
        <p:spPr>
          <a:xfrm>
            <a:off x="3158417" y="2209052"/>
            <a:ext cx="5905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</a:pPr>
            <a:r>
              <a:rPr b="1" lang="en-AU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Small business recovery grants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>
            <p:ph idx="4294967295"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identification- 2023 NSW Budget</a:t>
            </a:r>
            <a:endParaRPr/>
          </a:p>
        </p:txBody>
      </p:sp>
      <p:sp>
        <p:nvSpPr>
          <p:cNvPr id="303" name="Google Shape;303;p12"/>
          <p:cNvSpPr txBox="1"/>
          <p:nvPr>
            <p:ph idx="4294967295" type="body"/>
          </p:nvPr>
        </p:nvSpPr>
        <p:spPr>
          <a:xfrm>
            <a:off x="-1410789" y="3084016"/>
            <a:ext cx="871863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11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11113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11113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 txBox="1"/>
          <p:nvPr/>
        </p:nvSpPr>
        <p:spPr>
          <a:xfrm>
            <a:off x="5050958" y="1100425"/>
            <a:ext cx="8662988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rPr b="1" lang="en-AU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Supporting families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1445" y="1743891"/>
            <a:ext cx="817536" cy="431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6486" y="1789321"/>
            <a:ext cx="1137298" cy="493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2017" y="1623814"/>
            <a:ext cx="1180232" cy="49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107" y="1743891"/>
            <a:ext cx="3350043" cy="471589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2"/>
          <p:cNvSpPr txBox="1"/>
          <p:nvPr/>
        </p:nvSpPr>
        <p:spPr>
          <a:xfrm>
            <a:off x="1205188" y="1099944"/>
            <a:ext cx="8662988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rPr b="1" lang="en-AU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2023 NSW Budget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0" name="Google Shape;310;p12">
            <a:hlinkClick action="ppaction://hlinksldjump" r:id="rId7"/>
          </p:cNvPr>
          <p:cNvSpPr/>
          <p:nvPr/>
        </p:nvSpPr>
        <p:spPr>
          <a:xfrm rot="10800000">
            <a:off x="8119345" y="5972870"/>
            <a:ext cx="600892" cy="3853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data analysis- without support data</a:t>
            </a:r>
            <a:br>
              <a:rPr lang="en-AU"/>
            </a:br>
            <a:endParaRPr/>
          </a:p>
        </p:txBody>
      </p:sp>
      <p:sp>
        <p:nvSpPr>
          <p:cNvPr id="316" name="Google Shape;316;p13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Analysing the ages, regions of the cases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Analysing other problem impact data </a:t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AU" sz="2000"/>
              <a:t>Predicting the future cases by ages, regions</a:t>
            </a:r>
            <a:endParaRPr/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AU" sz="2000"/>
              <a:t>Define the success measure in qualitative 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AU" sz="2000"/>
              <a:t>Recommendations of the support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7" name="Google Shape;317;p13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AU"/>
              <a:t>Analysing problem impact data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data analysis- without support data</a:t>
            </a:r>
            <a:endParaRPr/>
          </a:p>
        </p:txBody>
      </p:sp>
      <p:sp>
        <p:nvSpPr>
          <p:cNvPr id="323" name="Google Shape;323;p14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4" name="Google Shape;324;p14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25" name="Google Shape;3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879" y="2342733"/>
            <a:ext cx="8500611" cy="3004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4">
            <a:hlinkClick action="ppaction://hlinksldjump" r:id="rId4"/>
          </p:cNvPr>
          <p:cNvSpPr/>
          <p:nvPr/>
        </p:nvSpPr>
        <p:spPr>
          <a:xfrm rot="10800000">
            <a:off x="8119345" y="5972870"/>
            <a:ext cx="600892" cy="3853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data analysis- with support data</a:t>
            </a:r>
            <a:br>
              <a:rPr lang="en-AU"/>
            </a:br>
            <a:endParaRPr/>
          </a:p>
        </p:txBody>
      </p:sp>
      <p:sp>
        <p:nvSpPr>
          <p:cNvPr id="333" name="Google Shape;333;p15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After applying the vaccination (data)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After applying the vouchers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AU"/>
              <a:t>After applying the small business recovery grants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AU" sz="2000"/>
              <a:t>Predicting the success of each support by segmentation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AU" sz="2000"/>
              <a:t>Recommendations of the support by segmentation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AU" sz="2000">
                <a:solidFill>
                  <a:srgbClr val="FF0000"/>
                </a:solidFill>
              </a:rPr>
              <a:t>Challenge: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b="1" lang="en-AU" sz="2000">
                <a:solidFill>
                  <a:srgbClr val="FF0000"/>
                </a:solidFill>
              </a:rPr>
              <a:t>Lack of completed support data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b="1" lang="en-AU" sz="2000">
                <a:solidFill>
                  <a:srgbClr val="FF0000"/>
                </a:solidFill>
              </a:rPr>
              <a:t>Need strong background knowledge about the support policy</a:t>
            </a:r>
            <a:endParaRPr/>
          </a:p>
        </p:txBody>
      </p:sp>
      <p:sp>
        <p:nvSpPr>
          <p:cNvPr id="334" name="Google Shape;334;p15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AU"/>
              <a:t>Analysing support data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Support data analysis- with support data</a:t>
            </a:r>
            <a:endParaRPr/>
          </a:p>
        </p:txBody>
      </p:sp>
      <p:pic>
        <p:nvPicPr>
          <p:cNvPr id="340" name="Google Shape;34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95" y="1983347"/>
            <a:ext cx="9026009" cy="219077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6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42" name="Google Shape;342;p16">
            <a:hlinkClick action="ppaction://hlinksldjump" r:id="rId4"/>
          </p:cNvPr>
          <p:cNvSpPr/>
          <p:nvPr/>
        </p:nvSpPr>
        <p:spPr>
          <a:xfrm rot="10800000">
            <a:off x="8119345" y="5972870"/>
            <a:ext cx="600892" cy="3853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/>
              <a:t>Thank you !!!</a:t>
            </a:r>
            <a:endParaRPr/>
          </a:p>
        </p:txBody>
      </p:sp>
      <p:sp>
        <p:nvSpPr>
          <p:cNvPr id="348" name="Google Shape;348;p17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Have A Great Weekend GIFs | Tenor" id="350" name="Google Shape;3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219" y="1609390"/>
            <a:ext cx="3980197" cy="3980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structure </a:t>
            </a:r>
            <a:endParaRPr/>
          </a:p>
        </p:txBody>
      </p:sp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5" name="Google Shape;135;p2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36" name="Google Shape;136;p2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137" name="Google Shape;137;p2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138" name="Google Shape;138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Google Shape;139;p2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0" name="Google Shape;140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2" name="Google Shape;142;p2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43" name="Google Shape;143;p2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144" name="Google Shape;144;p2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45" name="Google Shape;145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7" name="Google Shape;147;p2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48" name="Google Shape;148;p2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149" name="Google Shape;149;p2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0" name="Google Shape;150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2" name="Google Shape;152;p2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53" name="Google Shape;153;p2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154" name="Google Shape;154;p2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55" name="Google Shape;155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7" name="Google Shape;157;p2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58" name="Google Shape;158;p2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159" name="Google Shape;159;p2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60" name="Google Shape;160;p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1" name="Google Shape;161;p2"/>
            <p:cNvSpPr txBox="1"/>
            <p:nvPr/>
          </p:nvSpPr>
          <p:spPr>
            <a:xfrm>
              <a:off x="5119426" y="3062421"/>
              <a:ext cx="2622238" cy="465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4089487" y="4309176"/>
              <a:ext cx="2164280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data analysis</a:t>
              </a: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2704916" y="3067903"/>
              <a:ext cx="2386024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1340606" y="4309176"/>
              <a:ext cx="2417966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</p:txBody>
        </p:sp>
        <p:pic>
          <p:nvPicPr>
            <p:cNvPr id="165" name="Google Shape;165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  <p:pic>
          <p:nvPicPr>
            <p:cNvPr id="167" name="Google Shape;167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431653" y="3737977"/>
              <a:ext cx="215872" cy="407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57710" y="2582901"/>
              <a:ext cx="290890" cy="363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965398" y="3818184"/>
              <a:ext cx="314777" cy="3287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253767" y="2614091"/>
              <a:ext cx="299792" cy="3404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We are here this week</a:t>
            </a:r>
            <a:endParaRPr/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2924019" y="-126969"/>
            <a:ext cx="8988426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7" name="Google Shape;177;p3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78" name="Google Shape;178;p3"/>
          <p:cNvGrpSpPr/>
          <p:nvPr/>
        </p:nvGrpSpPr>
        <p:grpSpPr>
          <a:xfrm>
            <a:off x="-104436" y="1807061"/>
            <a:ext cx="9304825" cy="3909055"/>
            <a:chOff x="14291" y="1816582"/>
            <a:chExt cx="7727373" cy="3287187"/>
          </a:xfrm>
        </p:grpSpPr>
        <p:grpSp>
          <p:nvGrpSpPr>
            <p:cNvPr id="179" name="Google Shape;179;p3"/>
            <p:cNvGrpSpPr/>
            <p:nvPr/>
          </p:nvGrpSpPr>
          <p:grpSpPr>
            <a:xfrm>
              <a:off x="595889" y="1816582"/>
              <a:ext cx="6747583" cy="3287187"/>
              <a:chOff x="0" y="0"/>
              <a:chExt cx="16662780" cy="7418704"/>
            </a:xfrm>
          </p:grpSpPr>
          <p:pic>
            <p:nvPicPr>
              <p:cNvPr id="180" name="Google Shape;180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970" t="0"/>
              <a:stretch/>
            </p:blipFill>
            <p:spPr>
              <a:xfrm rot="8100000">
                <a:off x="14024288" y="113583"/>
                <a:ext cx="1706223" cy="3343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Google Shape;181;p3"/>
              <p:cNvSpPr txBox="1"/>
              <p:nvPr/>
            </p:nvSpPr>
            <p:spPr>
              <a:xfrm rot="2700000">
                <a:off x="15207985" y="3333949"/>
                <a:ext cx="692816" cy="442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7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2" name="Google Shape;182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758124" y="826300"/>
                <a:ext cx="3082205" cy="3082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970" t="0"/>
              <a:stretch/>
            </p:blipFill>
            <p:spPr>
              <a:xfrm rot="-8100000">
                <a:off x="10889619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4" name="Google Shape;184;p3"/>
              <p:cNvGrpSpPr/>
              <p:nvPr/>
            </p:nvGrpSpPr>
            <p:grpSpPr>
              <a:xfrm rot="-2700000">
                <a:off x="12006603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85" name="Google Shape;185;p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36BAF1"/>
                </a:solidFill>
                <a:ln>
                  <a:noFill/>
                </a:ln>
              </p:spPr>
            </p:sp>
            <p:sp>
              <p:nvSpPr>
                <p:cNvPr id="186" name="Google Shape;186;p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87" name="Google Shape;187;p3">
                <a:hlinkClick action="ppaction://hlinksldjump" r:id="rId6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9637820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8970" t="0"/>
              <a:stretch/>
            </p:blipFill>
            <p:spPr>
              <a:xfrm rot="8100000">
                <a:off x="7645226" y="113583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9" name="Google Shape;189;p3"/>
              <p:cNvGrpSpPr/>
              <p:nvPr/>
            </p:nvGrpSpPr>
            <p:grpSpPr>
              <a:xfrm rot="2700000">
                <a:off x="8758401" y="3479435"/>
                <a:ext cx="1503042" cy="685578"/>
                <a:chOff x="0" y="0"/>
                <a:chExt cx="1542924" cy="703769"/>
              </a:xfrm>
            </p:grpSpPr>
            <p:sp>
              <p:nvSpPr>
                <p:cNvPr id="190" name="Google Shape;190;p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DE59"/>
                </a:solidFill>
                <a:ln>
                  <a:noFill/>
                </a:ln>
              </p:spPr>
            </p:sp>
            <p:sp>
              <p:nvSpPr>
                <p:cNvPr id="191" name="Google Shape;191;p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92" name="Google Shape;192;p3">
                <a:hlinkClick action="ppaction://hlinksldjump" r:id="rId8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9062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48970" t="0"/>
              <a:stretch/>
            </p:blipFill>
            <p:spPr>
              <a:xfrm rot="-8100000">
                <a:off x="4510557" y="3961528"/>
                <a:ext cx="1706222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4" name="Google Shape;194;p3"/>
              <p:cNvGrpSpPr/>
              <p:nvPr/>
            </p:nvGrpSpPr>
            <p:grpSpPr>
              <a:xfrm rot="-2700000">
                <a:off x="5627541" y="3272568"/>
                <a:ext cx="1503042" cy="685578"/>
                <a:chOff x="0" y="0"/>
                <a:chExt cx="1542924" cy="703769"/>
              </a:xfrm>
            </p:grpSpPr>
            <p:sp>
              <p:nvSpPr>
                <p:cNvPr id="195" name="Google Shape;195;p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00C2CB"/>
                </a:solidFill>
                <a:ln>
                  <a:noFill/>
                </a:ln>
              </p:spPr>
            </p:sp>
            <p:sp>
              <p:nvSpPr>
                <p:cNvPr id="196" name="Google Shape;196;p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97" name="Google Shape;197;p3">
                <a:hlinkClick action="ppaction://hlinksldjump" r:id="rId10"/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5400000">
                <a:off x="3258758" y="3513825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" name="Google Shape;198;p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48970" t="0"/>
              <a:stretch/>
            </p:blipFill>
            <p:spPr>
              <a:xfrm rot="8100000">
                <a:off x="1266165" y="113583"/>
                <a:ext cx="1706223" cy="334359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9" name="Google Shape;199;p3"/>
              <p:cNvGrpSpPr/>
              <p:nvPr/>
            </p:nvGrpSpPr>
            <p:grpSpPr>
              <a:xfrm rot="2700000">
                <a:off x="2379339" y="3479435"/>
                <a:ext cx="1503042" cy="685578"/>
                <a:chOff x="0" y="0"/>
                <a:chExt cx="1542924" cy="703769"/>
              </a:xfrm>
            </p:grpSpPr>
            <p:sp>
              <p:nvSpPr>
                <p:cNvPr id="200" name="Google Shape;200;p3"/>
                <p:cNvSpPr/>
                <p:nvPr/>
              </p:nvSpPr>
              <p:spPr>
                <a:xfrm>
                  <a:off x="0" y="0"/>
                  <a:ext cx="1542924" cy="703769"/>
                </a:xfrm>
                <a:custGeom>
                  <a:rect b="b" l="l" r="r" t="t"/>
                  <a:pathLst>
                    <a:path extrusionOk="0" h="703769" w="1542924">
                      <a:moveTo>
                        <a:pt x="1542924" y="351885"/>
                      </a:moveTo>
                      <a:lnTo>
                        <a:pt x="1136524" y="0"/>
                      </a:lnTo>
                      <a:lnTo>
                        <a:pt x="1136524" y="203200"/>
                      </a:lnTo>
                      <a:lnTo>
                        <a:pt x="0" y="203200"/>
                      </a:lnTo>
                      <a:lnTo>
                        <a:pt x="0" y="500569"/>
                      </a:lnTo>
                      <a:lnTo>
                        <a:pt x="1136524" y="500569"/>
                      </a:lnTo>
                      <a:lnTo>
                        <a:pt x="1136524" y="703769"/>
                      </a:lnTo>
                      <a:lnTo>
                        <a:pt x="1542924" y="351885"/>
                      </a:lnTo>
                      <a:close/>
                    </a:path>
                  </a:pathLst>
                </a:custGeom>
                <a:solidFill>
                  <a:srgbClr val="FF6B6C"/>
                </a:solidFill>
                <a:ln>
                  <a:noFill/>
                </a:ln>
              </p:spPr>
            </p:sp>
            <p:sp>
              <p:nvSpPr>
                <p:cNvPr id="201" name="Google Shape;201;p3"/>
                <p:cNvSpPr txBox="1"/>
                <p:nvPr/>
              </p:nvSpPr>
              <p:spPr>
                <a:xfrm>
                  <a:off x="0" y="155575"/>
                  <a:ext cx="7112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25400" lIns="25400" spcFirstLastPara="1" rIns="25400" wrap="square" tIns="25400">
                  <a:noAutofit/>
                </a:bodyPr>
                <a:lstStyle/>
                <a:p>
                  <a:pPr indent="0" lvl="0" marL="0" marR="0" rtl="0" algn="ctr">
                    <a:lnSpc>
                      <a:spcPct val="7388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02" name="Google Shape;202;p3">
                <a:hlinkClick action="ppaction://hlinksldjump" r:id="rId12"/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0" y="826302"/>
                <a:ext cx="3082204" cy="3082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3" name="Google Shape;203;p3"/>
            <p:cNvSpPr txBox="1"/>
            <p:nvPr/>
          </p:nvSpPr>
          <p:spPr>
            <a:xfrm>
              <a:off x="5119426" y="3062421"/>
              <a:ext cx="2622238" cy="465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recommendation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(Machine learning)</a:t>
              </a:r>
              <a:endParaRPr/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4089487" y="4309176"/>
              <a:ext cx="2164280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data analysis</a:t>
              </a:r>
              <a:endParaRPr/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2704916" y="3067903"/>
              <a:ext cx="2386024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Support identification</a:t>
              </a:r>
              <a:endParaRPr/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1340606" y="4309176"/>
              <a:ext cx="2417966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Data Analysis</a:t>
              </a:r>
              <a:endParaRPr/>
            </a:p>
          </p:txBody>
        </p:sp>
        <p:pic>
          <p:nvPicPr>
            <p:cNvPr id="207" name="Google Shape;207;p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31742" y="2500691"/>
              <a:ext cx="385597" cy="445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"/>
            <p:cNvSpPr txBox="1"/>
            <p:nvPr/>
          </p:nvSpPr>
          <p:spPr>
            <a:xfrm>
              <a:off x="14291" y="3139132"/>
              <a:ext cx="2430893" cy="16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AU" sz="1800" u="none" cap="none" strike="noStrik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Problem identification</a:t>
              </a:r>
              <a:endParaRPr/>
            </a:p>
          </p:txBody>
        </p:sp>
      </p:grpSp>
      <p:sp>
        <p:nvSpPr>
          <p:cNvPr id="209" name="Google Shape;209;p3"/>
          <p:cNvSpPr/>
          <p:nvPr/>
        </p:nvSpPr>
        <p:spPr>
          <a:xfrm>
            <a:off x="0" y="2038350"/>
            <a:ext cx="5307255" cy="3308350"/>
          </a:xfrm>
          <a:prstGeom prst="rect">
            <a:avLst/>
          </a:prstGeom>
          <a:noFill/>
          <a:ln cap="flat" cmpd="sng" w="57150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06172" y="4110189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25723" y="2592480"/>
            <a:ext cx="464312" cy="52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917838" y="4086135"/>
            <a:ext cx="350272" cy="431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ing Machine AI icon PNG and SVG Vector Free Download" id="213" name="Google Shape;213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363229" y="2659523"/>
            <a:ext cx="468331" cy="50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>
            <p:ph idx="1" type="body"/>
          </p:nvPr>
        </p:nvSpPr>
        <p:spPr>
          <a:xfrm>
            <a:off x="406400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AU" sz="2000"/>
              <a:t>Cases</a:t>
            </a:r>
            <a:r>
              <a:rPr lang="en-AU" sz="2000"/>
              <a:t>： </a:t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Cases have been consistently increased since 2020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COVID-19 timeline info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COVID-19 response, recovery and impact 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latin typeface="Twentieth Century"/>
                <a:ea typeface="Twentieth Century"/>
                <a:cs typeface="Twentieth Century"/>
                <a:sym typeface="Twentieth Century"/>
              </a:rPr>
              <a:t>ABS Statistics 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AU" sz="2000"/>
              <a:t>　</a:t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219" name="Google Shape;219;p4"/>
          <p:cNvSpPr txBox="1"/>
          <p:nvPr>
            <p:ph idx="2" type="body"/>
          </p:nvPr>
        </p:nvSpPr>
        <p:spPr>
          <a:xfrm>
            <a:off x="4648200" y="18298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AU" sz="2000"/>
              <a:t>Economy</a:t>
            </a:r>
            <a:r>
              <a:rPr lang="en-AU" sz="2000"/>
              <a:t>： </a:t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Economy’s downturn since 2020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Economy trend from 2020 to 2023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COVID-19 response, recovery and impact 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220" name="Google Shape;220;p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How we identify the problems</a:t>
            </a:r>
            <a:endParaRPr/>
          </a:p>
        </p:txBody>
      </p:sp>
      <p:sp>
        <p:nvSpPr>
          <p:cNvPr id="221" name="Google Shape;221;p4"/>
          <p:cNvSpPr txBox="1"/>
          <p:nvPr/>
        </p:nvSpPr>
        <p:spPr>
          <a:xfrm>
            <a:off x="457200" y="1175817"/>
            <a:ext cx="882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the COVID-19- case, economy downturn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idx="1" type="body"/>
          </p:nvPr>
        </p:nvSpPr>
        <p:spPr>
          <a:xfrm>
            <a:off x="406400" y="18298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Health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Customer Service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Treasury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Education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Planning, Industry and Environment 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AU" sz="2000"/>
              <a:t>　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>
              <a:solidFill>
                <a:srgbClr val="1A1A1A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27" name="Google Shape;227;p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How we identify the problems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457200" y="1175817"/>
            <a:ext cx="882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the COVID-19 to different departments</a:t>
            </a:r>
            <a:endParaRPr/>
          </a:p>
        </p:txBody>
      </p:sp>
      <p:sp>
        <p:nvSpPr>
          <p:cNvPr id="229" name="Google Shape;229;p5">
            <a:hlinkClick action="ppaction://hlinksldjump" r:id="rId3"/>
          </p:cNvPr>
          <p:cNvSpPr/>
          <p:nvPr/>
        </p:nvSpPr>
        <p:spPr>
          <a:xfrm rot="10800000">
            <a:off x="8136708" y="5959928"/>
            <a:ext cx="600892" cy="3853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 txBox="1"/>
          <p:nvPr>
            <p:ph idx="2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data collection </a:t>
            </a:r>
            <a:endParaRPr/>
          </a:p>
        </p:txBody>
      </p:sp>
      <p:sp>
        <p:nvSpPr>
          <p:cNvPr id="236" name="Google Shape;236;p6"/>
          <p:cNvSpPr txBox="1"/>
          <p:nvPr>
            <p:ph idx="1" type="body"/>
          </p:nvPr>
        </p:nvSpPr>
        <p:spPr>
          <a:xfrm>
            <a:off x="457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Cases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Collect COVID-19 data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Cases by locations and postcodes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/>
              <a:t>Cases by age groups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237" name="Google Shape;237;p6"/>
          <p:cNvSpPr txBox="1"/>
          <p:nvPr>
            <p:ph idx="2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Economy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Refer to the NSW treasury </a:t>
            </a:r>
            <a:endParaRPr/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611137"/>
            <a:ext cx="2247916" cy="2481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2290" y="2611137"/>
            <a:ext cx="2292348" cy="2316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data collection </a:t>
            </a:r>
            <a:endParaRPr/>
          </a:p>
        </p:txBody>
      </p:sp>
      <p:sp>
        <p:nvSpPr>
          <p:cNvPr id="245" name="Google Shape;245;p7"/>
          <p:cNvSpPr txBox="1"/>
          <p:nvPr>
            <p:ph idx="1" type="body"/>
          </p:nvPr>
        </p:nvSpPr>
        <p:spPr>
          <a:xfrm>
            <a:off x="457200" y="1176336"/>
            <a:ext cx="5905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Cases by locations and postcodes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246" name="Google Shape;246;p7"/>
          <p:cNvSpPr txBox="1"/>
          <p:nvPr>
            <p:ph idx="2" type="body"/>
          </p:nvPr>
        </p:nvSpPr>
        <p:spPr>
          <a:xfrm>
            <a:off x="457200" y="367767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AU"/>
              <a:t>Cases by age groups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247" name="Google Shape;2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44" y="2341043"/>
            <a:ext cx="7481106" cy="108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44" y="4339215"/>
            <a:ext cx="4552950" cy="179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data collection </a:t>
            </a:r>
            <a:endParaRPr/>
          </a:p>
        </p:txBody>
      </p:sp>
      <p:pic>
        <p:nvPicPr>
          <p:cNvPr id="254" name="Google Shape;25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00" y="1440234"/>
            <a:ext cx="6940550" cy="407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data analysis- data collection </a:t>
            </a:r>
            <a:endParaRPr/>
          </a:p>
        </p:txBody>
      </p:sp>
      <p:sp>
        <p:nvSpPr>
          <p:cNvPr id="260" name="Google Shape;260;p9"/>
          <p:cNvSpPr txBox="1"/>
          <p:nvPr>
            <p:ph idx="1" type="body"/>
          </p:nvPr>
        </p:nvSpPr>
        <p:spPr>
          <a:xfrm>
            <a:off x="457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 txBox="1"/>
          <p:nvPr>
            <p:ph idx="2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59925"/>
            <a:ext cx="8630614" cy="199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938" y="3499408"/>
            <a:ext cx="8205812" cy="19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9">
            <a:hlinkClick action="ppaction://hlinksldjump" r:id="rId5"/>
          </p:cNvPr>
          <p:cNvSpPr/>
          <p:nvPr/>
        </p:nvSpPr>
        <p:spPr>
          <a:xfrm rot="10800000">
            <a:off x="8085908" y="6026703"/>
            <a:ext cx="600892" cy="38535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3209"/>
              </a:gs>
              <a:gs pos="100000">
                <a:srgbClr val="FF8274"/>
              </a:gs>
            </a:gsLst>
            <a:lin ang="16200000" scaled="0"/>
          </a:gradFill>
          <a:ln cap="flat" cmpd="sng" w="9525">
            <a:solidFill>
              <a:srgbClr val="E44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-template-standard_August15">
  <a:themeElements>
    <a:clrScheme name="The University of Sydney_Color Theme">
      <a:dk1>
        <a:srgbClr val="000000"/>
      </a:dk1>
      <a:lt1>
        <a:srgbClr val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2015-01-08T03:10:23Z</dcterms:created>
  <dc:creator>Davy Chileshe</dc:creator>
</cp:coreProperties>
</file>