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6858000" cx="9144000"/>
  <p:notesSz cx="6858000" cy="9144000"/>
  <p:embeddedFontLst>
    <p:embeddedFont>
      <p:font typeface="Franklin Gothic"/>
      <p:bold r:id="rId65"/>
    </p:embeddedFont>
    <p:embeddedFont>
      <p:font typeface="Public Sans"/>
      <p:bold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20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8" roundtripDataSignature="AMtx7mjFqe31xv/1XXI0cgD2az3zKOgq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20" orient="horz"/>
        <p:guide pos="2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PublicSans-bold.fntdata"/><Relationship Id="rId21" Type="http://schemas.openxmlformats.org/officeDocument/2006/relationships/slide" Target="slides/slide16.xml"/><Relationship Id="rId65" Type="http://schemas.openxmlformats.org/officeDocument/2006/relationships/font" Target="fonts/FranklinGothic-bold.fntdata"/><Relationship Id="rId24" Type="http://schemas.openxmlformats.org/officeDocument/2006/relationships/slide" Target="slides/slide19.xml"/><Relationship Id="rId68" Type="http://customschemas.google.com/relationships/presentationmetadata" Target="metadata"/><Relationship Id="rId23" Type="http://schemas.openxmlformats.org/officeDocument/2006/relationships/slide" Target="slides/slide18.xml"/><Relationship Id="rId67" Type="http://schemas.openxmlformats.org/officeDocument/2006/relationships/font" Target="fonts/PublicSans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0" name="Google Shape;82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6" name="Google Shape;104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9" name="Google Shape;111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0" name="Google Shape;117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1" name="Google Shape;122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4" name="Google Shape;129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2" name="Google Shape;130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3" name="Google Shape;135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4" name="Google Shape;140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2" name="Google Shape;141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0" name="Google Shape;142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8" name="Google Shape;142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6" name="Google Shape;143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7.jpg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7.jpg"/><Relationship Id="rId3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7.jpg"/><Relationship Id="rId3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7.jpg"/><Relationship Id="rId3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2">
  <p:cSld name="Title slide – Red option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15" name="Google Shape;15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344" y="0"/>
            <a:ext cx="4581600" cy="6872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pic>
        <p:nvPicPr>
          <p:cNvPr descr="269F7152-Edit.jpg" id="17" name="Google Shape;17;p61"/>
          <p:cNvPicPr preferRelativeResize="0"/>
          <p:nvPr/>
        </p:nvPicPr>
        <p:blipFill rotWithShape="1">
          <a:blip r:embed="rId5">
            <a:alphaModFix/>
          </a:blip>
          <a:srcRect b="0" l="28075" r="27248" t="0"/>
          <a:stretch/>
        </p:blipFill>
        <p:spPr>
          <a:xfrm>
            <a:off x="4571344" y="-1"/>
            <a:ext cx="4581600" cy="68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61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1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2">
  <p:cSld name="Title slide – White option 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Y_MB1_PMS_1_Colour_Standard_Logo.png" id="62" name="Google Shape;6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0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0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3">
  <p:cSld name="Title slide – White option 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Y_MB1_PMS_1_Colour_Standard_Logo.png" id="68" name="Google Shape;6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1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1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4">
  <p:cSld name="Title slide – White option 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Y_MB1_PMS_1_Colour_Standard_Logo.png" id="74" name="Google Shape;7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72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2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5 (no image)">
  <p:cSld name="Title slide – White option 5 (no image)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Y_MB1_PMS_1_Colour_Standard_Logo.png" id="79" name="Google Shape;79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73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3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4"/>
          <p:cNvSpPr txBox="1"/>
          <p:nvPr>
            <p:ph idx="1" type="body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Image">
  <p:cSld name="Title, Content and Imag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5"/>
          <p:cNvSpPr txBox="1"/>
          <p:nvPr>
            <p:ph idx="1" type="body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72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indent="-29845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75"/>
          <p:cNvSpPr/>
          <p:nvPr>
            <p:ph idx="2" type="pic"/>
          </p:nvPr>
        </p:nvSpPr>
        <p:spPr>
          <a:xfrm>
            <a:off x="457200" y="1360488"/>
            <a:ext cx="4038600" cy="4130394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75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5"/>
          <p:cNvSpPr txBox="1"/>
          <p:nvPr>
            <p:ph idx="3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able">
  <p:cSld name="Title, Content and Tab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6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6"/>
          <p:cNvSpPr txBox="1"/>
          <p:nvPr>
            <p:ph idx="1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3" name="Google Shape;93;p76"/>
          <p:cNvSpPr txBox="1"/>
          <p:nvPr>
            <p:ph idx="2" type="body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72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indent="-29845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Chart">
  <p:cSld name="Title, Content and Char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7"/>
          <p:cNvSpPr/>
          <p:nvPr>
            <p:ph idx="2" type="chart"/>
          </p:nvPr>
        </p:nvSpPr>
        <p:spPr>
          <a:xfrm>
            <a:off x="457200" y="1360488"/>
            <a:ext cx="40386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6" name="Google Shape;96;p77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7"/>
          <p:cNvSpPr txBox="1"/>
          <p:nvPr>
            <p:ph idx="1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77"/>
          <p:cNvSpPr txBox="1"/>
          <p:nvPr>
            <p:ph idx="3" type="body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72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indent="-29845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8"/>
          <p:cNvSpPr/>
          <p:nvPr>
            <p:ph idx="2" type="pic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78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9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2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2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62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2"/>
          <p:cNvSpPr txBox="1"/>
          <p:nvPr>
            <p:ph idx="12" type="sldNum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Option 1">
  <p:cSld name="Section Divider - Option 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Y_MB1_PMS_1_Colour_Reversed_Logo.png" id="107" name="Google Shape;107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81"/>
          <p:cNvSpPr txBox="1"/>
          <p:nvPr>
            <p:ph type="title"/>
          </p:nvPr>
        </p:nvSpPr>
        <p:spPr>
          <a:xfrm>
            <a:off x="381884" y="348302"/>
            <a:ext cx="8388586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1"/>
          <p:cNvSpPr txBox="1"/>
          <p:nvPr>
            <p:ph idx="1" type="body"/>
          </p:nvPr>
        </p:nvSpPr>
        <p:spPr>
          <a:xfrm>
            <a:off x="382765" y="799353"/>
            <a:ext cx="8387705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81"/>
          <p:cNvSpPr/>
          <p:nvPr>
            <p:ph idx="2" type="pic"/>
          </p:nvPr>
        </p:nvSpPr>
        <p:spPr>
          <a:xfrm>
            <a:off x="454455" y="1800412"/>
            <a:ext cx="8226486" cy="4635496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Divider - Option 2">
  <p:cSld name="1_Section Divider - Option 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Blue.jpg" id="112" name="Google Shape;112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2"/>
          <p:cNvSpPr txBox="1"/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82"/>
          <p:cNvSpPr txBox="1"/>
          <p:nvPr>
            <p:ph idx="1" type="body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Option 3">
  <p:cSld name="Section Divider - Optio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Yellow.jpg" id="116" name="Google Shape;116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3"/>
          <p:cNvSpPr txBox="1"/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3"/>
          <p:cNvSpPr txBox="1"/>
          <p:nvPr>
            <p:ph idx="1" type="body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Option 4">
  <p:cSld name="Section Divider - Option 4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Charcoal.jpg" id="120" name="Google Shape;120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84"/>
          <p:cNvSpPr txBox="1"/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4"/>
          <p:cNvSpPr txBox="1"/>
          <p:nvPr>
            <p:ph idx="1" type="body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3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3"/>
          <p:cNvSpPr txBox="1"/>
          <p:nvPr>
            <p:ph idx="1" type="body"/>
          </p:nvPr>
        </p:nvSpPr>
        <p:spPr>
          <a:xfrm>
            <a:off x="457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63"/>
          <p:cNvSpPr txBox="1"/>
          <p:nvPr>
            <p:ph idx="2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1 (add own image)">
  <p:cSld name="Title slide – Red option 1 (add own image)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30" name="Google Shape;30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4"/>
          <p:cNvSpPr/>
          <p:nvPr>
            <p:ph idx="2" type="pic"/>
          </p:nvPr>
        </p:nvSpPr>
        <p:spPr>
          <a:xfrm>
            <a:off x="4587875" y="0"/>
            <a:ext cx="4556125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2" name="Google Shape;32;p64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4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4">
  <p:cSld name="Title slide – Red option 4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35" name="Google Shape;35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5013" y="0"/>
            <a:ext cx="45989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5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5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– Red option 4">
  <p:cSld name="1_Title slide – Red option 4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40" name="Google Shape;40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6"/>
          <p:cNvPicPr preferRelativeResize="0"/>
          <p:nvPr/>
        </p:nvPicPr>
        <p:blipFill rotWithShape="1">
          <a:blip r:embed="rId3">
            <a:alphaModFix/>
          </a:blip>
          <a:srcRect b="0" l="13060" r="38626" t="0"/>
          <a:stretch/>
        </p:blipFill>
        <p:spPr>
          <a:xfrm>
            <a:off x="4546600" y="-8711"/>
            <a:ext cx="4597400" cy="687525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6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6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 – Red option 4">
  <p:cSld name="2_Title slide – Red option 4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45" name="Google Shape;4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69F8271-Edit.jpg" id="46" name="Google Shape;46;p67"/>
          <p:cNvPicPr preferRelativeResize="0"/>
          <p:nvPr/>
        </p:nvPicPr>
        <p:blipFill rotWithShape="1">
          <a:blip r:embed="rId3">
            <a:alphaModFix/>
          </a:blip>
          <a:srcRect b="0" l="27099" r="28482" t="0"/>
          <a:stretch/>
        </p:blipFill>
        <p:spPr>
          <a:xfrm>
            <a:off x="4546600" y="0"/>
            <a:ext cx="4597399" cy="689860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7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7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5 (no image)">
  <p:cSld name="Title slide – Red option 5 (no image)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50" name="Google Shape;50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8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8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1 (add own image)">
  <p:cSld name="Title slide – White option 1 (add own image)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Y_MB1_PMS_1_Colour_Standard_Logo.png" id="55" name="Google Shape;55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9"/>
          <p:cNvSpPr/>
          <p:nvPr>
            <p:ph idx="2" type="pic"/>
          </p:nvPr>
        </p:nvSpPr>
        <p:spPr>
          <a:xfrm>
            <a:off x="4587876" y="418354"/>
            <a:ext cx="4150358" cy="601755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" name="Google Shape;57;p69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9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60"/>
          <p:cNvSpPr txBox="1"/>
          <p:nvPr>
            <p:ph idx="1" type="body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60"/>
          <p:cNvSpPr txBox="1"/>
          <p:nvPr/>
        </p:nvSpPr>
        <p:spPr>
          <a:xfrm>
            <a:off x="381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University of Sydney</a:t>
            </a:r>
            <a:endParaRPr/>
          </a:p>
        </p:txBody>
      </p:sp>
      <p:sp>
        <p:nvSpPr>
          <p:cNvPr id="13" name="Google Shape;13;p60"/>
          <p:cNvSpPr txBox="1"/>
          <p:nvPr/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Page </a:t>
            </a:r>
            <a:fld id="{00000000-1234-1234-1234-123412341234}" type="slidenum">
              <a:rPr b="0" i="0" lang="en-AU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4.png"/><Relationship Id="rId4" Type="http://schemas.openxmlformats.org/officeDocument/2006/relationships/image" Target="../media/image15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0.jpg"/><Relationship Id="rId4" Type="http://schemas.openxmlformats.org/officeDocument/2006/relationships/image" Target="../media/image148.png"/><Relationship Id="rId5" Type="http://schemas.openxmlformats.org/officeDocument/2006/relationships/image" Target="../media/image15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6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6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16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spreadsheets/d/1MZyBne-w2zJqYzx2ax8vK72qPk2PdJAh/edit?usp=share_link&amp;ouid=100055716253202258369&amp;rtpof=true&amp;sd=true" TargetMode="External"/><Relationship Id="rId4" Type="http://schemas.openxmlformats.org/officeDocument/2006/relationships/hyperlink" Target="https://docs.google.com/spreadsheets/d/10hDfDxYfiFS5_A_TdWJsLuwlPSfNOxmN/edit?usp=share_link&amp;ouid=100055716253202258369&amp;rtpof=true&amp;sd=true" TargetMode="External"/><Relationship Id="rId5" Type="http://schemas.openxmlformats.org/officeDocument/2006/relationships/hyperlink" Target="https://docs.google.com/spreadsheets/d/1FrrRMVjCdP7fC3xHbsTmIFg37DUdyXc_/edit?usp=share_link&amp;ouid=100055716253202258369&amp;rtpof=true&amp;sd=tru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16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rive.google.com/file/d/1NjR9RTpyspqOJn33VkssI9h1dh0i5LGA/view?usp=sh%20are_link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16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google.com/spreadsheets/d/1tTk5rsxTNDQfbEvm644jKE_fajeLOm6d/edit?usp=sharing&amp;ouid=115563706324987995175&amp;rtpof=true&amp;sd=true" TargetMode="External"/><Relationship Id="rId4" Type="http://schemas.openxmlformats.org/officeDocument/2006/relationships/hyperlink" Target="https://drive.google.com/file/d/1GB8bJHPq6e3g-0UZeNuruw7q2q6ECBj8/view?usp=share_link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slide" Target="/ppt/slides/slide1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ocs.google.com/spreadsheets/d/1QJkoVyN9Lf1-xjslvN_7_M6KvsCcTAJ1/edit?usp=share_link&amp;ouid=115563706324987995175&amp;rtpof=true&amp;sd=true" TargetMode="External"/><Relationship Id="rId4" Type="http://schemas.openxmlformats.org/officeDocument/2006/relationships/hyperlink" Target="https://docs.google.com/spreadsheets/d/1BgZdtzdN89fTwEW7SXquJaEJm5EEeAw-/edit?usp=share_link&amp;ouid=115563706324987995175&amp;rtpof=true&amp;sd=tru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docs.google.com/spreadsheets/d/1VFZVqk8OO4FOeXbD3V-44K4Xa9sIKk4-/edit?usp=share_link&amp;ouid=115563706324987995175&amp;rtpof=true&amp;sd=true" TargetMode="External"/><Relationship Id="rId4" Type="http://schemas.openxmlformats.org/officeDocument/2006/relationships/hyperlink" Target="https://docs.google.com/spreadsheets/d/1lgriZKhL8NZ6I7E_LlUacZkjsbhewIdu/edit?usp=share_link&amp;ouid=115563706324987995175&amp;rtpof=true&amp;sd=true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5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slide" Target="/ppt/slides/slide13.xml"/><Relationship Id="rId7" Type="http://schemas.openxmlformats.org/officeDocument/2006/relationships/image" Target="../media/image18.png"/><Relationship Id="rId8" Type="http://schemas.openxmlformats.org/officeDocument/2006/relationships/slide" Target="/ppt/slides/slide10.xml"/><Relationship Id="rId11" Type="http://schemas.openxmlformats.org/officeDocument/2006/relationships/image" Target="../media/image36.png"/><Relationship Id="rId10" Type="http://schemas.openxmlformats.org/officeDocument/2006/relationships/slide" Target="/ppt/slides/slide6.xml"/><Relationship Id="rId13" Type="http://schemas.openxmlformats.org/officeDocument/2006/relationships/image" Target="../media/image110.png"/><Relationship Id="rId12" Type="http://schemas.openxmlformats.org/officeDocument/2006/relationships/slide" Target="/ppt/slides/slide18.xml"/><Relationship Id="rId15" Type="http://schemas.openxmlformats.org/officeDocument/2006/relationships/image" Target="../media/image16.png"/><Relationship Id="rId14" Type="http://schemas.openxmlformats.org/officeDocument/2006/relationships/image" Target="../media/image48.png"/><Relationship Id="rId16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>
            <p:ph type="title"/>
          </p:nvPr>
        </p:nvSpPr>
        <p:spPr>
          <a:xfrm>
            <a:off x="381884" y="1797599"/>
            <a:ext cx="3948874" cy="1563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Welcome to CS10 Group</a:t>
            </a:r>
            <a:b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Fourth Meeting</a:t>
            </a:r>
            <a:b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0" lang="en-AU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p1"/>
          <p:cNvSpPr txBox="1"/>
          <p:nvPr>
            <p:ph idx="4294967295" type="body"/>
          </p:nvPr>
        </p:nvSpPr>
        <p:spPr>
          <a:xfrm>
            <a:off x="366942" y="3001738"/>
            <a:ext cx="3806642" cy="2340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AU">
                <a:latin typeface="Twentieth Century"/>
                <a:ea typeface="Twentieth Century"/>
                <a:cs typeface="Twentieth Century"/>
                <a:sym typeface="Twentieth Century"/>
              </a:rPr>
              <a:t>Team member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Wilma Liu (Leader)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Fiona Hu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Pat Zhang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Elvia Tong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 sz="2400"/>
              <a:t>Reehaa Ding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William Quan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Objective &amp; Aim</a:t>
            </a:r>
            <a:endParaRPr/>
          </a:p>
        </p:txBody>
      </p:sp>
      <p:sp>
        <p:nvSpPr>
          <p:cNvPr id="345" name="Google Shape;345;p10"/>
          <p:cNvSpPr txBox="1"/>
          <p:nvPr>
            <p:ph idx="1" type="body"/>
          </p:nvPr>
        </p:nvSpPr>
        <p:spPr>
          <a:xfrm>
            <a:off x="23811" y="1089025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b="1" lang="en-AU" sz="1600"/>
              <a:t>Analysing the most impacted areas by COVID-19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AU" sz="1600"/>
              <a:t>Travelling, Customer Service and Economy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AU" sz="1600"/>
              <a:t>Forecast the problem impact in the future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b="1" lang="en-AU" sz="1600"/>
              <a:t>Researching the support and relevant policies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AU" sz="1600"/>
              <a:t>Combine the problem impact forecast with the possible supports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AU" sz="1600"/>
              <a:t>Provide recommendations in qualitative way for these areas when similar pandemic or disaster occur</a:t>
            </a:r>
            <a:endParaRPr sz="1600"/>
          </a:p>
        </p:txBody>
      </p:sp>
      <p:sp>
        <p:nvSpPr>
          <p:cNvPr id="346" name="Google Shape;346;p10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347" name="Google Shape;347;p10"/>
          <p:cNvGrpSpPr/>
          <p:nvPr/>
        </p:nvGrpSpPr>
        <p:grpSpPr>
          <a:xfrm>
            <a:off x="250825" y="3480759"/>
            <a:ext cx="8079673" cy="3508746"/>
            <a:chOff x="-80413" y="2774381"/>
            <a:chExt cx="9304825" cy="3909055"/>
          </a:xfrm>
        </p:grpSpPr>
        <p:grpSp>
          <p:nvGrpSpPr>
            <p:cNvPr id="348" name="Google Shape;348;p10"/>
            <p:cNvGrpSpPr/>
            <p:nvPr/>
          </p:nvGrpSpPr>
          <p:grpSpPr>
            <a:xfrm>
              <a:off x="-80413" y="2774381"/>
              <a:ext cx="9304825" cy="3909055"/>
              <a:chOff x="14291" y="1816582"/>
              <a:chExt cx="7727373" cy="3287187"/>
            </a:xfrm>
          </p:grpSpPr>
          <p:grpSp>
            <p:nvGrpSpPr>
              <p:cNvPr id="349" name="Google Shape;349;p10"/>
              <p:cNvGrpSpPr/>
              <p:nvPr/>
            </p:nvGrpSpPr>
            <p:grpSpPr>
              <a:xfrm>
                <a:off x="595889" y="1816582"/>
                <a:ext cx="6747583" cy="3287187"/>
                <a:chOff x="0" y="0"/>
                <a:chExt cx="16662780" cy="7418704"/>
              </a:xfrm>
            </p:grpSpPr>
            <p:pic>
              <p:nvPicPr>
                <p:cNvPr id="350" name="Google Shape;350;p1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48970" t="0"/>
                <a:stretch/>
              </p:blipFill>
              <p:spPr>
                <a:xfrm rot="8100000">
                  <a:off x="14024288" y="113583"/>
                  <a:ext cx="1706223" cy="33435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1" name="Google Shape;351;p10"/>
                <p:cNvSpPr txBox="1"/>
                <p:nvPr/>
              </p:nvSpPr>
              <p:spPr>
                <a:xfrm rot="2700000">
                  <a:off x="15207985" y="3333949"/>
                  <a:ext cx="692816" cy="442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52" name="Google Shape;352;p1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2758124" y="826300"/>
                  <a:ext cx="3082205" cy="30822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3" name="Google Shape;353;p1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48970" t="0"/>
                <a:stretch/>
              </p:blipFill>
              <p:spPr>
                <a:xfrm rot="-8100000">
                  <a:off x="10889619" y="3961528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54" name="Google Shape;354;p10"/>
                <p:cNvGrpSpPr/>
                <p:nvPr/>
              </p:nvGrpSpPr>
              <p:grpSpPr>
                <a:xfrm rot="-2700000">
                  <a:off x="12006603" y="3272568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355" name="Google Shape;355;p10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36BAF1"/>
                  </a:solidFill>
                  <a:ln>
                    <a:noFill/>
                  </a:ln>
                </p:spPr>
              </p:sp>
              <p:sp>
                <p:nvSpPr>
                  <p:cNvPr id="356" name="Google Shape;356;p10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357" name="Google Shape;357;p10">
                  <a:hlinkClick action="ppaction://hlinksldjump" r:id="rId6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9637820" y="3513825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8" name="Google Shape;358;p10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48970" t="0"/>
                <a:stretch/>
              </p:blipFill>
              <p:spPr>
                <a:xfrm rot="8100000">
                  <a:off x="7645226" y="113583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59" name="Google Shape;359;p10"/>
                <p:cNvGrpSpPr/>
                <p:nvPr/>
              </p:nvGrpSpPr>
              <p:grpSpPr>
                <a:xfrm rot="2700000">
                  <a:off x="8758401" y="3479435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360" name="Google Shape;360;p10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FFDE59"/>
                  </a:solidFill>
                  <a:ln>
                    <a:noFill/>
                  </a:ln>
                </p:spPr>
              </p:sp>
              <p:sp>
                <p:nvSpPr>
                  <p:cNvPr id="361" name="Google Shape;361;p10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362" name="Google Shape;362;p10">
                  <a:hlinkClick action="ppaction://hlinksldjump" r:id="rId8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379062" y="826302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3" name="Google Shape;363;p10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48970" t="0"/>
                <a:stretch/>
              </p:blipFill>
              <p:spPr>
                <a:xfrm rot="-8100000">
                  <a:off x="4510557" y="3961528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64" name="Google Shape;364;p10"/>
                <p:cNvGrpSpPr/>
                <p:nvPr/>
              </p:nvGrpSpPr>
              <p:grpSpPr>
                <a:xfrm rot="-2700000">
                  <a:off x="5627541" y="3272568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365" name="Google Shape;365;p10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00C2CB"/>
                  </a:solidFill>
                  <a:ln>
                    <a:noFill/>
                  </a:ln>
                </p:spPr>
              </p:sp>
              <p:sp>
                <p:nvSpPr>
                  <p:cNvPr id="366" name="Google Shape;366;p10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367" name="Google Shape;367;p10">
                  <a:hlinkClick action="ppaction://hlinksldjump" r:id="rId10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3258758" y="3513825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8" name="Google Shape;368;p10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48970" t="0"/>
                <a:stretch/>
              </p:blipFill>
              <p:spPr>
                <a:xfrm rot="8100000">
                  <a:off x="1266165" y="113583"/>
                  <a:ext cx="1706223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69" name="Google Shape;369;p10"/>
                <p:cNvGrpSpPr/>
                <p:nvPr/>
              </p:nvGrpSpPr>
              <p:grpSpPr>
                <a:xfrm rot="2700000">
                  <a:off x="2379339" y="3479435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370" name="Google Shape;370;p10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FF6B6C"/>
                  </a:solidFill>
                  <a:ln>
                    <a:noFill/>
                  </a:ln>
                </p:spPr>
              </p:sp>
              <p:sp>
                <p:nvSpPr>
                  <p:cNvPr id="371" name="Google Shape;371;p10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372" name="Google Shape;372;p10">
                  <a:hlinkClick action="ppaction://hlinksldjump" r:id="rId12"/>
                </p:cNvPr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0" y="826302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73" name="Google Shape;373;p10"/>
              <p:cNvSpPr txBox="1"/>
              <p:nvPr/>
            </p:nvSpPr>
            <p:spPr>
              <a:xfrm>
                <a:off x="5119426" y="3062421"/>
                <a:ext cx="2622238" cy="232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Support recommendation</a:t>
                </a:r>
                <a:endParaRPr/>
              </a:p>
            </p:txBody>
          </p:sp>
          <p:sp>
            <p:nvSpPr>
              <p:cNvPr id="374" name="Google Shape;374;p10"/>
              <p:cNvSpPr txBox="1"/>
              <p:nvPr/>
            </p:nvSpPr>
            <p:spPr>
              <a:xfrm>
                <a:off x="4089487" y="4309176"/>
                <a:ext cx="2164280" cy="172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Support identification</a:t>
                </a:r>
                <a:endParaRPr/>
              </a:p>
            </p:txBody>
          </p:sp>
          <p:sp>
            <p:nvSpPr>
              <p:cNvPr id="375" name="Google Shape;375;p10"/>
              <p:cNvSpPr txBox="1"/>
              <p:nvPr/>
            </p:nvSpPr>
            <p:spPr>
              <a:xfrm>
                <a:off x="2704916" y="3067903"/>
                <a:ext cx="2386024" cy="8195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Data Analysis</a:t>
                </a:r>
                <a:endParaRPr/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(Machine learning)</a:t>
                </a:r>
                <a:endParaRPr/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76" name="Google Shape;376;p10"/>
              <p:cNvSpPr txBox="1"/>
              <p:nvPr/>
            </p:nvSpPr>
            <p:spPr>
              <a:xfrm>
                <a:off x="1340606" y="4309176"/>
                <a:ext cx="2417966" cy="172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Data Collection</a:t>
                </a:r>
                <a:endParaRPr/>
              </a:p>
            </p:txBody>
          </p:sp>
          <p:pic>
            <p:nvPicPr>
              <p:cNvPr id="377" name="Google Shape;377;p1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031742" y="2500691"/>
                <a:ext cx="385597" cy="4454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8" name="Google Shape;378;p10"/>
              <p:cNvSpPr txBox="1"/>
              <p:nvPr/>
            </p:nvSpPr>
            <p:spPr>
              <a:xfrm>
                <a:off x="14291" y="3139132"/>
                <a:ext cx="2430893" cy="165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identification</a:t>
                </a:r>
                <a:endParaRPr/>
              </a:p>
            </p:txBody>
          </p:sp>
        </p:grpSp>
        <p:pic>
          <p:nvPicPr>
            <p:cNvPr id="379" name="Google Shape;379;p1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830195" y="5077509"/>
              <a:ext cx="350272" cy="431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earning Machine AI icon PNG and SVG Vector Free Download" id="380" name="Google Shape;380;p1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282245" y="3591298"/>
              <a:ext cx="468331" cy="500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53631" y="5020430"/>
              <a:ext cx="464312" cy="529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1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432778" y="3618162"/>
              <a:ext cx="350272" cy="4319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3" name="Google Shape;383;p10"/>
          <p:cNvSpPr/>
          <p:nvPr/>
        </p:nvSpPr>
        <p:spPr>
          <a:xfrm>
            <a:off x="334151" y="1399577"/>
            <a:ext cx="3581667" cy="396729"/>
          </a:xfrm>
          <a:prstGeom prst="rect">
            <a:avLst/>
          </a:prstGeom>
          <a:noFill/>
          <a:ln cap="flat" cmpd="sng" w="190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0"/>
          <p:cNvSpPr/>
          <p:nvPr/>
        </p:nvSpPr>
        <p:spPr>
          <a:xfrm>
            <a:off x="345746" y="3742509"/>
            <a:ext cx="2329205" cy="1754291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1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Objective &amp; Aim</a:t>
            </a:r>
            <a:endParaRPr/>
          </a:p>
        </p:txBody>
      </p:sp>
      <p:sp>
        <p:nvSpPr>
          <p:cNvPr id="390" name="Google Shape;390;p11"/>
          <p:cNvSpPr txBox="1"/>
          <p:nvPr>
            <p:ph idx="1" type="body"/>
          </p:nvPr>
        </p:nvSpPr>
        <p:spPr>
          <a:xfrm>
            <a:off x="23811" y="1089025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b="1" lang="en-AU" sz="1600"/>
              <a:t>Analysing the most impacted areas by COVID-19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AU" sz="1600"/>
              <a:t>Travelling, Customer Service and Economy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AU" sz="1600"/>
              <a:t>Forecast the problem impact in the future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b="1" lang="en-AU" sz="1600"/>
              <a:t>Researching the support and relevant policies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AU" sz="1600"/>
              <a:t>Combine the problem impact forecast with the possible supports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AU" sz="1600"/>
              <a:t>Provide recommendations in qualitative way for these areas when similar pandemic or disaster occur</a:t>
            </a:r>
            <a:endParaRPr sz="1600"/>
          </a:p>
        </p:txBody>
      </p:sp>
      <p:sp>
        <p:nvSpPr>
          <p:cNvPr id="391" name="Google Shape;391;p11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392" name="Google Shape;392;p11"/>
          <p:cNvGrpSpPr/>
          <p:nvPr/>
        </p:nvGrpSpPr>
        <p:grpSpPr>
          <a:xfrm>
            <a:off x="250825" y="3480759"/>
            <a:ext cx="8079673" cy="3508746"/>
            <a:chOff x="-80413" y="2774381"/>
            <a:chExt cx="9304825" cy="3909055"/>
          </a:xfrm>
        </p:grpSpPr>
        <p:grpSp>
          <p:nvGrpSpPr>
            <p:cNvPr id="393" name="Google Shape;393;p11"/>
            <p:cNvGrpSpPr/>
            <p:nvPr/>
          </p:nvGrpSpPr>
          <p:grpSpPr>
            <a:xfrm>
              <a:off x="-80413" y="2774381"/>
              <a:ext cx="9304825" cy="3909055"/>
              <a:chOff x="14291" y="1816582"/>
              <a:chExt cx="7727373" cy="3287187"/>
            </a:xfrm>
          </p:grpSpPr>
          <p:grpSp>
            <p:nvGrpSpPr>
              <p:cNvPr id="394" name="Google Shape;394;p11"/>
              <p:cNvGrpSpPr/>
              <p:nvPr/>
            </p:nvGrpSpPr>
            <p:grpSpPr>
              <a:xfrm>
                <a:off x="595889" y="1816582"/>
                <a:ext cx="6747583" cy="3287187"/>
                <a:chOff x="0" y="0"/>
                <a:chExt cx="16662780" cy="7418704"/>
              </a:xfrm>
            </p:grpSpPr>
            <p:pic>
              <p:nvPicPr>
                <p:cNvPr id="395" name="Google Shape;395;p1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48970" t="0"/>
                <a:stretch/>
              </p:blipFill>
              <p:spPr>
                <a:xfrm rot="8100000">
                  <a:off x="14024288" y="113583"/>
                  <a:ext cx="1706223" cy="33435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96" name="Google Shape;396;p11"/>
                <p:cNvSpPr txBox="1"/>
                <p:nvPr/>
              </p:nvSpPr>
              <p:spPr>
                <a:xfrm rot="2700000">
                  <a:off x="15207985" y="3333949"/>
                  <a:ext cx="692816" cy="442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97" name="Google Shape;397;p1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2758124" y="826300"/>
                  <a:ext cx="3082205" cy="30822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98" name="Google Shape;398;p1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48970" t="0"/>
                <a:stretch/>
              </p:blipFill>
              <p:spPr>
                <a:xfrm rot="-8100000">
                  <a:off x="10889619" y="3961528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99" name="Google Shape;399;p11"/>
                <p:cNvGrpSpPr/>
                <p:nvPr/>
              </p:nvGrpSpPr>
              <p:grpSpPr>
                <a:xfrm rot="-2700000">
                  <a:off x="12006603" y="3272568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400" name="Google Shape;400;p11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36BAF1"/>
                  </a:solidFill>
                  <a:ln>
                    <a:noFill/>
                  </a:ln>
                </p:spPr>
              </p:sp>
              <p:sp>
                <p:nvSpPr>
                  <p:cNvPr id="401" name="Google Shape;401;p11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402" name="Google Shape;402;p11">
                  <a:hlinkClick action="ppaction://hlinksldjump" r:id="rId6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9637820" y="3513825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3" name="Google Shape;403;p11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48970" t="0"/>
                <a:stretch/>
              </p:blipFill>
              <p:spPr>
                <a:xfrm rot="8100000">
                  <a:off x="7645226" y="113583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04" name="Google Shape;404;p11"/>
                <p:cNvGrpSpPr/>
                <p:nvPr/>
              </p:nvGrpSpPr>
              <p:grpSpPr>
                <a:xfrm rot="2700000">
                  <a:off x="8758401" y="3479435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405" name="Google Shape;405;p11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FFDE59"/>
                  </a:solidFill>
                  <a:ln>
                    <a:noFill/>
                  </a:ln>
                </p:spPr>
              </p:sp>
              <p:sp>
                <p:nvSpPr>
                  <p:cNvPr id="406" name="Google Shape;406;p11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407" name="Google Shape;407;p11">
                  <a:hlinkClick action="ppaction://hlinksldjump" r:id="rId8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379062" y="826302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8" name="Google Shape;408;p11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48970" t="0"/>
                <a:stretch/>
              </p:blipFill>
              <p:spPr>
                <a:xfrm rot="-8100000">
                  <a:off x="4510557" y="3961528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09" name="Google Shape;409;p11"/>
                <p:cNvGrpSpPr/>
                <p:nvPr/>
              </p:nvGrpSpPr>
              <p:grpSpPr>
                <a:xfrm rot="-2700000">
                  <a:off x="5627541" y="3272568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410" name="Google Shape;410;p11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00C2CB"/>
                  </a:solidFill>
                  <a:ln>
                    <a:noFill/>
                  </a:ln>
                </p:spPr>
              </p:sp>
              <p:sp>
                <p:nvSpPr>
                  <p:cNvPr id="411" name="Google Shape;411;p11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412" name="Google Shape;412;p11">
                  <a:hlinkClick action="ppaction://hlinksldjump" r:id="rId10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3258758" y="3513825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13" name="Google Shape;413;p11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48970" t="0"/>
                <a:stretch/>
              </p:blipFill>
              <p:spPr>
                <a:xfrm rot="8100000">
                  <a:off x="1266165" y="113583"/>
                  <a:ext cx="1706223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14" name="Google Shape;414;p11"/>
                <p:cNvGrpSpPr/>
                <p:nvPr/>
              </p:nvGrpSpPr>
              <p:grpSpPr>
                <a:xfrm rot="2700000">
                  <a:off x="2379339" y="3479435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415" name="Google Shape;415;p11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FF6B6C"/>
                  </a:solidFill>
                  <a:ln>
                    <a:noFill/>
                  </a:ln>
                </p:spPr>
              </p:sp>
              <p:sp>
                <p:nvSpPr>
                  <p:cNvPr id="416" name="Google Shape;416;p11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417" name="Google Shape;417;p11">
                  <a:hlinkClick action="ppaction://hlinksldjump" r:id="rId12"/>
                </p:cNvPr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0" y="826302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18" name="Google Shape;418;p11"/>
              <p:cNvSpPr txBox="1"/>
              <p:nvPr/>
            </p:nvSpPr>
            <p:spPr>
              <a:xfrm>
                <a:off x="5119426" y="3062421"/>
                <a:ext cx="2622238" cy="232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Support recommendation</a:t>
                </a:r>
                <a:endParaRPr/>
              </a:p>
            </p:txBody>
          </p:sp>
          <p:sp>
            <p:nvSpPr>
              <p:cNvPr id="419" name="Google Shape;419;p11"/>
              <p:cNvSpPr txBox="1"/>
              <p:nvPr/>
            </p:nvSpPr>
            <p:spPr>
              <a:xfrm>
                <a:off x="4089487" y="4309176"/>
                <a:ext cx="2164280" cy="172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Support identification</a:t>
                </a:r>
                <a:endParaRPr/>
              </a:p>
            </p:txBody>
          </p:sp>
          <p:sp>
            <p:nvSpPr>
              <p:cNvPr id="420" name="Google Shape;420;p11"/>
              <p:cNvSpPr txBox="1"/>
              <p:nvPr/>
            </p:nvSpPr>
            <p:spPr>
              <a:xfrm>
                <a:off x="2704916" y="3067903"/>
                <a:ext cx="2386024" cy="8195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Data Analysis</a:t>
                </a:r>
                <a:endParaRPr/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(Machine learning)</a:t>
                </a:r>
                <a:endParaRPr/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21" name="Google Shape;421;p11"/>
              <p:cNvSpPr txBox="1"/>
              <p:nvPr/>
            </p:nvSpPr>
            <p:spPr>
              <a:xfrm>
                <a:off x="1340606" y="4309176"/>
                <a:ext cx="2417966" cy="172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Data Collection</a:t>
                </a:r>
                <a:endParaRPr/>
              </a:p>
            </p:txBody>
          </p:sp>
          <p:pic>
            <p:nvPicPr>
              <p:cNvPr id="422" name="Google Shape;422;p1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031742" y="2500691"/>
                <a:ext cx="385597" cy="4454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3" name="Google Shape;423;p11"/>
              <p:cNvSpPr txBox="1"/>
              <p:nvPr/>
            </p:nvSpPr>
            <p:spPr>
              <a:xfrm>
                <a:off x="14291" y="3139132"/>
                <a:ext cx="2430893" cy="165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identification</a:t>
                </a:r>
                <a:endParaRPr/>
              </a:p>
            </p:txBody>
          </p:sp>
        </p:grpSp>
        <p:pic>
          <p:nvPicPr>
            <p:cNvPr id="424" name="Google Shape;424;p1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830195" y="5077509"/>
              <a:ext cx="350272" cy="431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earning Machine AI icon PNG and SVG Vector Free Download" id="425" name="Google Shape;425;p1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282245" y="3591298"/>
              <a:ext cx="468331" cy="500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1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53631" y="5020430"/>
              <a:ext cx="464312" cy="529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1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432778" y="3618162"/>
              <a:ext cx="350272" cy="4319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8" name="Google Shape;428;p11"/>
          <p:cNvSpPr/>
          <p:nvPr/>
        </p:nvSpPr>
        <p:spPr>
          <a:xfrm>
            <a:off x="334150" y="1843215"/>
            <a:ext cx="3581667" cy="39672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1"/>
          <p:cNvSpPr/>
          <p:nvPr/>
        </p:nvSpPr>
        <p:spPr>
          <a:xfrm>
            <a:off x="2191445" y="3742509"/>
            <a:ext cx="3239284" cy="2875803"/>
          </a:xfrm>
          <a:prstGeom prst="rect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2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Objective &amp; Aim</a:t>
            </a:r>
            <a:endParaRPr/>
          </a:p>
        </p:txBody>
      </p:sp>
      <p:sp>
        <p:nvSpPr>
          <p:cNvPr id="435" name="Google Shape;435;p12"/>
          <p:cNvSpPr txBox="1"/>
          <p:nvPr>
            <p:ph idx="1" type="body"/>
          </p:nvPr>
        </p:nvSpPr>
        <p:spPr>
          <a:xfrm>
            <a:off x="23811" y="1089025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b="1" lang="en-AU" sz="1600"/>
              <a:t>Analysing the most impacted areas by COVID-19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AU" sz="1600"/>
              <a:t>Travelling, Customer Service and Economy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AU" sz="1600"/>
              <a:t>Forecast the problem impact in the future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b="1" lang="en-AU" sz="1600"/>
              <a:t>Researching the support and relevant policies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AU" sz="1600"/>
              <a:t>Combine the problem impact forecast with the possible supports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AU" sz="1600"/>
              <a:t>Provide recommendations in qualitative way for these areas when similar pandemic or disaster occur</a:t>
            </a:r>
            <a:endParaRPr sz="1600"/>
          </a:p>
        </p:txBody>
      </p:sp>
      <p:sp>
        <p:nvSpPr>
          <p:cNvPr id="436" name="Google Shape;436;p12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437" name="Google Shape;437;p12"/>
          <p:cNvGrpSpPr/>
          <p:nvPr/>
        </p:nvGrpSpPr>
        <p:grpSpPr>
          <a:xfrm>
            <a:off x="250825" y="3480759"/>
            <a:ext cx="8079673" cy="3508746"/>
            <a:chOff x="-80413" y="2774381"/>
            <a:chExt cx="9304825" cy="3909055"/>
          </a:xfrm>
        </p:grpSpPr>
        <p:grpSp>
          <p:nvGrpSpPr>
            <p:cNvPr id="438" name="Google Shape;438;p12"/>
            <p:cNvGrpSpPr/>
            <p:nvPr/>
          </p:nvGrpSpPr>
          <p:grpSpPr>
            <a:xfrm>
              <a:off x="-80413" y="2774381"/>
              <a:ext cx="9304825" cy="3909055"/>
              <a:chOff x="14291" y="1816582"/>
              <a:chExt cx="7727373" cy="3287187"/>
            </a:xfrm>
          </p:grpSpPr>
          <p:grpSp>
            <p:nvGrpSpPr>
              <p:cNvPr id="439" name="Google Shape;439;p12"/>
              <p:cNvGrpSpPr/>
              <p:nvPr/>
            </p:nvGrpSpPr>
            <p:grpSpPr>
              <a:xfrm>
                <a:off x="595889" y="1816582"/>
                <a:ext cx="6747583" cy="3287187"/>
                <a:chOff x="0" y="0"/>
                <a:chExt cx="16662780" cy="7418704"/>
              </a:xfrm>
            </p:grpSpPr>
            <p:pic>
              <p:nvPicPr>
                <p:cNvPr id="440" name="Google Shape;440;p1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48970" t="0"/>
                <a:stretch/>
              </p:blipFill>
              <p:spPr>
                <a:xfrm rot="8100000">
                  <a:off x="14024288" y="113583"/>
                  <a:ext cx="1706223" cy="33435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41" name="Google Shape;441;p12"/>
                <p:cNvSpPr txBox="1"/>
                <p:nvPr/>
              </p:nvSpPr>
              <p:spPr>
                <a:xfrm rot="2700000">
                  <a:off x="15207985" y="3333949"/>
                  <a:ext cx="692816" cy="442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442" name="Google Shape;442;p1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2758124" y="826300"/>
                  <a:ext cx="3082205" cy="30822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43" name="Google Shape;443;p1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48970" t="0"/>
                <a:stretch/>
              </p:blipFill>
              <p:spPr>
                <a:xfrm rot="-8100000">
                  <a:off x="10889619" y="3961528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44" name="Google Shape;444;p12"/>
                <p:cNvGrpSpPr/>
                <p:nvPr/>
              </p:nvGrpSpPr>
              <p:grpSpPr>
                <a:xfrm rot="-2700000">
                  <a:off x="12006603" y="3272568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445" name="Google Shape;445;p12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36BAF1"/>
                  </a:solidFill>
                  <a:ln>
                    <a:noFill/>
                  </a:ln>
                </p:spPr>
              </p:sp>
              <p:sp>
                <p:nvSpPr>
                  <p:cNvPr id="446" name="Google Shape;446;p12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447" name="Google Shape;447;p12">
                  <a:hlinkClick action="ppaction://hlinksldjump" r:id="rId6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9637820" y="3513825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48" name="Google Shape;448;p12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48970" t="0"/>
                <a:stretch/>
              </p:blipFill>
              <p:spPr>
                <a:xfrm rot="8100000">
                  <a:off x="7645226" y="113583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49" name="Google Shape;449;p12"/>
                <p:cNvGrpSpPr/>
                <p:nvPr/>
              </p:nvGrpSpPr>
              <p:grpSpPr>
                <a:xfrm rot="2700000">
                  <a:off x="8758401" y="3479435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450" name="Google Shape;450;p12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FFDE59"/>
                  </a:solidFill>
                  <a:ln>
                    <a:noFill/>
                  </a:ln>
                </p:spPr>
              </p:sp>
              <p:sp>
                <p:nvSpPr>
                  <p:cNvPr id="451" name="Google Shape;451;p12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452" name="Google Shape;452;p12">
                  <a:hlinkClick action="ppaction://hlinksldjump" r:id="rId8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379062" y="826302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3" name="Google Shape;453;p12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48970" t="0"/>
                <a:stretch/>
              </p:blipFill>
              <p:spPr>
                <a:xfrm rot="-8100000">
                  <a:off x="4510557" y="3961528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54" name="Google Shape;454;p12"/>
                <p:cNvGrpSpPr/>
                <p:nvPr/>
              </p:nvGrpSpPr>
              <p:grpSpPr>
                <a:xfrm rot="-2700000">
                  <a:off x="5627541" y="3272568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455" name="Google Shape;455;p12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00C2CB"/>
                  </a:solidFill>
                  <a:ln>
                    <a:noFill/>
                  </a:ln>
                </p:spPr>
              </p:sp>
              <p:sp>
                <p:nvSpPr>
                  <p:cNvPr id="456" name="Google Shape;456;p12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457" name="Google Shape;457;p12">
                  <a:hlinkClick action="ppaction://hlinksldjump" r:id="rId10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3258758" y="3513825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8" name="Google Shape;458;p12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48970" t="0"/>
                <a:stretch/>
              </p:blipFill>
              <p:spPr>
                <a:xfrm rot="8100000">
                  <a:off x="1266165" y="113583"/>
                  <a:ext cx="1706223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59" name="Google Shape;459;p12"/>
                <p:cNvGrpSpPr/>
                <p:nvPr/>
              </p:nvGrpSpPr>
              <p:grpSpPr>
                <a:xfrm rot="2700000">
                  <a:off x="2379339" y="3479435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460" name="Google Shape;460;p12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FF6B6C"/>
                  </a:solidFill>
                  <a:ln>
                    <a:noFill/>
                  </a:ln>
                </p:spPr>
              </p:sp>
              <p:sp>
                <p:nvSpPr>
                  <p:cNvPr id="461" name="Google Shape;461;p12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462" name="Google Shape;462;p12">
                  <a:hlinkClick action="ppaction://hlinksldjump" r:id="rId12"/>
                </p:cNvPr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0" y="826302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63" name="Google Shape;463;p12"/>
              <p:cNvSpPr txBox="1"/>
              <p:nvPr/>
            </p:nvSpPr>
            <p:spPr>
              <a:xfrm>
                <a:off x="5119426" y="3062421"/>
                <a:ext cx="2622238" cy="232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Support recommendation</a:t>
                </a:r>
                <a:endParaRPr/>
              </a:p>
            </p:txBody>
          </p:sp>
          <p:sp>
            <p:nvSpPr>
              <p:cNvPr id="464" name="Google Shape;464;p12"/>
              <p:cNvSpPr txBox="1"/>
              <p:nvPr/>
            </p:nvSpPr>
            <p:spPr>
              <a:xfrm>
                <a:off x="4089487" y="4309176"/>
                <a:ext cx="2164280" cy="172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Support identification</a:t>
                </a:r>
                <a:endParaRPr/>
              </a:p>
            </p:txBody>
          </p:sp>
          <p:sp>
            <p:nvSpPr>
              <p:cNvPr id="465" name="Google Shape;465;p12"/>
              <p:cNvSpPr txBox="1"/>
              <p:nvPr/>
            </p:nvSpPr>
            <p:spPr>
              <a:xfrm>
                <a:off x="2704916" y="3067903"/>
                <a:ext cx="2386024" cy="8195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Data Analysis</a:t>
                </a:r>
                <a:endParaRPr/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(Machine learning)</a:t>
                </a:r>
                <a:endParaRPr/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66" name="Google Shape;466;p12"/>
              <p:cNvSpPr txBox="1"/>
              <p:nvPr/>
            </p:nvSpPr>
            <p:spPr>
              <a:xfrm>
                <a:off x="1340606" y="4309176"/>
                <a:ext cx="2417966" cy="172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Data Collection</a:t>
                </a:r>
                <a:endParaRPr/>
              </a:p>
            </p:txBody>
          </p:sp>
          <p:pic>
            <p:nvPicPr>
              <p:cNvPr id="467" name="Google Shape;467;p12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031742" y="2500691"/>
                <a:ext cx="385597" cy="4454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8" name="Google Shape;468;p12"/>
              <p:cNvSpPr txBox="1"/>
              <p:nvPr/>
            </p:nvSpPr>
            <p:spPr>
              <a:xfrm>
                <a:off x="14291" y="3139132"/>
                <a:ext cx="2430893" cy="165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identification</a:t>
                </a:r>
                <a:endParaRPr/>
              </a:p>
            </p:txBody>
          </p:sp>
        </p:grpSp>
        <p:pic>
          <p:nvPicPr>
            <p:cNvPr id="469" name="Google Shape;469;p1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830195" y="5077509"/>
              <a:ext cx="350272" cy="431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earning Machine AI icon PNG and SVG Vector Free Download" id="470" name="Google Shape;470;p1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282245" y="3591298"/>
              <a:ext cx="468331" cy="500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1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53631" y="5020430"/>
              <a:ext cx="464312" cy="529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1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432778" y="3618162"/>
              <a:ext cx="350272" cy="4319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3" name="Google Shape;473;p12"/>
          <p:cNvSpPr/>
          <p:nvPr/>
        </p:nvSpPr>
        <p:spPr>
          <a:xfrm>
            <a:off x="373146" y="2914734"/>
            <a:ext cx="5433574" cy="396729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2"/>
          <p:cNvSpPr/>
          <p:nvPr/>
        </p:nvSpPr>
        <p:spPr>
          <a:xfrm>
            <a:off x="3187752" y="3696789"/>
            <a:ext cx="3587013" cy="2971800"/>
          </a:xfrm>
          <a:prstGeom prst="rect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3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Objective &amp; Aim</a:t>
            </a:r>
            <a:endParaRPr/>
          </a:p>
        </p:txBody>
      </p:sp>
      <p:sp>
        <p:nvSpPr>
          <p:cNvPr id="480" name="Google Shape;480;p13"/>
          <p:cNvSpPr txBox="1"/>
          <p:nvPr>
            <p:ph idx="1" type="body"/>
          </p:nvPr>
        </p:nvSpPr>
        <p:spPr>
          <a:xfrm>
            <a:off x="23811" y="1089025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b="1" lang="en-AU" sz="1600"/>
              <a:t>Analysing the most impacted areas by COVID-19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AU" sz="1600"/>
              <a:t>Travelling, Customer Service and Economy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AU" sz="1600"/>
              <a:t>Forecast the problem impact in the future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b="1" lang="en-AU" sz="1600"/>
              <a:t>Researching the support and relevant policies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AU" sz="1600"/>
              <a:t>Combine the problem impact forecast with the possible supports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AU" sz="1600"/>
              <a:t>Provide recommendations in qualitative way for these areas when similar pandemic or disaster occur</a:t>
            </a:r>
            <a:endParaRPr sz="1600"/>
          </a:p>
        </p:txBody>
      </p:sp>
      <p:sp>
        <p:nvSpPr>
          <p:cNvPr id="481" name="Google Shape;481;p13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482" name="Google Shape;482;p13"/>
          <p:cNvGrpSpPr/>
          <p:nvPr/>
        </p:nvGrpSpPr>
        <p:grpSpPr>
          <a:xfrm>
            <a:off x="250825" y="3480759"/>
            <a:ext cx="8079673" cy="3508746"/>
            <a:chOff x="-80413" y="2774381"/>
            <a:chExt cx="9304825" cy="3909055"/>
          </a:xfrm>
        </p:grpSpPr>
        <p:grpSp>
          <p:nvGrpSpPr>
            <p:cNvPr id="483" name="Google Shape;483;p13"/>
            <p:cNvGrpSpPr/>
            <p:nvPr/>
          </p:nvGrpSpPr>
          <p:grpSpPr>
            <a:xfrm>
              <a:off x="-80413" y="2774381"/>
              <a:ext cx="9304825" cy="3909055"/>
              <a:chOff x="14291" y="1816582"/>
              <a:chExt cx="7727373" cy="3287187"/>
            </a:xfrm>
          </p:grpSpPr>
          <p:grpSp>
            <p:nvGrpSpPr>
              <p:cNvPr id="484" name="Google Shape;484;p13"/>
              <p:cNvGrpSpPr/>
              <p:nvPr/>
            </p:nvGrpSpPr>
            <p:grpSpPr>
              <a:xfrm>
                <a:off x="595889" y="1816582"/>
                <a:ext cx="6747583" cy="3287187"/>
                <a:chOff x="0" y="0"/>
                <a:chExt cx="16662780" cy="7418704"/>
              </a:xfrm>
            </p:grpSpPr>
            <p:pic>
              <p:nvPicPr>
                <p:cNvPr id="485" name="Google Shape;485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48970" t="0"/>
                <a:stretch/>
              </p:blipFill>
              <p:spPr>
                <a:xfrm rot="8100000">
                  <a:off x="14024288" y="113583"/>
                  <a:ext cx="1706223" cy="33435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86" name="Google Shape;486;p13"/>
                <p:cNvSpPr txBox="1"/>
                <p:nvPr/>
              </p:nvSpPr>
              <p:spPr>
                <a:xfrm rot="2700000">
                  <a:off x="15207985" y="3333949"/>
                  <a:ext cx="692816" cy="442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487" name="Google Shape;487;p1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2758124" y="826300"/>
                  <a:ext cx="3082205" cy="30822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8" name="Google Shape;488;p1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48970" t="0"/>
                <a:stretch/>
              </p:blipFill>
              <p:spPr>
                <a:xfrm rot="-8100000">
                  <a:off x="10889619" y="3961528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89" name="Google Shape;489;p13"/>
                <p:cNvGrpSpPr/>
                <p:nvPr/>
              </p:nvGrpSpPr>
              <p:grpSpPr>
                <a:xfrm rot="-2700000">
                  <a:off x="12006603" y="3272568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490" name="Google Shape;490;p13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36BAF1"/>
                  </a:solidFill>
                  <a:ln>
                    <a:noFill/>
                  </a:ln>
                </p:spPr>
              </p:sp>
              <p:sp>
                <p:nvSpPr>
                  <p:cNvPr id="491" name="Google Shape;491;p13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492" name="Google Shape;492;p13">
                  <a:hlinkClick action="ppaction://hlinksldjump" r:id="rId6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9637820" y="3513825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3" name="Google Shape;493;p13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48970" t="0"/>
                <a:stretch/>
              </p:blipFill>
              <p:spPr>
                <a:xfrm rot="8100000">
                  <a:off x="7645226" y="113583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94" name="Google Shape;494;p13"/>
                <p:cNvGrpSpPr/>
                <p:nvPr/>
              </p:nvGrpSpPr>
              <p:grpSpPr>
                <a:xfrm rot="2700000">
                  <a:off x="8758401" y="3479435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495" name="Google Shape;495;p13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FFDE59"/>
                  </a:solidFill>
                  <a:ln>
                    <a:noFill/>
                  </a:ln>
                </p:spPr>
              </p:sp>
              <p:sp>
                <p:nvSpPr>
                  <p:cNvPr id="496" name="Google Shape;496;p13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497" name="Google Shape;497;p13">
                  <a:hlinkClick action="ppaction://hlinksldjump" r:id="rId8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379062" y="826302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8" name="Google Shape;498;p13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48970" t="0"/>
                <a:stretch/>
              </p:blipFill>
              <p:spPr>
                <a:xfrm rot="-8100000">
                  <a:off x="4510557" y="3961528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99" name="Google Shape;499;p13"/>
                <p:cNvGrpSpPr/>
                <p:nvPr/>
              </p:nvGrpSpPr>
              <p:grpSpPr>
                <a:xfrm rot="-2700000">
                  <a:off x="5627541" y="3272568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500" name="Google Shape;500;p13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00C2CB"/>
                  </a:solidFill>
                  <a:ln>
                    <a:noFill/>
                  </a:ln>
                </p:spPr>
              </p:sp>
              <p:sp>
                <p:nvSpPr>
                  <p:cNvPr id="501" name="Google Shape;501;p13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502" name="Google Shape;502;p13">
                  <a:hlinkClick action="ppaction://hlinksldjump" r:id="rId10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3258758" y="3513825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03" name="Google Shape;503;p13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48970" t="0"/>
                <a:stretch/>
              </p:blipFill>
              <p:spPr>
                <a:xfrm rot="8100000">
                  <a:off x="1266165" y="113583"/>
                  <a:ext cx="1706223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04" name="Google Shape;504;p13"/>
                <p:cNvGrpSpPr/>
                <p:nvPr/>
              </p:nvGrpSpPr>
              <p:grpSpPr>
                <a:xfrm rot="2700000">
                  <a:off x="2379339" y="3479435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505" name="Google Shape;505;p13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FF6B6C"/>
                  </a:solidFill>
                  <a:ln>
                    <a:noFill/>
                  </a:ln>
                </p:spPr>
              </p:sp>
              <p:sp>
                <p:nvSpPr>
                  <p:cNvPr id="506" name="Google Shape;506;p13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507" name="Google Shape;507;p13">
                  <a:hlinkClick action="ppaction://hlinksldjump" r:id="rId12"/>
                </p:cNvPr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0" y="826302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08" name="Google Shape;508;p13"/>
              <p:cNvSpPr txBox="1"/>
              <p:nvPr/>
            </p:nvSpPr>
            <p:spPr>
              <a:xfrm>
                <a:off x="5119426" y="3062421"/>
                <a:ext cx="2622238" cy="232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Support recommendation</a:t>
                </a:r>
                <a:endParaRPr/>
              </a:p>
            </p:txBody>
          </p:sp>
          <p:sp>
            <p:nvSpPr>
              <p:cNvPr id="509" name="Google Shape;509;p13"/>
              <p:cNvSpPr txBox="1"/>
              <p:nvPr/>
            </p:nvSpPr>
            <p:spPr>
              <a:xfrm>
                <a:off x="4089487" y="4309176"/>
                <a:ext cx="2164280" cy="172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Support identification</a:t>
                </a:r>
                <a:endParaRPr/>
              </a:p>
            </p:txBody>
          </p:sp>
          <p:sp>
            <p:nvSpPr>
              <p:cNvPr id="510" name="Google Shape;510;p13"/>
              <p:cNvSpPr txBox="1"/>
              <p:nvPr/>
            </p:nvSpPr>
            <p:spPr>
              <a:xfrm>
                <a:off x="2704916" y="3067903"/>
                <a:ext cx="2386024" cy="8195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Data Analysis</a:t>
                </a:r>
                <a:endParaRPr/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(Machine learning)</a:t>
                </a:r>
                <a:endParaRPr/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511" name="Google Shape;511;p13"/>
              <p:cNvSpPr txBox="1"/>
              <p:nvPr/>
            </p:nvSpPr>
            <p:spPr>
              <a:xfrm>
                <a:off x="1340606" y="4309176"/>
                <a:ext cx="2417966" cy="172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Data Collection</a:t>
                </a:r>
                <a:endParaRPr/>
              </a:p>
            </p:txBody>
          </p:sp>
          <p:pic>
            <p:nvPicPr>
              <p:cNvPr id="512" name="Google Shape;512;p1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031742" y="2500691"/>
                <a:ext cx="385597" cy="4454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3" name="Google Shape;513;p13"/>
              <p:cNvSpPr txBox="1"/>
              <p:nvPr/>
            </p:nvSpPr>
            <p:spPr>
              <a:xfrm>
                <a:off x="14291" y="3139132"/>
                <a:ext cx="2430893" cy="165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identification</a:t>
                </a:r>
                <a:endParaRPr/>
              </a:p>
            </p:txBody>
          </p:sp>
        </p:grpSp>
        <p:pic>
          <p:nvPicPr>
            <p:cNvPr id="514" name="Google Shape;514;p1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830195" y="5077509"/>
              <a:ext cx="350272" cy="431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earning Machine AI icon PNG and SVG Vector Free Download" id="515" name="Google Shape;515;p1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282245" y="3591298"/>
              <a:ext cx="468331" cy="500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1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53631" y="5020430"/>
              <a:ext cx="464312" cy="529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1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432778" y="3618162"/>
              <a:ext cx="350272" cy="4319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8" name="Google Shape;518;p13"/>
          <p:cNvSpPr/>
          <p:nvPr/>
        </p:nvSpPr>
        <p:spPr>
          <a:xfrm>
            <a:off x="374142" y="3300060"/>
            <a:ext cx="8312657" cy="396729"/>
          </a:xfrm>
          <a:prstGeom prst="rect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3"/>
          <p:cNvSpPr/>
          <p:nvPr/>
        </p:nvSpPr>
        <p:spPr>
          <a:xfrm>
            <a:off x="5609609" y="3748609"/>
            <a:ext cx="2675452" cy="1840978"/>
          </a:xfrm>
          <a:prstGeom prst="rect">
            <a:avLst/>
          </a:prstGeom>
          <a:noFill/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Structure Changes</a:t>
            </a:r>
            <a:endParaRPr/>
          </a:p>
        </p:txBody>
      </p:sp>
      <p:sp>
        <p:nvSpPr>
          <p:cNvPr id="525" name="Google Shape;525;p14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26" name="Google Shape;526;p14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527" name="Google Shape;527;p14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528" name="Google Shape;528;p14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529" name="Google Shape;529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0" name="Google Shape;530;p14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31" name="Google Shape;531;p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2" name="Google Shape;532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33" name="Google Shape;533;p14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534" name="Google Shape;534;p14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535" name="Google Shape;535;p14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536" name="Google Shape;536;p14">
                <a:hlinkClick action="ppaction://hlinksldjump" r:id="rId6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7" name="Google Shape;537;p1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38" name="Google Shape;538;p14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539" name="Google Shape;539;p14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540" name="Google Shape;540;p14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541" name="Google Shape;541;p14">
                <a:hlinkClick action="ppaction://hlinksldjump" r:id="rId8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2" name="Google Shape;542;p1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43" name="Google Shape;543;p14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544" name="Google Shape;544;p14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545" name="Google Shape;545;p14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546" name="Google Shape;546;p14">
                <a:hlinkClick action="ppaction://hlinksldjump" r:id="rId10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7" name="Google Shape;547;p1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48" name="Google Shape;548;p14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549" name="Google Shape;549;p14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550" name="Google Shape;550;p14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551" name="Google Shape;551;p14">
                <a:hlinkClick action="ppaction://hlinksldjump"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52" name="Google Shape;552;p14"/>
            <p:cNvSpPr txBox="1"/>
            <p:nvPr/>
          </p:nvSpPr>
          <p:spPr>
            <a:xfrm>
              <a:off x="5119426" y="3062421"/>
              <a:ext cx="2622238" cy="465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</p:txBody>
        </p:sp>
        <p:sp>
          <p:nvSpPr>
            <p:cNvPr id="553" name="Google Shape;553;p14"/>
            <p:cNvSpPr txBox="1"/>
            <p:nvPr/>
          </p:nvSpPr>
          <p:spPr>
            <a:xfrm>
              <a:off x="4089487" y="4309176"/>
              <a:ext cx="2164280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data analysis</a:t>
              </a:r>
              <a:endParaRPr/>
            </a:p>
          </p:txBody>
        </p:sp>
        <p:sp>
          <p:nvSpPr>
            <p:cNvPr id="554" name="Google Shape;554;p14"/>
            <p:cNvSpPr txBox="1"/>
            <p:nvPr/>
          </p:nvSpPr>
          <p:spPr>
            <a:xfrm>
              <a:off x="2704916" y="3067903"/>
              <a:ext cx="2386024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555" name="Google Shape;555;p14"/>
            <p:cNvSpPr txBox="1"/>
            <p:nvPr/>
          </p:nvSpPr>
          <p:spPr>
            <a:xfrm>
              <a:off x="1340606" y="4309176"/>
              <a:ext cx="2417966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</p:txBody>
        </p:sp>
        <p:pic>
          <p:nvPicPr>
            <p:cNvPr id="556" name="Google Shape;556;p1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7" name="Google Shape;557;p14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</p:grpSp>
      <p:pic>
        <p:nvPicPr>
          <p:cNvPr id="558" name="Google Shape;558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06172" y="4110189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225723" y="2592480"/>
            <a:ext cx="464312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917838" y="4086135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Machine AI icon PNG and SVG Vector Free Download" id="561" name="Google Shape;561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363229" y="2659523"/>
            <a:ext cx="468331" cy="500704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14"/>
          <p:cNvSpPr/>
          <p:nvPr/>
        </p:nvSpPr>
        <p:spPr>
          <a:xfrm>
            <a:off x="6008552" y="1970430"/>
            <a:ext cx="3055948" cy="2094293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5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Structure Changes</a:t>
            </a:r>
            <a:endParaRPr/>
          </a:p>
        </p:txBody>
      </p:sp>
      <p:sp>
        <p:nvSpPr>
          <p:cNvPr id="568" name="Google Shape;568;p15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69" name="Google Shape;569;p15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570" name="Google Shape;570;p15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571" name="Google Shape;571;p15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572" name="Google Shape;572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3" name="Google Shape;573;p15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74" name="Google Shape;574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5" name="Google Shape;575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76" name="Google Shape;576;p15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577" name="Google Shape;577;p15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578" name="Google Shape;578;p15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579" name="Google Shape;579;p15">
                <a:hlinkClick action="ppaction://hlinksldjump" r:id="rId6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0" name="Google Shape;580;p1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81" name="Google Shape;581;p15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582" name="Google Shape;582;p15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583" name="Google Shape;583;p15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584" name="Google Shape;584;p15">
                <a:hlinkClick action="ppaction://hlinksldjump" r:id="rId8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5" name="Google Shape;585;p1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86" name="Google Shape;586;p15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587" name="Google Shape;587;p15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588" name="Google Shape;588;p15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589" name="Google Shape;589;p15">
                <a:hlinkClick action="ppaction://hlinksldjump" r:id="rId10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0" name="Google Shape;590;p1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91" name="Google Shape;591;p15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592" name="Google Shape;592;p15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593" name="Google Shape;593;p15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594" name="Google Shape;594;p15">
                <a:hlinkClick action="ppaction://hlinksldjump"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95" name="Google Shape;595;p15"/>
            <p:cNvSpPr txBox="1"/>
            <p:nvPr/>
          </p:nvSpPr>
          <p:spPr>
            <a:xfrm>
              <a:off x="5119426" y="3062421"/>
              <a:ext cx="2622238" cy="232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</p:txBody>
        </p:sp>
        <p:sp>
          <p:nvSpPr>
            <p:cNvPr id="596" name="Google Shape;596;p15"/>
            <p:cNvSpPr txBox="1"/>
            <p:nvPr/>
          </p:nvSpPr>
          <p:spPr>
            <a:xfrm>
              <a:off x="4089487" y="4309176"/>
              <a:ext cx="2164280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597" name="Google Shape;597;p15"/>
            <p:cNvSpPr txBox="1"/>
            <p:nvPr/>
          </p:nvSpPr>
          <p:spPr>
            <a:xfrm>
              <a:off x="2704916" y="3067903"/>
              <a:ext cx="2386024" cy="81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15"/>
            <p:cNvSpPr txBox="1"/>
            <p:nvPr/>
          </p:nvSpPr>
          <p:spPr>
            <a:xfrm>
              <a:off x="1340606" y="4309176"/>
              <a:ext cx="2417966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Collection</a:t>
              </a:r>
              <a:endParaRPr/>
            </a:p>
          </p:txBody>
        </p:sp>
        <p:pic>
          <p:nvPicPr>
            <p:cNvPr id="599" name="Google Shape;599;p1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0" name="Google Shape;600;p15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</p:grpSp>
      <p:pic>
        <p:nvPicPr>
          <p:cNvPr id="601" name="Google Shape;601;p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06172" y="4110189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Machine AI icon PNG and SVG Vector Free Download" id="602" name="Google Shape;602;p1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58222" y="2623978"/>
            <a:ext cx="468331" cy="5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29608" y="4053110"/>
            <a:ext cx="464312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08755" y="2650842"/>
            <a:ext cx="350272" cy="431903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15"/>
          <p:cNvSpPr/>
          <p:nvPr/>
        </p:nvSpPr>
        <p:spPr>
          <a:xfrm>
            <a:off x="2997603" y="2039566"/>
            <a:ext cx="3055948" cy="2094293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6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We are here this week</a:t>
            </a:r>
            <a:endParaRPr/>
          </a:p>
        </p:txBody>
      </p:sp>
      <p:sp>
        <p:nvSpPr>
          <p:cNvPr id="611" name="Google Shape;611;p16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12" name="Google Shape;612;p16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613" name="Google Shape;613;p16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614" name="Google Shape;614;p16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615" name="Google Shape;615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6" name="Google Shape;616;p16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17" name="Google Shape;617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8" name="Google Shape;618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19" name="Google Shape;619;p16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620" name="Google Shape;620;p16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621" name="Google Shape;621;p16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622" name="Google Shape;622;p16">
                <a:hlinkClick action="ppaction://hlinksldjump" r:id="rId6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3" name="Google Shape;623;p1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24" name="Google Shape;624;p16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626" name="Google Shape;626;p16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627" name="Google Shape;627;p16">
                <a:hlinkClick action="ppaction://hlinksldjump" r:id="rId8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8" name="Google Shape;628;p1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29" name="Google Shape;629;p16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630" name="Google Shape;630;p16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631" name="Google Shape;631;p16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632" name="Google Shape;632;p16">
                <a:hlinkClick action="ppaction://hlinksldjump" r:id="rId10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3" name="Google Shape;633;p1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34" name="Google Shape;634;p16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635" name="Google Shape;635;p16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636" name="Google Shape;636;p16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637" name="Google Shape;637;p16">
                <a:hlinkClick action="ppaction://hlinksldjump"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8" name="Google Shape;638;p16"/>
            <p:cNvSpPr txBox="1"/>
            <p:nvPr/>
          </p:nvSpPr>
          <p:spPr>
            <a:xfrm>
              <a:off x="5119426" y="3062421"/>
              <a:ext cx="2622238" cy="232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</p:txBody>
        </p:sp>
        <p:sp>
          <p:nvSpPr>
            <p:cNvPr id="639" name="Google Shape;639;p16"/>
            <p:cNvSpPr txBox="1"/>
            <p:nvPr/>
          </p:nvSpPr>
          <p:spPr>
            <a:xfrm>
              <a:off x="4089487" y="4309176"/>
              <a:ext cx="2164280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640" name="Google Shape;640;p16"/>
            <p:cNvSpPr txBox="1"/>
            <p:nvPr/>
          </p:nvSpPr>
          <p:spPr>
            <a:xfrm>
              <a:off x="2704916" y="3067903"/>
              <a:ext cx="2386024" cy="81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41" name="Google Shape;641;p16"/>
            <p:cNvSpPr txBox="1"/>
            <p:nvPr/>
          </p:nvSpPr>
          <p:spPr>
            <a:xfrm>
              <a:off x="1340606" y="4309176"/>
              <a:ext cx="2417966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Collection</a:t>
              </a:r>
              <a:endParaRPr/>
            </a:p>
          </p:txBody>
        </p:sp>
        <p:pic>
          <p:nvPicPr>
            <p:cNvPr id="642" name="Google Shape;642;p1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3" name="Google Shape;643;p16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</p:grpSp>
      <p:sp>
        <p:nvSpPr>
          <p:cNvPr id="644" name="Google Shape;644;p16"/>
          <p:cNvSpPr/>
          <p:nvPr/>
        </p:nvSpPr>
        <p:spPr>
          <a:xfrm>
            <a:off x="230968" y="2038350"/>
            <a:ext cx="3499917" cy="3244283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5" name="Google Shape;645;p1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06172" y="4110189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Machine AI icon PNG and SVG Vector Free Download" id="646" name="Google Shape;646;p1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58222" y="2623978"/>
            <a:ext cx="468331" cy="5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1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29608" y="4053110"/>
            <a:ext cx="464312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1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08755" y="2650842"/>
            <a:ext cx="350272" cy="43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7"/>
          <p:cNvSpPr txBox="1"/>
          <p:nvPr>
            <p:ph idx="1" type="body"/>
          </p:nvPr>
        </p:nvSpPr>
        <p:spPr>
          <a:xfrm>
            <a:off x="406400" y="18298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AU" sz="2000"/>
              <a:t>Cases</a:t>
            </a:r>
            <a:r>
              <a:rPr lang="en-AU" sz="2000"/>
              <a:t>： </a:t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Cases have been consistently increased since 2020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COVID-19 timeline info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COVID-19 response, recovery and impact 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latin typeface="Twentieth Century"/>
                <a:ea typeface="Twentieth Century"/>
                <a:cs typeface="Twentieth Century"/>
                <a:sym typeface="Twentieth Century"/>
              </a:rPr>
              <a:t>ABS Statistics 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 sz="2000"/>
              <a:t>　</a:t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sp>
        <p:nvSpPr>
          <p:cNvPr id="654" name="Google Shape;654;p17"/>
          <p:cNvSpPr txBox="1"/>
          <p:nvPr>
            <p:ph idx="2" type="body"/>
          </p:nvPr>
        </p:nvSpPr>
        <p:spPr>
          <a:xfrm>
            <a:off x="4648200" y="18298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AU" sz="2000"/>
              <a:t>Economy</a:t>
            </a:r>
            <a:r>
              <a:rPr lang="en-AU" sz="2000"/>
              <a:t>： </a:t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Economy’s downturn since 2020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Economy trend from 2020 to 2023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COVID-19 response, recovery and impact 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sp>
        <p:nvSpPr>
          <p:cNvPr id="655" name="Google Shape;655;p17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Previous Problem Identification</a:t>
            </a:r>
            <a:endParaRPr/>
          </a:p>
        </p:txBody>
      </p:sp>
      <p:sp>
        <p:nvSpPr>
          <p:cNvPr id="656" name="Google Shape;656;p17"/>
          <p:cNvSpPr txBox="1"/>
          <p:nvPr/>
        </p:nvSpPr>
        <p:spPr>
          <a:xfrm>
            <a:off x="457200" y="1175817"/>
            <a:ext cx="8826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the COVID-19- Economy downturn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X icon Icons PNG - Free PNG and Icons Downloads" id="657" name="Google Shape;657;p17"/>
          <p:cNvSpPr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1736" y="1443037"/>
            <a:ext cx="4121740" cy="4121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美工圖案 的圖片&#10;&#10;Description automatically generated" id="663" name="Google Shape;6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464" y="1545149"/>
            <a:ext cx="3719342" cy="3719342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18"/>
          <p:cNvSpPr txBox="1"/>
          <p:nvPr>
            <p:ph idx="1" type="body"/>
          </p:nvPr>
        </p:nvSpPr>
        <p:spPr>
          <a:xfrm>
            <a:off x="406400" y="18298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AU" sz="2000"/>
              <a:t>Cases</a:t>
            </a:r>
            <a:r>
              <a:rPr lang="en-AU" sz="2000"/>
              <a:t>： </a:t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Cases have been consistently increased since 2020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COVID-19 timeline info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COVID-19 response, recovery and impact 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latin typeface="Twentieth Century"/>
                <a:ea typeface="Twentieth Century"/>
                <a:cs typeface="Twentieth Century"/>
                <a:sym typeface="Twentieth Century"/>
              </a:rPr>
              <a:t>ABS Statistics 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 sz="2000"/>
              <a:t>　</a:t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sp>
        <p:nvSpPr>
          <p:cNvPr id="665" name="Google Shape;665;p18"/>
          <p:cNvSpPr txBox="1"/>
          <p:nvPr>
            <p:ph idx="2" type="body"/>
          </p:nvPr>
        </p:nvSpPr>
        <p:spPr>
          <a:xfrm>
            <a:off x="4648200" y="18298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AU" sz="2000"/>
              <a:t>Economy</a:t>
            </a:r>
            <a:r>
              <a:rPr lang="en-AU" sz="2000"/>
              <a:t>： </a:t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Economy’s downturn since 2020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Economy trend from 2020 to 2023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COVID-19 response, recovery and impact 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sp>
        <p:nvSpPr>
          <p:cNvPr id="666" name="Google Shape;666;p18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Identification</a:t>
            </a:r>
            <a:endParaRPr/>
          </a:p>
        </p:txBody>
      </p:sp>
      <p:sp>
        <p:nvSpPr>
          <p:cNvPr id="667" name="Google Shape;667;p18"/>
          <p:cNvSpPr txBox="1"/>
          <p:nvPr/>
        </p:nvSpPr>
        <p:spPr>
          <a:xfrm>
            <a:off x="457200" y="1175817"/>
            <a:ext cx="8826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the COVID-19- Economy downturn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X icon Icons PNG - Free PNG and Icons Downloads" id="668" name="Google Shape;668;p18"/>
          <p:cNvSpPr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美工圖案 的圖片&#10;&#10;Description automatically generated" id="673" name="Google Shape;6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45" y="1059442"/>
            <a:ext cx="5681083" cy="5681083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19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Previous Problem Data Collection</a:t>
            </a:r>
            <a:endParaRPr/>
          </a:p>
        </p:txBody>
      </p:sp>
      <p:sp>
        <p:nvSpPr>
          <p:cNvPr id="675" name="Google Shape;675;p19"/>
          <p:cNvSpPr txBox="1"/>
          <p:nvPr>
            <p:ph idx="1" type="body"/>
          </p:nvPr>
        </p:nvSpPr>
        <p:spPr>
          <a:xfrm>
            <a:off x="457200" y="1176336"/>
            <a:ext cx="5905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Cases by locations and postcodes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676" name="Google Shape;676;p19"/>
          <p:cNvSpPr txBox="1"/>
          <p:nvPr>
            <p:ph idx="2" type="body"/>
          </p:nvPr>
        </p:nvSpPr>
        <p:spPr>
          <a:xfrm>
            <a:off x="457200" y="367767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Cases by age groups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677" name="Google Shape;67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344" y="2341043"/>
            <a:ext cx="7481106" cy="108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344" y="4339215"/>
            <a:ext cx="4552950" cy="179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Background </a:t>
            </a:r>
            <a:br>
              <a:rPr lang="en-AU"/>
            </a:b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6" name="Google Shape;136;p2"/>
          <p:cNvSpPr txBox="1"/>
          <p:nvPr>
            <p:ph idx="2" type="body"/>
          </p:nvPr>
        </p:nvSpPr>
        <p:spPr>
          <a:xfrm>
            <a:off x="230187" y="2862081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AU" sz="2400"/>
              <a:t>Focus on the impact of pandemic and NSW government support after COVID-19.</a:t>
            </a:r>
            <a:endParaRPr b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0"/>
          <p:cNvSpPr txBox="1"/>
          <p:nvPr>
            <p:ph idx="1" type="body"/>
          </p:nvPr>
        </p:nvSpPr>
        <p:spPr>
          <a:xfrm>
            <a:off x="406400" y="18298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Health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Customer Service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Treasury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Education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Planning, Industry and Environment 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AU" sz="2000"/>
              <a:t>　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684" name="Google Shape;684;p20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Previous Problem Impact Scope</a:t>
            </a:r>
            <a:endParaRPr/>
          </a:p>
        </p:txBody>
      </p:sp>
      <p:sp>
        <p:nvSpPr>
          <p:cNvPr id="685" name="Google Shape;685;p20"/>
          <p:cNvSpPr txBox="1"/>
          <p:nvPr/>
        </p:nvSpPr>
        <p:spPr>
          <a:xfrm>
            <a:off x="457200" y="1175817"/>
            <a:ext cx="8826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the COVID-19 to different departments</a:t>
            </a:r>
            <a:endParaRPr/>
          </a:p>
        </p:txBody>
      </p:sp>
      <p:sp>
        <p:nvSpPr>
          <p:cNvPr id="686" name="Google Shape;686;p20">
            <a:hlinkClick action="ppaction://hlinksldjump" r:id="rId3"/>
          </p:cNvPr>
          <p:cNvSpPr/>
          <p:nvPr/>
        </p:nvSpPr>
        <p:spPr>
          <a:xfrm rot="10800000">
            <a:off x="8136708" y="5959928"/>
            <a:ext cx="600892" cy="3853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3209"/>
              </a:gs>
              <a:gs pos="100000">
                <a:srgbClr val="FF8274"/>
              </a:gs>
            </a:gsLst>
            <a:lin ang="16200000" scaled="0"/>
          </a:gradFill>
          <a:ln cap="flat" cmpd="sng" w="952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0"/>
          <p:cNvSpPr txBox="1"/>
          <p:nvPr>
            <p:ph idx="2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1"/>
          <p:cNvSpPr txBox="1"/>
          <p:nvPr>
            <p:ph idx="1" type="body"/>
          </p:nvPr>
        </p:nvSpPr>
        <p:spPr>
          <a:xfrm>
            <a:off x="406400" y="18298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Health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Customer Service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Treasury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Education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Planning, Industry and Environment 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AU" sz="2000"/>
              <a:t>　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693" name="Google Shape;693;p21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Impact Scope</a:t>
            </a:r>
            <a:endParaRPr/>
          </a:p>
        </p:txBody>
      </p:sp>
      <p:sp>
        <p:nvSpPr>
          <p:cNvPr id="694" name="Google Shape;694;p21"/>
          <p:cNvSpPr txBox="1"/>
          <p:nvPr/>
        </p:nvSpPr>
        <p:spPr>
          <a:xfrm>
            <a:off x="457200" y="1175817"/>
            <a:ext cx="8826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the COVID-19 to different departments</a:t>
            </a:r>
            <a:endParaRPr/>
          </a:p>
        </p:txBody>
      </p:sp>
      <p:sp>
        <p:nvSpPr>
          <p:cNvPr id="695" name="Google Shape;695;p21">
            <a:hlinkClick action="ppaction://hlinksldjump" r:id="rId3"/>
          </p:cNvPr>
          <p:cNvSpPr/>
          <p:nvPr/>
        </p:nvSpPr>
        <p:spPr>
          <a:xfrm rot="10800000">
            <a:off x="8136708" y="5959928"/>
            <a:ext cx="600892" cy="3853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3209"/>
              </a:gs>
              <a:gs pos="100000">
                <a:srgbClr val="FF8274"/>
              </a:gs>
            </a:gsLst>
            <a:lin ang="16200000" scaled="0"/>
          </a:gradFill>
          <a:ln cap="flat" cmpd="sng" w="952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1"/>
          <p:cNvSpPr txBox="1"/>
          <p:nvPr>
            <p:ph idx="2" type="body"/>
          </p:nvPr>
        </p:nvSpPr>
        <p:spPr>
          <a:xfrm>
            <a:off x="5013597" y="18298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Travelling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Grocery/Recreation visits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Economy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AU" sz="2000"/>
              <a:t>Personal insolvency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AU" sz="2000"/>
              <a:t>Business close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697" name="Google Shape;697;p21"/>
          <p:cNvCxnSpPr/>
          <p:nvPr/>
        </p:nvCxnSpPr>
        <p:spPr>
          <a:xfrm>
            <a:off x="799010" y="2050869"/>
            <a:ext cx="765266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98" name="Google Shape;698;p21"/>
          <p:cNvCxnSpPr/>
          <p:nvPr/>
        </p:nvCxnSpPr>
        <p:spPr>
          <a:xfrm>
            <a:off x="721722" y="3507378"/>
            <a:ext cx="100257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99" name="Google Shape;699;p21"/>
          <p:cNvCxnSpPr/>
          <p:nvPr/>
        </p:nvCxnSpPr>
        <p:spPr>
          <a:xfrm>
            <a:off x="844730" y="4223657"/>
            <a:ext cx="87956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00" name="Google Shape;700;p21"/>
          <p:cNvCxnSpPr/>
          <p:nvPr/>
        </p:nvCxnSpPr>
        <p:spPr>
          <a:xfrm>
            <a:off x="799010" y="4955178"/>
            <a:ext cx="3505201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01" name="Google Shape;701;p21"/>
          <p:cNvSpPr/>
          <p:nvPr/>
        </p:nvSpPr>
        <p:spPr>
          <a:xfrm>
            <a:off x="2893423" y="2958737"/>
            <a:ext cx="2018211" cy="69231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3209"/>
              </a:gs>
              <a:gs pos="100000">
                <a:srgbClr val="FF8274"/>
              </a:gs>
            </a:gsLst>
            <a:lin ang="16200000" scaled="0"/>
          </a:gradFill>
          <a:ln cap="flat" cmpd="sng" w="952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2"/>
          <p:cNvSpPr txBox="1"/>
          <p:nvPr>
            <p:ph idx="1" type="body"/>
          </p:nvPr>
        </p:nvSpPr>
        <p:spPr>
          <a:xfrm>
            <a:off x="406400" y="18298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Health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Customer Service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Treasury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Education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Planning, Industry and Environment 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AU" sz="2000"/>
              <a:t>　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707" name="Google Shape;707;p22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Impact Scope- Travelling </a:t>
            </a:r>
            <a:endParaRPr/>
          </a:p>
        </p:txBody>
      </p:sp>
      <p:sp>
        <p:nvSpPr>
          <p:cNvPr id="708" name="Google Shape;708;p22"/>
          <p:cNvSpPr txBox="1"/>
          <p:nvPr/>
        </p:nvSpPr>
        <p:spPr>
          <a:xfrm>
            <a:off x="457200" y="1175817"/>
            <a:ext cx="8826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the COVID-19 to different departments</a:t>
            </a:r>
            <a:endParaRPr/>
          </a:p>
        </p:txBody>
      </p:sp>
      <p:sp>
        <p:nvSpPr>
          <p:cNvPr id="709" name="Google Shape;709;p22">
            <a:hlinkClick action="ppaction://hlinksldjump" r:id="rId3"/>
          </p:cNvPr>
          <p:cNvSpPr/>
          <p:nvPr/>
        </p:nvSpPr>
        <p:spPr>
          <a:xfrm rot="10800000">
            <a:off x="8136708" y="5959928"/>
            <a:ext cx="600892" cy="3853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3209"/>
              </a:gs>
              <a:gs pos="100000">
                <a:srgbClr val="FF8274"/>
              </a:gs>
            </a:gsLst>
            <a:lin ang="16200000" scaled="0"/>
          </a:gradFill>
          <a:ln cap="flat" cmpd="sng" w="952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2"/>
          <p:cNvSpPr txBox="1"/>
          <p:nvPr>
            <p:ph idx="2" type="body"/>
          </p:nvPr>
        </p:nvSpPr>
        <p:spPr>
          <a:xfrm>
            <a:off x="5013597" y="18298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Travelling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Grocery/Recreation visits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Economy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AU" sz="2000"/>
              <a:t>Personal insolvency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AU" sz="2000"/>
              <a:t>Business close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711" name="Google Shape;711;p22"/>
          <p:cNvCxnSpPr/>
          <p:nvPr/>
        </p:nvCxnSpPr>
        <p:spPr>
          <a:xfrm>
            <a:off x="799010" y="2050869"/>
            <a:ext cx="765266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12" name="Google Shape;712;p22"/>
          <p:cNvCxnSpPr/>
          <p:nvPr/>
        </p:nvCxnSpPr>
        <p:spPr>
          <a:xfrm>
            <a:off x="721722" y="3507378"/>
            <a:ext cx="100257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13" name="Google Shape;713;p22"/>
          <p:cNvCxnSpPr/>
          <p:nvPr/>
        </p:nvCxnSpPr>
        <p:spPr>
          <a:xfrm>
            <a:off x="844730" y="4223657"/>
            <a:ext cx="87956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14" name="Google Shape;714;p22"/>
          <p:cNvCxnSpPr/>
          <p:nvPr/>
        </p:nvCxnSpPr>
        <p:spPr>
          <a:xfrm>
            <a:off x="799010" y="4955178"/>
            <a:ext cx="3505201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15" name="Google Shape;715;p22"/>
          <p:cNvSpPr/>
          <p:nvPr/>
        </p:nvSpPr>
        <p:spPr>
          <a:xfrm>
            <a:off x="2893423" y="2958737"/>
            <a:ext cx="2018211" cy="69231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3209"/>
              </a:gs>
              <a:gs pos="100000">
                <a:srgbClr val="FF8274"/>
              </a:gs>
            </a:gsLst>
            <a:lin ang="16200000" scaled="0"/>
          </a:gradFill>
          <a:ln cap="flat" cmpd="sng" w="952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2"/>
          <p:cNvSpPr/>
          <p:nvPr/>
        </p:nvSpPr>
        <p:spPr>
          <a:xfrm>
            <a:off x="4911634" y="1707881"/>
            <a:ext cx="1868565" cy="739012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3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Identification+ Data Collection- Travelling</a:t>
            </a:r>
            <a:endParaRPr/>
          </a:p>
        </p:txBody>
      </p:sp>
      <p:sp>
        <p:nvSpPr>
          <p:cNvPr id="722" name="Google Shape;722;p23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23" name="Google Shape;723;p23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724" name="Google Shape;724;p23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725" name="Google Shape;725;p23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726" name="Google Shape;726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27" name="Google Shape;727;p23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28" name="Google Shape;728;p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9" name="Google Shape;729;p2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30" name="Google Shape;730;p23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731" name="Google Shape;731;p23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732" name="Google Shape;732;p23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733" name="Google Shape;733;p23">
                <a:hlinkClick action="ppaction://hlinksldjump" r:id="rId6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4" name="Google Shape;734;p2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35" name="Google Shape;735;p23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736" name="Google Shape;736;p23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737" name="Google Shape;737;p23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738" name="Google Shape;738;p23">
                <a:hlinkClick action="ppaction://hlinksldjump" r:id="rId8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9" name="Google Shape;739;p2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0" name="Google Shape;740;p23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741" name="Google Shape;741;p23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742" name="Google Shape;742;p23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743" name="Google Shape;743;p23">
                <a:hlinkClick action="ppaction://hlinksldjump" r:id="rId10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4" name="Google Shape;744;p2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5" name="Google Shape;745;p23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746" name="Google Shape;746;p23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747" name="Google Shape;747;p23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748" name="Google Shape;748;p23">
                <a:hlinkClick action="ppaction://hlinksldjump"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49" name="Google Shape;749;p23"/>
            <p:cNvSpPr txBox="1"/>
            <p:nvPr/>
          </p:nvSpPr>
          <p:spPr>
            <a:xfrm>
              <a:off x="5119426" y="3062421"/>
              <a:ext cx="2622238" cy="232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</p:txBody>
        </p:sp>
        <p:sp>
          <p:nvSpPr>
            <p:cNvPr id="750" name="Google Shape;750;p23"/>
            <p:cNvSpPr txBox="1"/>
            <p:nvPr/>
          </p:nvSpPr>
          <p:spPr>
            <a:xfrm>
              <a:off x="4089487" y="4309176"/>
              <a:ext cx="2164280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751" name="Google Shape;751;p23"/>
            <p:cNvSpPr txBox="1"/>
            <p:nvPr/>
          </p:nvSpPr>
          <p:spPr>
            <a:xfrm>
              <a:off x="2704916" y="3067903"/>
              <a:ext cx="2386024" cy="81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52" name="Google Shape;752;p23"/>
            <p:cNvSpPr txBox="1"/>
            <p:nvPr/>
          </p:nvSpPr>
          <p:spPr>
            <a:xfrm>
              <a:off x="1340606" y="4309176"/>
              <a:ext cx="2417966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Collection</a:t>
              </a:r>
              <a:endParaRPr/>
            </a:p>
          </p:txBody>
        </p:sp>
        <p:pic>
          <p:nvPicPr>
            <p:cNvPr id="753" name="Google Shape;753;p2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4" name="Google Shape;754;p23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</p:grpSp>
      <p:sp>
        <p:nvSpPr>
          <p:cNvPr id="755" name="Google Shape;755;p23"/>
          <p:cNvSpPr/>
          <p:nvPr/>
        </p:nvSpPr>
        <p:spPr>
          <a:xfrm>
            <a:off x="230968" y="2038350"/>
            <a:ext cx="3499917" cy="3244283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6" name="Google Shape;756;p2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06172" y="4110189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Machine AI icon PNG and SVG Vector Free Download" id="757" name="Google Shape;757;p2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58222" y="2623978"/>
            <a:ext cx="468331" cy="5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2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29608" y="4053110"/>
            <a:ext cx="464312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2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08755" y="2650842"/>
            <a:ext cx="350272" cy="43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Impact Scope- Travelling </a:t>
            </a:r>
            <a:endParaRPr/>
          </a:p>
        </p:txBody>
      </p:sp>
      <p:sp>
        <p:nvSpPr>
          <p:cNvPr id="765" name="Google Shape;765;p24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Main revenue source for NSW government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One of the areas been most affected by COVID-19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Investigate overseas arrivals changes in NSW before/ after pandemic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Investigate the impact by international students and visitors decrease</a:t>
            </a:r>
            <a:endParaRPr/>
          </a:p>
        </p:txBody>
      </p:sp>
      <p:sp>
        <p:nvSpPr>
          <p:cNvPr id="766" name="Google Shape;766;p24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5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Collection- Travelling </a:t>
            </a:r>
            <a:endParaRPr/>
          </a:p>
        </p:txBody>
      </p:sp>
      <p:sp>
        <p:nvSpPr>
          <p:cNvPr id="773" name="Google Shape;773;p25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AU"/>
              <a:t>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Monthly overseas arrivals data from ABS (Australian Bureau of Statistics)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1800"/>
              <a:t>total-state</a:t>
            </a:r>
            <a:r>
              <a:rPr lang="en-AU" sz="1800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sz="1800" u="sng">
                <a:solidFill>
                  <a:schemeClr val="hlink"/>
                </a:solidFill>
                <a:hlinkClick r:id="rId3"/>
              </a:rPr>
              <a:t>https://docs.google.com/spreadsheets/d/1MZyBne-w2zJqYzx2ax8vK72qPk2PdJAh/edit?usp=share_link&amp;ouid=100055716253202258369&amp;rtpof=true&amp;sd=true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1800"/>
              <a:t>total-visa</a:t>
            </a:r>
            <a:r>
              <a:rPr lang="en-AU" sz="1800"/>
              <a:t>: </a:t>
            </a:r>
            <a:r>
              <a:rPr lang="en-AU" sz="1800" u="sng">
                <a:solidFill>
                  <a:schemeClr val="hlink"/>
                </a:solidFill>
                <a:hlinkClick r:id="rId4"/>
              </a:rPr>
              <a:t>https://docs.google.com/spreadsheets/d/10hDfDxYfiFS5_A_TdWJsLuwlPSfNOxmN/edit?usp=share_link&amp;ouid=100055716253202258369&amp;rtpof=true&amp;sd=true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1800"/>
              <a:t>state-visa</a:t>
            </a:r>
            <a:r>
              <a:rPr lang="en-AU" sz="1800"/>
              <a:t>: </a:t>
            </a:r>
            <a:r>
              <a:rPr lang="en-AU" sz="1800" u="sng">
                <a:solidFill>
                  <a:schemeClr val="hlink"/>
                </a:solidFill>
                <a:hlinkClick r:id="rId5"/>
              </a:rPr>
              <a:t>https://docs.google.com/spreadsheets/d/1FrrRMVjCdP7fC3xHbsTmIFg37DUdyXc_/edit?usp=share_link&amp;ouid=100055716253202258369&amp;rtpof=true&amp;sd=true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74" name="Google Shape;774;p25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6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Analysis- Travelling </a:t>
            </a:r>
            <a:endParaRPr/>
          </a:p>
        </p:txBody>
      </p:sp>
      <p:sp>
        <p:nvSpPr>
          <p:cNvPr id="780" name="Google Shape;780;p26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81" name="Google Shape;781;p26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782" name="Google Shape;782;p26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783" name="Google Shape;783;p26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784" name="Google Shape;784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5" name="Google Shape;785;p26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86" name="Google Shape;786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7" name="Google Shape;787;p2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88" name="Google Shape;788;p26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789" name="Google Shape;789;p26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790" name="Google Shape;790;p26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791" name="Google Shape;791;p26">
                <a:hlinkClick action="ppaction://hlinksldjump" r:id="rId6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2" name="Google Shape;792;p2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93" name="Google Shape;793;p26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794" name="Google Shape;794;p26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795" name="Google Shape;795;p26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796" name="Google Shape;796;p26">
                <a:hlinkClick action="ppaction://hlinksldjump" r:id="rId8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7" name="Google Shape;797;p2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98" name="Google Shape;798;p26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799" name="Google Shape;799;p26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800" name="Google Shape;800;p26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801" name="Google Shape;801;p26">
                <a:hlinkClick action="ppaction://hlinksldjump" r:id="rId10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2" name="Google Shape;802;p2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03" name="Google Shape;803;p26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804" name="Google Shape;804;p26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805" name="Google Shape;805;p26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806" name="Google Shape;806;p26">
                <a:hlinkClick action="ppaction://hlinksldjump"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07" name="Google Shape;807;p26"/>
            <p:cNvSpPr txBox="1"/>
            <p:nvPr/>
          </p:nvSpPr>
          <p:spPr>
            <a:xfrm>
              <a:off x="5119426" y="3062421"/>
              <a:ext cx="2622238" cy="232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</p:txBody>
        </p:sp>
        <p:sp>
          <p:nvSpPr>
            <p:cNvPr id="808" name="Google Shape;808;p26"/>
            <p:cNvSpPr txBox="1"/>
            <p:nvPr/>
          </p:nvSpPr>
          <p:spPr>
            <a:xfrm>
              <a:off x="4089487" y="4309176"/>
              <a:ext cx="2164280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809" name="Google Shape;809;p26"/>
            <p:cNvSpPr txBox="1"/>
            <p:nvPr/>
          </p:nvSpPr>
          <p:spPr>
            <a:xfrm>
              <a:off x="2704916" y="3067903"/>
              <a:ext cx="2386024" cy="81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6"/>
            <p:cNvSpPr txBox="1"/>
            <p:nvPr/>
          </p:nvSpPr>
          <p:spPr>
            <a:xfrm>
              <a:off x="1340606" y="4309176"/>
              <a:ext cx="2417966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Collection</a:t>
              </a:r>
              <a:endParaRPr/>
            </a:p>
          </p:txBody>
        </p:sp>
        <p:pic>
          <p:nvPicPr>
            <p:cNvPr id="811" name="Google Shape;811;p2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2" name="Google Shape;812;p26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</p:grpSp>
      <p:sp>
        <p:nvSpPr>
          <p:cNvPr id="813" name="Google Shape;813;p26"/>
          <p:cNvSpPr/>
          <p:nvPr/>
        </p:nvSpPr>
        <p:spPr>
          <a:xfrm>
            <a:off x="3258913" y="2087545"/>
            <a:ext cx="2478818" cy="2022643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4" name="Google Shape;814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06172" y="4110189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Machine AI icon PNG and SVG Vector Free Download" id="815" name="Google Shape;815;p2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58222" y="2623978"/>
            <a:ext cx="468331" cy="5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29608" y="4053110"/>
            <a:ext cx="464312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08755" y="2650842"/>
            <a:ext cx="350272" cy="43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7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Analysis （ML) - Travelling </a:t>
            </a:r>
            <a:endParaRPr/>
          </a:p>
        </p:txBody>
      </p:sp>
      <p:sp>
        <p:nvSpPr>
          <p:cNvPr id="824" name="Google Shape;824;p27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AU"/>
              <a:t>Data Analysis (ML)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Build a LSTM model using monthly overseas arrivals 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Based on the predicted impact from the models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Provide our suggestions such as the duration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Provide different types of supports</a:t>
            </a:r>
            <a:endParaRPr/>
          </a:p>
        </p:txBody>
      </p:sp>
      <p:sp>
        <p:nvSpPr>
          <p:cNvPr id="825" name="Google Shape;825;p27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8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Support identifications and recommendations- Travelling </a:t>
            </a:r>
            <a:endParaRPr/>
          </a:p>
        </p:txBody>
      </p:sp>
      <p:sp>
        <p:nvSpPr>
          <p:cNvPr id="831" name="Google Shape;831;p28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32" name="Google Shape;832;p28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833" name="Google Shape;833;p28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834" name="Google Shape;834;p28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835" name="Google Shape;835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6" name="Google Shape;836;p28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37" name="Google Shape;837;p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8" name="Google Shape;838;p2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39" name="Google Shape;839;p28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840" name="Google Shape;840;p28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841" name="Google Shape;841;p28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842" name="Google Shape;842;p28">
                <a:hlinkClick action="ppaction://hlinksldjump" r:id="rId6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3" name="Google Shape;843;p2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44" name="Google Shape;844;p28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845" name="Google Shape;845;p28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846" name="Google Shape;846;p28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847" name="Google Shape;847;p28">
                <a:hlinkClick action="ppaction://hlinksldjump" r:id="rId8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8" name="Google Shape;848;p2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49" name="Google Shape;849;p28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850" name="Google Shape;850;p28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851" name="Google Shape;851;p28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852" name="Google Shape;852;p28">
                <a:hlinkClick action="ppaction://hlinksldjump" r:id="rId10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3" name="Google Shape;853;p2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54" name="Google Shape;854;p28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855" name="Google Shape;855;p28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856" name="Google Shape;856;p28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857" name="Google Shape;857;p28">
                <a:hlinkClick action="ppaction://hlinksldjump"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58" name="Google Shape;858;p28"/>
            <p:cNvSpPr txBox="1"/>
            <p:nvPr/>
          </p:nvSpPr>
          <p:spPr>
            <a:xfrm>
              <a:off x="5119426" y="3062421"/>
              <a:ext cx="2622238" cy="232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</p:txBody>
        </p:sp>
        <p:sp>
          <p:nvSpPr>
            <p:cNvPr id="859" name="Google Shape;859;p28"/>
            <p:cNvSpPr txBox="1"/>
            <p:nvPr/>
          </p:nvSpPr>
          <p:spPr>
            <a:xfrm>
              <a:off x="4089487" y="4309176"/>
              <a:ext cx="2164280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860" name="Google Shape;860;p28"/>
            <p:cNvSpPr txBox="1"/>
            <p:nvPr/>
          </p:nvSpPr>
          <p:spPr>
            <a:xfrm>
              <a:off x="2704916" y="3067903"/>
              <a:ext cx="2386024" cy="81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1" name="Google Shape;861;p28"/>
            <p:cNvSpPr txBox="1"/>
            <p:nvPr/>
          </p:nvSpPr>
          <p:spPr>
            <a:xfrm>
              <a:off x="1340606" y="4309176"/>
              <a:ext cx="2417966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Collection</a:t>
              </a:r>
              <a:endParaRPr/>
            </a:p>
          </p:txBody>
        </p:sp>
        <p:pic>
          <p:nvPicPr>
            <p:cNvPr id="862" name="Google Shape;862;p2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3" name="Google Shape;863;p28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</p:grpSp>
      <p:sp>
        <p:nvSpPr>
          <p:cNvPr id="864" name="Google Shape;864;p28"/>
          <p:cNvSpPr/>
          <p:nvPr/>
        </p:nvSpPr>
        <p:spPr>
          <a:xfrm>
            <a:off x="5004327" y="2055293"/>
            <a:ext cx="3471044" cy="3227339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5" name="Google Shape;865;p2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06172" y="4110189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Machine AI icon PNG and SVG Vector Free Download" id="866" name="Google Shape;866;p2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58222" y="2623978"/>
            <a:ext cx="468331" cy="5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29608" y="4053110"/>
            <a:ext cx="464312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08755" y="2650842"/>
            <a:ext cx="350272" cy="43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9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Support identifications and recommendations- Travelling </a:t>
            </a:r>
            <a:endParaRPr/>
          </a:p>
        </p:txBody>
      </p:sp>
      <p:sp>
        <p:nvSpPr>
          <p:cNvPr id="875" name="Google Shape;875;p29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AU"/>
              <a:t>Support identifications and recommendations- Travelling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Research and provide different types of supports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Provide our suggestions such as the duration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Support for less overseas arrivals (less revenue)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Support for international students and visitors decrease</a:t>
            </a:r>
            <a:endParaRPr/>
          </a:p>
        </p:txBody>
      </p:sp>
      <p:sp>
        <p:nvSpPr>
          <p:cNvPr id="876" name="Google Shape;876;p29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Objective &amp; Aim</a:t>
            </a:r>
            <a:endParaRPr/>
          </a:p>
        </p:txBody>
      </p:sp>
      <p:sp>
        <p:nvSpPr>
          <p:cNvPr id="142" name="Google Shape;142;p3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Analysing the most impacted areas by COVID-19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Travelling, Customer Service and Economy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Forecast the problem impact in the future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Researching the support and relevant policies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Combine the problem impact forecast with the possible supports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Provide recommendations in qualitative way for these areas when similar pandemic or disaster occur</a:t>
            </a:r>
            <a:endParaRPr/>
          </a:p>
        </p:txBody>
      </p:sp>
      <p:sp>
        <p:nvSpPr>
          <p:cNvPr id="143" name="Google Shape;143;p3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0"/>
          <p:cNvSpPr txBox="1"/>
          <p:nvPr>
            <p:ph idx="1" type="body"/>
          </p:nvPr>
        </p:nvSpPr>
        <p:spPr>
          <a:xfrm>
            <a:off x="406400" y="18298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Health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Customer Service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Treasury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Education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Planning, Industry and Environment 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AU" sz="2000"/>
              <a:t>　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882" name="Google Shape;882;p30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Impact Scope-  Grocery/Recreation visits</a:t>
            </a:r>
            <a:br>
              <a:rPr lang="en-AU"/>
            </a:br>
            <a:endParaRPr/>
          </a:p>
        </p:txBody>
      </p:sp>
      <p:sp>
        <p:nvSpPr>
          <p:cNvPr id="883" name="Google Shape;883;p30"/>
          <p:cNvSpPr txBox="1"/>
          <p:nvPr/>
        </p:nvSpPr>
        <p:spPr>
          <a:xfrm>
            <a:off x="457200" y="1175817"/>
            <a:ext cx="8826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the COVID-19 to different departments</a:t>
            </a:r>
            <a:endParaRPr/>
          </a:p>
        </p:txBody>
      </p:sp>
      <p:sp>
        <p:nvSpPr>
          <p:cNvPr id="884" name="Google Shape;884;p30">
            <a:hlinkClick action="ppaction://hlinksldjump" r:id="rId3"/>
          </p:cNvPr>
          <p:cNvSpPr/>
          <p:nvPr/>
        </p:nvSpPr>
        <p:spPr>
          <a:xfrm rot="10800000">
            <a:off x="8136708" y="5959928"/>
            <a:ext cx="600892" cy="3853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3209"/>
              </a:gs>
              <a:gs pos="100000">
                <a:srgbClr val="FF8274"/>
              </a:gs>
            </a:gsLst>
            <a:lin ang="16200000" scaled="0"/>
          </a:gradFill>
          <a:ln cap="flat" cmpd="sng" w="952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0"/>
          <p:cNvSpPr txBox="1"/>
          <p:nvPr>
            <p:ph idx="2" type="body"/>
          </p:nvPr>
        </p:nvSpPr>
        <p:spPr>
          <a:xfrm>
            <a:off x="5013597" y="18298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Travelling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Grocery/Recreation visits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Economy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AU" sz="2000"/>
              <a:t>Personal insolvency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AU" sz="2000"/>
              <a:t>Business close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886" name="Google Shape;886;p30"/>
          <p:cNvCxnSpPr/>
          <p:nvPr/>
        </p:nvCxnSpPr>
        <p:spPr>
          <a:xfrm>
            <a:off x="799010" y="2050869"/>
            <a:ext cx="765266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87" name="Google Shape;887;p30"/>
          <p:cNvCxnSpPr/>
          <p:nvPr/>
        </p:nvCxnSpPr>
        <p:spPr>
          <a:xfrm>
            <a:off x="721722" y="3507378"/>
            <a:ext cx="100257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88" name="Google Shape;888;p30"/>
          <p:cNvCxnSpPr/>
          <p:nvPr/>
        </p:nvCxnSpPr>
        <p:spPr>
          <a:xfrm>
            <a:off x="844730" y="4223657"/>
            <a:ext cx="87956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89" name="Google Shape;889;p30"/>
          <p:cNvCxnSpPr/>
          <p:nvPr/>
        </p:nvCxnSpPr>
        <p:spPr>
          <a:xfrm>
            <a:off x="799010" y="4955178"/>
            <a:ext cx="3505201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90" name="Google Shape;890;p30"/>
          <p:cNvSpPr/>
          <p:nvPr/>
        </p:nvSpPr>
        <p:spPr>
          <a:xfrm>
            <a:off x="2893423" y="2958737"/>
            <a:ext cx="2018211" cy="69231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3209"/>
              </a:gs>
              <a:gs pos="100000">
                <a:srgbClr val="FF8274"/>
              </a:gs>
            </a:gsLst>
            <a:lin ang="16200000" scaled="0"/>
          </a:gradFill>
          <a:ln cap="flat" cmpd="sng" w="952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0"/>
          <p:cNvSpPr/>
          <p:nvPr/>
        </p:nvSpPr>
        <p:spPr>
          <a:xfrm>
            <a:off x="5013597" y="2348121"/>
            <a:ext cx="3268254" cy="739012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1"/>
          <p:cNvSpPr txBox="1"/>
          <p:nvPr>
            <p:ph type="title"/>
          </p:nvPr>
        </p:nvSpPr>
        <p:spPr>
          <a:xfrm>
            <a:off x="457200" y="117475"/>
            <a:ext cx="79879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Identification+ Data Collection- Grocery/Recreation visits </a:t>
            </a:r>
            <a:endParaRPr/>
          </a:p>
        </p:txBody>
      </p:sp>
      <p:sp>
        <p:nvSpPr>
          <p:cNvPr id="897" name="Google Shape;897;p31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98" name="Google Shape;898;p31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899" name="Google Shape;899;p31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900" name="Google Shape;900;p31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901" name="Google Shape;901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2" name="Google Shape;902;p31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03" name="Google Shape;903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4" name="Google Shape;904;p3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05" name="Google Shape;905;p31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906" name="Google Shape;906;p31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907" name="Google Shape;907;p31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908" name="Google Shape;908;p31">
                <a:hlinkClick action="ppaction://hlinksldjump" r:id="rId6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9" name="Google Shape;909;p3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10" name="Google Shape;910;p31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911" name="Google Shape;911;p31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912" name="Google Shape;912;p31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913" name="Google Shape;913;p31">
                <a:hlinkClick action="ppaction://hlinksldjump" r:id="rId8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4" name="Google Shape;914;p3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15" name="Google Shape;915;p31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916" name="Google Shape;916;p31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917" name="Google Shape;917;p31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918" name="Google Shape;918;p31">
                <a:hlinkClick action="ppaction://hlinksldjump" r:id="rId10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9" name="Google Shape;919;p3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20" name="Google Shape;920;p31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921" name="Google Shape;921;p31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922" name="Google Shape;922;p31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923" name="Google Shape;923;p31">
                <a:hlinkClick action="ppaction://hlinksldjump"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24" name="Google Shape;924;p31"/>
            <p:cNvSpPr txBox="1"/>
            <p:nvPr/>
          </p:nvSpPr>
          <p:spPr>
            <a:xfrm>
              <a:off x="5119426" y="3062421"/>
              <a:ext cx="2622238" cy="232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</p:txBody>
        </p:sp>
        <p:sp>
          <p:nvSpPr>
            <p:cNvPr id="925" name="Google Shape;925;p31"/>
            <p:cNvSpPr txBox="1"/>
            <p:nvPr/>
          </p:nvSpPr>
          <p:spPr>
            <a:xfrm>
              <a:off x="4089487" y="4309176"/>
              <a:ext cx="2164280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926" name="Google Shape;926;p31"/>
            <p:cNvSpPr txBox="1"/>
            <p:nvPr/>
          </p:nvSpPr>
          <p:spPr>
            <a:xfrm>
              <a:off x="2704916" y="3067903"/>
              <a:ext cx="2386024" cy="81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927" name="Google Shape;927;p31"/>
            <p:cNvSpPr txBox="1"/>
            <p:nvPr/>
          </p:nvSpPr>
          <p:spPr>
            <a:xfrm>
              <a:off x="1340606" y="4309176"/>
              <a:ext cx="2417966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Collection</a:t>
              </a:r>
              <a:endParaRPr/>
            </a:p>
          </p:txBody>
        </p:sp>
        <p:pic>
          <p:nvPicPr>
            <p:cNvPr id="928" name="Google Shape;928;p3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9" name="Google Shape;929;p31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</p:grpSp>
      <p:sp>
        <p:nvSpPr>
          <p:cNvPr id="930" name="Google Shape;930;p31"/>
          <p:cNvSpPr/>
          <p:nvPr/>
        </p:nvSpPr>
        <p:spPr>
          <a:xfrm>
            <a:off x="230968" y="2038350"/>
            <a:ext cx="3499917" cy="3244283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1" name="Google Shape;931;p3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06172" y="4110189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Machine AI icon PNG and SVG Vector Free Download" id="932" name="Google Shape;932;p3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58222" y="2623978"/>
            <a:ext cx="468331" cy="5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3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29608" y="4053110"/>
            <a:ext cx="464312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3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08755" y="2650842"/>
            <a:ext cx="350272" cy="43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2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Impact Scope- Grocery/Recreation visits</a:t>
            </a:r>
            <a:endParaRPr/>
          </a:p>
        </p:txBody>
      </p:sp>
      <p:sp>
        <p:nvSpPr>
          <p:cNvPr id="940" name="Google Shape;940;p32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Grocery store visits decreased during the early outbreak of COVID-19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Grocery supply chains and restocking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Affect life-sustaining food and medicine supply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Social and economic </a:t>
            </a:r>
            <a:r>
              <a:rPr lang="en-AU"/>
              <a:t>impact</a:t>
            </a:r>
            <a:endParaRPr/>
          </a:p>
        </p:txBody>
      </p:sp>
      <p:sp>
        <p:nvSpPr>
          <p:cNvPr id="941" name="Google Shape;941;p32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3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Collection- Grocery/Recreation visits</a:t>
            </a:r>
            <a:endParaRPr/>
          </a:p>
        </p:txBody>
      </p:sp>
      <p:sp>
        <p:nvSpPr>
          <p:cNvPr id="948" name="Google Shape;948;p33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AU"/>
              <a:t>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Grocery store visits during the early outbreak of COVID-19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sz="1800" u="sng">
                <a:solidFill>
                  <a:schemeClr val="hlink"/>
                </a:solidFill>
                <a:hlinkClick r:id="rId3"/>
              </a:rPr>
              <a:t>https://drive.google.com/file/d/1NjR9RTpyspqOJn33VkssI9h1dh0i5LGA/view?usp=sh are_link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49" name="Google Shape;949;p33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Analysis- Grocery/Recreation visits</a:t>
            </a:r>
            <a:endParaRPr/>
          </a:p>
        </p:txBody>
      </p:sp>
      <p:sp>
        <p:nvSpPr>
          <p:cNvPr id="955" name="Google Shape;955;p34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56" name="Google Shape;956;p34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957" name="Google Shape;957;p34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958" name="Google Shape;958;p34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959" name="Google Shape;959;p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0" name="Google Shape;960;p34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61" name="Google Shape;961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2" name="Google Shape;962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63" name="Google Shape;963;p34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964" name="Google Shape;964;p34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965" name="Google Shape;965;p34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966" name="Google Shape;966;p34">
                <a:hlinkClick action="ppaction://hlinksldjump" r:id="rId6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7" name="Google Shape;967;p3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68" name="Google Shape;968;p34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969" name="Google Shape;969;p34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970" name="Google Shape;970;p34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971" name="Google Shape;971;p34">
                <a:hlinkClick action="ppaction://hlinksldjump" r:id="rId8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2" name="Google Shape;972;p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73" name="Google Shape;973;p34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974" name="Google Shape;974;p34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975" name="Google Shape;975;p34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976" name="Google Shape;976;p34">
                <a:hlinkClick action="ppaction://hlinksldjump" r:id="rId10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7" name="Google Shape;977;p3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78" name="Google Shape;978;p34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979" name="Google Shape;979;p34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980" name="Google Shape;980;p34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981" name="Google Shape;981;p34">
                <a:hlinkClick action="ppaction://hlinksldjump"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82" name="Google Shape;982;p34"/>
            <p:cNvSpPr txBox="1"/>
            <p:nvPr/>
          </p:nvSpPr>
          <p:spPr>
            <a:xfrm>
              <a:off x="5119426" y="3062421"/>
              <a:ext cx="2622238" cy="232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</p:txBody>
        </p:sp>
        <p:sp>
          <p:nvSpPr>
            <p:cNvPr id="983" name="Google Shape;983;p34"/>
            <p:cNvSpPr txBox="1"/>
            <p:nvPr/>
          </p:nvSpPr>
          <p:spPr>
            <a:xfrm>
              <a:off x="4089487" y="4309176"/>
              <a:ext cx="2164280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984" name="Google Shape;984;p34"/>
            <p:cNvSpPr txBox="1"/>
            <p:nvPr/>
          </p:nvSpPr>
          <p:spPr>
            <a:xfrm>
              <a:off x="2704916" y="3067903"/>
              <a:ext cx="2386024" cy="81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985" name="Google Shape;985;p34"/>
            <p:cNvSpPr txBox="1"/>
            <p:nvPr/>
          </p:nvSpPr>
          <p:spPr>
            <a:xfrm>
              <a:off x="1340606" y="4309176"/>
              <a:ext cx="2417966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Collection</a:t>
              </a:r>
              <a:endParaRPr/>
            </a:p>
          </p:txBody>
        </p:sp>
        <p:pic>
          <p:nvPicPr>
            <p:cNvPr id="986" name="Google Shape;986;p3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7" name="Google Shape;987;p34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3258913" y="2087545"/>
            <a:ext cx="2478818" cy="2022643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9" name="Google Shape;989;p3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06172" y="4110189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Machine AI icon PNG and SVG Vector Free Download" id="990" name="Google Shape;990;p3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58222" y="2623978"/>
            <a:ext cx="468331" cy="5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3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29608" y="4053110"/>
            <a:ext cx="464312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3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08755" y="2650842"/>
            <a:ext cx="350272" cy="43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5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Analysis （ML) - Grocery/Recreation visits</a:t>
            </a:r>
            <a:endParaRPr/>
          </a:p>
        </p:txBody>
      </p:sp>
      <p:sp>
        <p:nvSpPr>
          <p:cNvPr id="999" name="Google Shape;999;p35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AU"/>
              <a:t>Data Analysis (ML)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Build a model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Predict grocery store visits using the past data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Understand the impact that affects grocery supply chains and how store restocking patterns should be adjusted to meet demand</a:t>
            </a:r>
            <a:endParaRPr/>
          </a:p>
        </p:txBody>
      </p:sp>
      <p:sp>
        <p:nvSpPr>
          <p:cNvPr id="1000" name="Google Shape;1000;p35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6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Support identifications and recommendations- Travelling </a:t>
            </a:r>
            <a:endParaRPr/>
          </a:p>
        </p:txBody>
      </p:sp>
      <p:sp>
        <p:nvSpPr>
          <p:cNvPr id="1006" name="Google Shape;1006;p36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07" name="Google Shape;1007;p36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1008" name="Google Shape;1008;p36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1009" name="Google Shape;1009;p36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1010" name="Google Shape;1010;p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1" name="Google Shape;1011;p36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12" name="Google Shape;1012;p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3" name="Google Shape;1013;p3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14" name="Google Shape;1014;p36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015" name="Google Shape;1015;p36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1016" name="Google Shape;1016;p36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017" name="Google Shape;1017;p36">
                <a:hlinkClick action="ppaction://hlinksldjump" r:id="rId6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8" name="Google Shape;1018;p3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19" name="Google Shape;1019;p36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020" name="Google Shape;1020;p36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1021" name="Google Shape;1021;p36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022" name="Google Shape;1022;p36">
                <a:hlinkClick action="ppaction://hlinksldjump" r:id="rId8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3" name="Google Shape;1023;p3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24" name="Google Shape;1024;p36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025" name="Google Shape;1025;p36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1026" name="Google Shape;1026;p36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027" name="Google Shape;1027;p36">
                <a:hlinkClick action="ppaction://hlinksldjump" r:id="rId10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8" name="Google Shape;1028;p3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29" name="Google Shape;1029;p36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030" name="Google Shape;1030;p36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1031" name="Google Shape;1031;p36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032" name="Google Shape;1032;p36">
                <a:hlinkClick action="ppaction://hlinksldjump"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33" name="Google Shape;1033;p36"/>
            <p:cNvSpPr txBox="1"/>
            <p:nvPr/>
          </p:nvSpPr>
          <p:spPr>
            <a:xfrm>
              <a:off x="5119426" y="3062421"/>
              <a:ext cx="2622238" cy="232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</p:txBody>
        </p:sp>
        <p:sp>
          <p:nvSpPr>
            <p:cNvPr id="1034" name="Google Shape;1034;p36"/>
            <p:cNvSpPr txBox="1"/>
            <p:nvPr/>
          </p:nvSpPr>
          <p:spPr>
            <a:xfrm>
              <a:off x="4089487" y="4309176"/>
              <a:ext cx="2164280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1035" name="Google Shape;1035;p36"/>
            <p:cNvSpPr txBox="1"/>
            <p:nvPr/>
          </p:nvSpPr>
          <p:spPr>
            <a:xfrm>
              <a:off x="2704916" y="3067903"/>
              <a:ext cx="2386024" cy="81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6" name="Google Shape;1036;p36"/>
            <p:cNvSpPr txBox="1"/>
            <p:nvPr/>
          </p:nvSpPr>
          <p:spPr>
            <a:xfrm>
              <a:off x="1340606" y="4309176"/>
              <a:ext cx="2417966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Collection</a:t>
              </a:r>
              <a:endParaRPr/>
            </a:p>
          </p:txBody>
        </p:sp>
        <p:pic>
          <p:nvPicPr>
            <p:cNvPr id="1037" name="Google Shape;1037;p3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8" name="Google Shape;1038;p36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</p:grpSp>
      <p:sp>
        <p:nvSpPr>
          <p:cNvPr id="1039" name="Google Shape;1039;p36"/>
          <p:cNvSpPr/>
          <p:nvPr/>
        </p:nvSpPr>
        <p:spPr>
          <a:xfrm>
            <a:off x="5004327" y="2055293"/>
            <a:ext cx="3471044" cy="3227339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0" name="Google Shape;1040;p3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06172" y="4110189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Machine AI icon PNG and SVG Vector Free Download" id="1041" name="Google Shape;1041;p3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58222" y="2623978"/>
            <a:ext cx="468331" cy="5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3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29608" y="4053110"/>
            <a:ext cx="464312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3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08755" y="2650842"/>
            <a:ext cx="350272" cy="43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7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Support identifications and recommendations- Grocery/Recreation visits</a:t>
            </a:r>
            <a:endParaRPr/>
          </a:p>
        </p:txBody>
      </p:sp>
      <p:sp>
        <p:nvSpPr>
          <p:cNvPr id="1050" name="Google Shape;1050;p37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AU"/>
              <a:t>Support identifications and recommendations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Research and provide different types of supports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Response and planning in similar future events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Other types of disasters and emergencies which may affect life-sustaining food and medicine supply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Support for Grocery supply affected</a:t>
            </a:r>
            <a:endParaRPr/>
          </a:p>
        </p:txBody>
      </p:sp>
      <p:sp>
        <p:nvSpPr>
          <p:cNvPr id="1051" name="Google Shape;1051;p37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8"/>
          <p:cNvSpPr txBox="1"/>
          <p:nvPr>
            <p:ph idx="1" type="body"/>
          </p:nvPr>
        </p:nvSpPr>
        <p:spPr>
          <a:xfrm>
            <a:off x="406400" y="18298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Health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Customer Service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Treasury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Education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Planning, Industry and Environment 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AU" sz="2000"/>
              <a:t>　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057" name="Google Shape;1057;p38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Impact Scope- </a:t>
            </a:r>
            <a:r>
              <a:rPr lang="en-AU" sz="2800"/>
              <a:t>Personal insolvency</a:t>
            </a:r>
            <a:br>
              <a:rPr lang="en-AU" sz="2800"/>
            </a:br>
            <a:br>
              <a:rPr lang="en-AU"/>
            </a:br>
            <a:endParaRPr/>
          </a:p>
        </p:txBody>
      </p:sp>
      <p:sp>
        <p:nvSpPr>
          <p:cNvPr id="1058" name="Google Shape;1058;p38"/>
          <p:cNvSpPr txBox="1"/>
          <p:nvPr/>
        </p:nvSpPr>
        <p:spPr>
          <a:xfrm>
            <a:off x="457200" y="1175817"/>
            <a:ext cx="8826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the COVID-19 to different departments</a:t>
            </a:r>
            <a:endParaRPr/>
          </a:p>
        </p:txBody>
      </p:sp>
      <p:sp>
        <p:nvSpPr>
          <p:cNvPr id="1059" name="Google Shape;1059;p38">
            <a:hlinkClick action="ppaction://hlinksldjump" r:id="rId3"/>
          </p:cNvPr>
          <p:cNvSpPr/>
          <p:nvPr/>
        </p:nvSpPr>
        <p:spPr>
          <a:xfrm rot="10800000">
            <a:off x="8136708" y="5959928"/>
            <a:ext cx="600892" cy="3853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3209"/>
              </a:gs>
              <a:gs pos="100000">
                <a:srgbClr val="FF8274"/>
              </a:gs>
            </a:gsLst>
            <a:lin ang="16200000" scaled="0"/>
          </a:gradFill>
          <a:ln cap="flat" cmpd="sng" w="952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38"/>
          <p:cNvSpPr txBox="1"/>
          <p:nvPr>
            <p:ph idx="2" type="body"/>
          </p:nvPr>
        </p:nvSpPr>
        <p:spPr>
          <a:xfrm>
            <a:off x="5013597" y="18298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Travelling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Grocery/Recreation visits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Economy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AU" sz="2000"/>
              <a:t>Personal insolvency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AU" sz="2000"/>
              <a:t>Business close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1061" name="Google Shape;1061;p38"/>
          <p:cNvCxnSpPr/>
          <p:nvPr/>
        </p:nvCxnSpPr>
        <p:spPr>
          <a:xfrm>
            <a:off x="799010" y="2050869"/>
            <a:ext cx="765266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62" name="Google Shape;1062;p38"/>
          <p:cNvCxnSpPr/>
          <p:nvPr/>
        </p:nvCxnSpPr>
        <p:spPr>
          <a:xfrm>
            <a:off x="721722" y="3507378"/>
            <a:ext cx="100257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63" name="Google Shape;1063;p38"/>
          <p:cNvCxnSpPr/>
          <p:nvPr/>
        </p:nvCxnSpPr>
        <p:spPr>
          <a:xfrm>
            <a:off x="844730" y="4223657"/>
            <a:ext cx="87956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64" name="Google Shape;1064;p38"/>
          <p:cNvCxnSpPr/>
          <p:nvPr/>
        </p:nvCxnSpPr>
        <p:spPr>
          <a:xfrm>
            <a:off x="799010" y="4955178"/>
            <a:ext cx="3505201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65" name="Google Shape;1065;p38"/>
          <p:cNvSpPr/>
          <p:nvPr/>
        </p:nvSpPr>
        <p:spPr>
          <a:xfrm>
            <a:off x="2893423" y="2958737"/>
            <a:ext cx="2018211" cy="69231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3209"/>
              </a:gs>
              <a:gs pos="100000">
                <a:srgbClr val="FF8274"/>
              </a:gs>
            </a:gsLst>
            <a:lin ang="16200000" scaled="0"/>
          </a:gradFill>
          <a:ln cap="flat" cmpd="sng" w="952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38"/>
          <p:cNvSpPr/>
          <p:nvPr/>
        </p:nvSpPr>
        <p:spPr>
          <a:xfrm>
            <a:off x="4699002" y="3854151"/>
            <a:ext cx="3268254" cy="739012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9"/>
          <p:cNvSpPr txBox="1"/>
          <p:nvPr>
            <p:ph type="title"/>
          </p:nvPr>
        </p:nvSpPr>
        <p:spPr>
          <a:xfrm>
            <a:off x="457200" y="117475"/>
            <a:ext cx="79879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Identification+ Data Collection- </a:t>
            </a:r>
            <a:r>
              <a:rPr lang="en-AU" sz="2800"/>
              <a:t>Personal insolvency</a:t>
            </a:r>
            <a:endParaRPr/>
          </a:p>
        </p:txBody>
      </p:sp>
      <p:sp>
        <p:nvSpPr>
          <p:cNvPr id="1072" name="Google Shape;1072;p39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73" name="Google Shape;1073;p39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1074" name="Google Shape;1074;p39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1075" name="Google Shape;1075;p39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1076" name="Google Shape;1076;p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7" name="Google Shape;1077;p39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78" name="Google Shape;1078;p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9" name="Google Shape;1079;p3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80" name="Google Shape;1080;p39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081" name="Google Shape;1081;p39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1082" name="Google Shape;1082;p39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083" name="Google Shape;1083;p39">
                <a:hlinkClick action="ppaction://hlinksldjump" r:id="rId6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4" name="Google Shape;1084;p3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85" name="Google Shape;1085;p39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086" name="Google Shape;1086;p39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1087" name="Google Shape;1087;p39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088" name="Google Shape;1088;p39">
                <a:hlinkClick action="ppaction://hlinksldjump" r:id="rId8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9" name="Google Shape;1089;p3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90" name="Google Shape;1090;p39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091" name="Google Shape;1091;p39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1092" name="Google Shape;1092;p39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093" name="Google Shape;1093;p39">
                <a:hlinkClick action="ppaction://hlinksldjump" r:id="rId10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4" name="Google Shape;1094;p3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95" name="Google Shape;1095;p39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096" name="Google Shape;1096;p39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1097" name="Google Shape;1097;p39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098" name="Google Shape;1098;p39">
                <a:hlinkClick action="ppaction://hlinksldjump"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99" name="Google Shape;1099;p39"/>
            <p:cNvSpPr txBox="1"/>
            <p:nvPr/>
          </p:nvSpPr>
          <p:spPr>
            <a:xfrm>
              <a:off x="5119426" y="3062421"/>
              <a:ext cx="2622238" cy="232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</p:txBody>
        </p:sp>
        <p:sp>
          <p:nvSpPr>
            <p:cNvPr id="1100" name="Google Shape;1100;p39"/>
            <p:cNvSpPr txBox="1"/>
            <p:nvPr/>
          </p:nvSpPr>
          <p:spPr>
            <a:xfrm>
              <a:off x="4089487" y="4309176"/>
              <a:ext cx="2164280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1101" name="Google Shape;1101;p39"/>
            <p:cNvSpPr txBox="1"/>
            <p:nvPr/>
          </p:nvSpPr>
          <p:spPr>
            <a:xfrm>
              <a:off x="2704916" y="3067903"/>
              <a:ext cx="2386024" cy="81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102" name="Google Shape;1102;p39"/>
            <p:cNvSpPr txBox="1"/>
            <p:nvPr/>
          </p:nvSpPr>
          <p:spPr>
            <a:xfrm>
              <a:off x="1340606" y="4309176"/>
              <a:ext cx="2417966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Collection</a:t>
              </a:r>
              <a:endParaRPr/>
            </a:p>
          </p:txBody>
        </p:sp>
        <p:pic>
          <p:nvPicPr>
            <p:cNvPr id="1103" name="Google Shape;1103;p3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4" name="Google Shape;1104;p39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</p:grpSp>
      <p:sp>
        <p:nvSpPr>
          <p:cNvPr id="1105" name="Google Shape;1105;p39"/>
          <p:cNvSpPr/>
          <p:nvPr/>
        </p:nvSpPr>
        <p:spPr>
          <a:xfrm>
            <a:off x="230968" y="2038350"/>
            <a:ext cx="3499917" cy="3244283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6" name="Google Shape;1106;p3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06172" y="4110189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Machine AI icon PNG and SVG Vector Free Download" id="1107" name="Google Shape;1107;p3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58222" y="2623978"/>
            <a:ext cx="468331" cy="5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3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29608" y="4053110"/>
            <a:ext cx="464312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3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08755" y="2650842"/>
            <a:ext cx="350272" cy="43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Objective &amp; Aim</a:t>
            </a:r>
            <a:endParaRPr/>
          </a:p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Analysing the most impacted areas by COVID-19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Travelling, Customer Service and Economy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Forecast the problem impact in the future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Researching the support and relevant policies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Combine the problem impact forecast with the possible supports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Provide recommendations in qualitative way for these areas when similar pandemic or disaster occur</a:t>
            </a:r>
            <a:endParaRPr/>
          </a:p>
        </p:txBody>
      </p:sp>
      <p:sp>
        <p:nvSpPr>
          <p:cNvPr id="150" name="Google Shape;150;p4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 flipH="1" rot="10800000">
            <a:off x="230188" y="1773238"/>
            <a:ext cx="6797630" cy="440915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0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Impact Scope- </a:t>
            </a:r>
            <a:r>
              <a:rPr lang="en-AU" sz="2800"/>
              <a:t>Personal insolvency</a:t>
            </a:r>
            <a:endParaRPr/>
          </a:p>
        </p:txBody>
      </p:sp>
      <p:sp>
        <p:nvSpPr>
          <p:cNvPr id="1115" name="Google Shape;1115;p40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Decreased economic growth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Reduced tax revenue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public perception and accountability</a:t>
            </a:r>
            <a:endParaRPr/>
          </a:p>
        </p:txBody>
      </p:sp>
      <p:sp>
        <p:nvSpPr>
          <p:cNvPr id="1116" name="Google Shape;1116;p40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1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Collection- </a:t>
            </a:r>
            <a:r>
              <a:rPr lang="en-AU" sz="2800"/>
              <a:t>Personal insolvency</a:t>
            </a:r>
            <a:endParaRPr/>
          </a:p>
        </p:txBody>
      </p:sp>
      <p:sp>
        <p:nvSpPr>
          <p:cNvPr id="1123" name="Google Shape;1123;p41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AU"/>
              <a:t>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i="1" lang="en-AU">
                <a:latin typeface="Calibri"/>
                <a:ea typeface="Calibri"/>
                <a:cs typeface="Calibri"/>
                <a:sym typeface="Calibri"/>
              </a:rPr>
              <a:t>Personal insolvency occurrences (in business or not in business) in different industries from 04-2020 - 03-2022</a:t>
            </a:r>
            <a:r>
              <a:rPr b="1" lang="en-AU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8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https://docs.google.com/spreadsheets/d/1tTk5rsxTNDQfbEvm644jKE_fajeLOm6d/edit?usp=sharing&amp;ouid=115563706324987995175&amp;rtpof=true&amp;sd=true</a:t>
            </a:r>
            <a:endParaRPr sz="18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Personal insolvency occurrences (in business or not in business) in different regions from 09-2007- 12-2022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0563C1"/>
              </a:buClr>
              <a:buSzPts val="1800"/>
              <a:buChar char="–"/>
            </a:pPr>
            <a:r>
              <a:rPr lang="en-AU" sz="18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https://drive.google.com/file/d/1GB8bJHPq6e3g-0UZeNuruw7q2q6ECBj8/view?usp=share_link</a:t>
            </a:r>
            <a:endParaRPr b="1"/>
          </a:p>
        </p:txBody>
      </p:sp>
      <p:sp>
        <p:nvSpPr>
          <p:cNvPr id="1124" name="Google Shape;1124;p41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2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Analysis- </a:t>
            </a:r>
            <a:r>
              <a:rPr lang="en-AU" sz="2800"/>
              <a:t>Personal insolvency</a:t>
            </a:r>
            <a:endParaRPr/>
          </a:p>
        </p:txBody>
      </p:sp>
      <p:sp>
        <p:nvSpPr>
          <p:cNvPr id="1130" name="Google Shape;1130;p42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31" name="Google Shape;1131;p42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1132" name="Google Shape;1132;p42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1133" name="Google Shape;1133;p42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1134" name="Google Shape;1134;p4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5" name="Google Shape;1135;p42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36" name="Google Shape;1136;p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7" name="Google Shape;1137;p4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38" name="Google Shape;1138;p42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139" name="Google Shape;1139;p42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1140" name="Google Shape;1140;p42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41" name="Google Shape;1141;p42">
                <a:hlinkClick action="ppaction://hlinksldjump" r:id="rId6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2" name="Google Shape;1142;p4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43" name="Google Shape;1143;p42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144" name="Google Shape;1144;p42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1145" name="Google Shape;1145;p42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46" name="Google Shape;1146;p42">
                <a:hlinkClick action="ppaction://hlinksldjump" r:id="rId8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7" name="Google Shape;1147;p4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48" name="Google Shape;1148;p42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149" name="Google Shape;1149;p42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1150" name="Google Shape;1150;p42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51" name="Google Shape;1151;p42">
                <a:hlinkClick action="ppaction://hlinksldjump" r:id="rId10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2" name="Google Shape;1152;p4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53" name="Google Shape;1153;p42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154" name="Google Shape;1154;p42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1155" name="Google Shape;1155;p42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56" name="Google Shape;1156;p42">
                <a:hlinkClick action="ppaction://hlinksldjump"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57" name="Google Shape;1157;p42"/>
            <p:cNvSpPr txBox="1"/>
            <p:nvPr/>
          </p:nvSpPr>
          <p:spPr>
            <a:xfrm>
              <a:off x="5119426" y="3062421"/>
              <a:ext cx="2622238" cy="232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</p:txBody>
        </p:sp>
        <p:sp>
          <p:nvSpPr>
            <p:cNvPr id="1158" name="Google Shape;1158;p42"/>
            <p:cNvSpPr txBox="1"/>
            <p:nvPr/>
          </p:nvSpPr>
          <p:spPr>
            <a:xfrm>
              <a:off x="4089487" y="4309176"/>
              <a:ext cx="2164280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1159" name="Google Shape;1159;p42"/>
            <p:cNvSpPr txBox="1"/>
            <p:nvPr/>
          </p:nvSpPr>
          <p:spPr>
            <a:xfrm>
              <a:off x="2704916" y="3067903"/>
              <a:ext cx="2386024" cy="81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160" name="Google Shape;1160;p42"/>
            <p:cNvSpPr txBox="1"/>
            <p:nvPr/>
          </p:nvSpPr>
          <p:spPr>
            <a:xfrm>
              <a:off x="1340606" y="4309176"/>
              <a:ext cx="2417966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Collection</a:t>
              </a:r>
              <a:endParaRPr/>
            </a:p>
          </p:txBody>
        </p:sp>
        <p:pic>
          <p:nvPicPr>
            <p:cNvPr id="1161" name="Google Shape;1161;p4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2" name="Google Shape;1162;p42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</p:grpSp>
      <p:sp>
        <p:nvSpPr>
          <p:cNvPr id="1163" name="Google Shape;1163;p42"/>
          <p:cNvSpPr/>
          <p:nvPr/>
        </p:nvSpPr>
        <p:spPr>
          <a:xfrm>
            <a:off x="3258913" y="2087545"/>
            <a:ext cx="2478818" cy="2022643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4" name="Google Shape;1164;p4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06172" y="4110189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Machine AI icon PNG and SVG Vector Free Download" id="1165" name="Google Shape;1165;p4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58222" y="2623978"/>
            <a:ext cx="468331" cy="5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6" name="Google Shape;1166;p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29608" y="4053110"/>
            <a:ext cx="464312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p4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08755" y="2650842"/>
            <a:ext cx="350272" cy="43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3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Analysis- </a:t>
            </a:r>
            <a:r>
              <a:rPr lang="en-AU" sz="2800"/>
              <a:t>Personal insolvency</a:t>
            </a:r>
            <a:endParaRPr/>
          </a:p>
        </p:txBody>
      </p:sp>
      <p:sp>
        <p:nvSpPr>
          <p:cNvPr id="1174" name="Google Shape;1174;p43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AU"/>
              <a:t>Data Analysis (ML)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Build a model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Predict the future personal insolvency occurrences (in business or not in business) by different regions and industries.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75" name="Google Shape;1175;p43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Support identifications and recommendations- </a:t>
            </a:r>
            <a:r>
              <a:rPr lang="en-AU" sz="2800"/>
              <a:t>Personal insolvency</a:t>
            </a:r>
            <a:endParaRPr/>
          </a:p>
        </p:txBody>
      </p:sp>
      <p:sp>
        <p:nvSpPr>
          <p:cNvPr id="1181" name="Google Shape;1181;p44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82" name="Google Shape;1182;p44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1183" name="Google Shape;1183;p44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1184" name="Google Shape;1184;p44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1185" name="Google Shape;1185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6" name="Google Shape;1186;p44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87" name="Google Shape;1187;p4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8" name="Google Shape;1188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89" name="Google Shape;1189;p44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190" name="Google Shape;1190;p44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1191" name="Google Shape;1191;p44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92" name="Google Shape;1192;p44">
                <a:hlinkClick action="ppaction://hlinksldjump" r:id="rId6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3" name="Google Shape;1193;p4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94" name="Google Shape;1194;p44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195" name="Google Shape;1195;p44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1196" name="Google Shape;1196;p44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97" name="Google Shape;1197;p44">
                <a:hlinkClick action="ppaction://hlinksldjump" r:id="rId8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8" name="Google Shape;1198;p4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99" name="Google Shape;1199;p44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200" name="Google Shape;1200;p44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1201" name="Google Shape;1201;p44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02" name="Google Shape;1202;p44">
                <a:hlinkClick action="ppaction://hlinksldjump" r:id="rId10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3" name="Google Shape;1203;p4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04" name="Google Shape;1204;p44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205" name="Google Shape;1205;p44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1206" name="Google Shape;1206;p44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07" name="Google Shape;1207;p44">
                <a:hlinkClick action="ppaction://hlinksldjump"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8" name="Google Shape;1208;p44"/>
            <p:cNvSpPr txBox="1"/>
            <p:nvPr/>
          </p:nvSpPr>
          <p:spPr>
            <a:xfrm>
              <a:off x="5119426" y="3062421"/>
              <a:ext cx="2622238" cy="232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</p:txBody>
        </p:sp>
        <p:sp>
          <p:nvSpPr>
            <p:cNvPr id="1209" name="Google Shape;1209;p44"/>
            <p:cNvSpPr txBox="1"/>
            <p:nvPr/>
          </p:nvSpPr>
          <p:spPr>
            <a:xfrm>
              <a:off x="4089487" y="4309176"/>
              <a:ext cx="2164280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1210" name="Google Shape;1210;p44"/>
            <p:cNvSpPr txBox="1"/>
            <p:nvPr/>
          </p:nvSpPr>
          <p:spPr>
            <a:xfrm>
              <a:off x="2704916" y="3067903"/>
              <a:ext cx="2386024" cy="81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211" name="Google Shape;1211;p44"/>
            <p:cNvSpPr txBox="1"/>
            <p:nvPr/>
          </p:nvSpPr>
          <p:spPr>
            <a:xfrm>
              <a:off x="1340606" y="4309176"/>
              <a:ext cx="2417966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Collection</a:t>
              </a:r>
              <a:endParaRPr/>
            </a:p>
          </p:txBody>
        </p:sp>
        <p:pic>
          <p:nvPicPr>
            <p:cNvPr id="1212" name="Google Shape;1212;p4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3" name="Google Shape;1213;p44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</p:grpSp>
      <p:sp>
        <p:nvSpPr>
          <p:cNvPr id="1214" name="Google Shape;1214;p44"/>
          <p:cNvSpPr/>
          <p:nvPr/>
        </p:nvSpPr>
        <p:spPr>
          <a:xfrm>
            <a:off x="5004327" y="2055293"/>
            <a:ext cx="3471044" cy="3227339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5" name="Google Shape;1215;p4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06172" y="4110189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Machine AI icon PNG and SVG Vector Free Download" id="1216" name="Google Shape;1216;p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58222" y="2623978"/>
            <a:ext cx="468331" cy="5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4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29608" y="4053110"/>
            <a:ext cx="464312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p4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08755" y="2650842"/>
            <a:ext cx="350272" cy="43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5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Support identifications and recommendations- </a:t>
            </a:r>
            <a:r>
              <a:rPr lang="en-AU" sz="2800"/>
              <a:t>Personal insolvency</a:t>
            </a:r>
            <a:endParaRPr/>
          </a:p>
        </p:txBody>
      </p:sp>
      <p:sp>
        <p:nvSpPr>
          <p:cNvPr id="1225" name="Google Shape;1225;p45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AU"/>
              <a:t>Support identifications and recommendations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Research and provide different types of supports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Response and planning in similar future events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Support for personal insolvency occurrences (in business or not in business) by different regions and industries.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26" name="Google Shape;1226;p45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6"/>
          <p:cNvSpPr txBox="1"/>
          <p:nvPr>
            <p:ph idx="1" type="body"/>
          </p:nvPr>
        </p:nvSpPr>
        <p:spPr>
          <a:xfrm>
            <a:off x="406400" y="18298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Health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Customer Service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Treasury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Education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Planning, Industry and Environment 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AU" sz="2000"/>
              <a:t>　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232" name="Google Shape;1232;p46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Impact Scope- </a:t>
            </a:r>
            <a:r>
              <a:rPr lang="en-AU" sz="2800"/>
              <a:t>Personal insolvency</a:t>
            </a:r>
            <a:br>
              <a:rPr lang="en-AU" sz="2800"/>
            </a:br>
            <a:br>
              <a:rPr lang="en-AU"/>
            </a:br>
            <a:endParaRPr/>
          </a:p>
        </p:txBody>
      </p:sp>
      <p:sp>
        <p:nvSpPr>
          <p:cNvPr id="1233" name="Google Shape;1233;p46"/>
          <p:cNvSpPr txBox="1"/>
          <p:nvPr/>
        </p:nvSpPr>
        <p:spPr>
          <a:xfrm>
            <a:off x="457200" y="1175817"/>
            <a:ext cx="8826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the COVID-19 to different departments</a:t>
            </a:r>
            <a:endParaRPr/>
          </a:p>
        </p:txBody>
      </p:sp>
      <p:sp>
        <p:nvSpPr>
          <p:cNvPr id="1234" name="Google Shape;1234;p46">
            <a:hlinkClick action="ppaction://hlinksldjump" r:id="rId3"/>
          </p:cNvPr>
          <p:cNvSpPr/>
          <p:nvPr/>
        </p:nvSpPr>
        <p:spPr>
          <a:xfrm rot="10800000">
            <a:off x="8136708" y="5959928"/>
            <a:ext cx="600892" cy="3853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3209"/>
              </a:gs>
              <a:gs pos="100000">
                <a:srgbClr val="FF8274"/>
              </a:gs>
            </a:gsLst>
            <a:lin ang="16200000" scaled="0"/>
          </a:gradFill>
          <a:ln cap="flat" cmpd="sng" w="952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46"/>
          <p:cNvSpPr txBox="1"/>
          <p:nvPr>
            <p:ph idx="2" type="body"/>
          </p:nvPr>
        </p:nvSpPr>
        <p:spPr>
          <a:xfrm>
            <a:off x="5013597" y="18298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Travelling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Grocery/Recreation visits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Economy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AU" sz="2000"/>
              <a:t>Personal insolvency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AU" sz="2000"/>
              <a:t>Business close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1236" name="Google Shape;1236;p46"/>
          <p:cNvCxnSpPr/>
          <p:nvPr/>
        </p:nvCxnSpPr>
        <p:spPr>
          <a:xfrm>
            <a:off x="799010" y="2050869"/>
            <a:ext cx="765266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37" name="Google Shape;1237;p46"/>
          <p:cNvCxnSpPr/>
          <p:nvPr/>
        </p:nvCxnSpPr>
        <p:spPr>
          <a:xfrm>
            <a:off x="721722" y="3507378"/>
            <a:ext cx="100257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38" name="Google Shape;1238;p46"/>
          <p:cNvCxnSpPr/>
          <p:nvPr/>
        </p:nvCxnSpPr>
        <p:spPr>
          <a:xfrm>
            <a:off x="844730" y="4223657"/>
            <a:ext cx="87956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39" name="Google Shape;1239;p46"/>
          <p:cNvCxnSpPr/>
          <p:nvPr/>
        </p:nvCxnSpPr>
        <p:spPr>
          <a:xfrm>
            <a:off x="799010" y="4955178"/>
            <a:ext cx="3505201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40" name="Google Shape;1240;p46"/>
          <p:cNvSpPr/>
          <p:nvPr/>
        </p:nvSpPr>
        <p:spPr>
          <a:xfrm>
            <a:off x="2893423" y="2958737"/>
            <a:ext cx="2018211" cy="69231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3209"/>
              </a:gs>
              <a:gs pos="100000">
                <a:srgbClr val="FF8274"/>
              </a:gs>
            </a:gsLst>
            <a:lin ang="16200000" scaled="0"/>
          </a:gradFill>
          <a:ln cap="flat" cmpd="sng" w="952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46"/>
          <p:cNvSpPr/>
          <p:nvPr/>
        </p:nvSpPr>
        <p:spPr>
          <a:xfrm>
            <a:off x="4696821" y="4593163"/>
            <a:ext cx="3268254" cy="739012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7"/>
          <p:cNvSpPr txBox="1"/>
          <p:nvPr>
            <p:ph type="title"/>
          </p:nvPr>
        </p:nvSpPr>
        <p:spPr>
          <a:xfrm>
            <a:off x="457200" y="117475"/>
            <a:ext cx="79879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Identification+ Data Collection- </a:t>
            </a:r>
            <a:r>
              <a:rPr lang="en-AU" sz="2800"/>
              <a:t>Business close</a:t>
            </a:r>
            <a:br>
              <a:rPr lang="en-AU" sz="2800"/>
            </a:br>
            <a:endParaRPr/>
          </a:p>
        </p:txBody>
      </p:sp>
      <p:sp>
        <p:nvSpPr>
          <p:cNvPr id="1247" name="Google Shape;1247;p47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48" name="Google Shape;1248;p47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1249" name="Google Shape;1249;p47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1250" name="Google Shape;1250;p47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1251" name="Google Shape;1251;p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2" name="Google Shape;1252;p47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53" name="Google Shape;1253;p4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4" name="Google Shape;1254;p4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55" name="Google Shape;1255;p47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256" name="Google Shape;1256;p47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1257" name="Google Shape;1257;p47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58" name="Google Shape;1258;p47">
                <a:hlinkClick action="ppaction://hlinksldjump" r:id="rId6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9" name="Google Shape;1259;p4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60" name="Google Shape;1260;p47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261" name="Google Shape;1261;p47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1262" name="Google Shape;1262;p47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63" name="Google Shape;1263;p47">
                <a:hlinkClick action="ppaction://hlinksldjump" r:id="rId8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4" name="Google Shape;1264;p4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65" name="Google Shape;1265;p47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266" name="Google Shape;1266;p47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1267" name="Google Shape;1267;p47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68" name="Google Shape;1268;p47">
                <a:hlinkClick action="ppaction://hlinksldjump" r:id="rId10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9" name="Google Shape;1269;p4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70" name="Google Shape;1270;p47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271" name="Google Shape;1271;p47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1272" name="Google Shape;1272;p47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73" name="Google Shape;1273;p47">
                <a:hlinkClick action="ppaction://hlinksldjump"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74" name="Google Shape;1274;p47"/>
            <p:cNvSpPr txBox="1"/>
            <p:nvPr/>
          </p:nvSpPr>
          <p:spPr>
            <a:xfrm>
              <a:off x="5119426" y="3062421"/>
              <a:ext cx="2622238" cy="232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</p:txBody>
        </p:sp>
        <p:sp>
          <p:nvSpPr>
            <p:cNvPr id="1275" name="Google Shape;1275;p47"/>
            <p:cNvSpPr txBox="1"/>
            <p:nvPr/>
          </p:nvSpPr>
          <p:spPr>
            <a:xfrm>
              <a:off x="4089487" y="4309176"/>
              <a:ext cx="2164280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1276" name="Google Shape;1276;p47"/>
            <p:cNvSpPr txBox="1"/>
            <p:nvPr/>
          </p:nvSpPr>
          <p:spPr>
            <a:xfrm>
              <a:off x="2704916" y="3067903"/>
              <a:ext cx="2386024" cy="81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277" name="Google Shape;1277;p47"/>
            <p:cNvSpPr txBox="1"/>
            <p:nvPr/>
          </p:nvSpPr>
          <p:spPr>
            <a:xfrm>
              <a:off x="1340606" y="4309176"/>
              <a:ext cx="2417966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Collection</a:t>
              </a:r>
              <a:endParaRPr/>
            </a:p>
          </p:txBody>
        </p:sp>
        <p:pic>
          <p:nvPicPr>
            <p:cNvPr id="1278" name="Google Shape;1278;p4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9" name="Google Shape;1279;p47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</p:grpSp>
      <p:sp>
        <p:nvSpPr>
          <p:cNvPr id="1280" name="Google Shape;1280;p47"/>
          <p:cNvSpPr/>
          <p:nvPr/>
        </p:nvSpPr>
        <p:spPr>
          <a:xfrm>
            <a:off x="230968" y="2038350"/>
            <a:ext cx="3499917" cy="3244283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1" name="Google Shape;1281;p4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06172" y="4110189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Machine AI icon PNG and SVG Vector Free Download" id="1282" name="Google Shape;1282;p4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58222" y="2623978"/>
            <a:ext cx="468331" cy="5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3" name="Google Shape;1283;p4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29608" y="4053110"/>
            <a:ext cx="464312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4" name="Google Shape;1284;p4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08755" y="2650842"/>
            <a:ext cx="350272" cy="43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8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Impact Scope- </a:t>
            </a:r>
            <a:r>
              <a:rPr lang="en-AU" sz="2800"/>
              <a:t>Business close</a:t>
            </a:r>
            <a:br>
              <a:rPr lang="en-AU" sz="2800"/>
            </a:br>
            <a:endParaRPr/>
          </a:p>
        </p:txBody>
      </p:sp>
      <p:sp>
        <p:nvSpPr>
          <p:cNvPr id="1290" name="Google Shape;1290;p48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Decreased economic growth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Reduced tax revenue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public perception and accountability</a:t>
            </a:r>
            <a:endParaRPr/>
          </a:p>
        </p:txBody>
      </p:sp>
      <p:sp>
        <p:nvSpPr>
          <p:cNvPr id="1291" name="Google Shape;1291;p48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49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Collection- </a:t>
            </a:r>
            <a:r>
              <a:rPr lang="en-AU" sz="2800"/>
              <a:t>Business close </a:t>
            </a:r>
            <a:endParaRPr/>
          </a:p>
        </p:txBody>
      </p:sp>
      <p:sp>
        <p:nvSpPr>
          <p:cNvPr id="1298" name="Google Shape;1298;p49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AU"/>
              <a:t>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i="1" lang="en-AU">
                <a:latin typeface="Calibri"/>
                <a:ea typeface="Calibri"/>
                <a:cs typeface="Calibri"/>
                <a:sym typeface="Calibri"/>
              </a:rPr>
              <a:t>Survival of Businesses by Employment Size Ranges, Sub-industries from 2018-2022</a:t>
            </a:r>
            <a:endParaRPr/>
          </a:p>
          <a:p>
            <a:pPr indent="-342900" lvl="0" marL="4572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rgbClr val="0563C1"/>
              </a:buClr>
              <a:buSzPts val="1800"/>
              <a:buChar char="–"/>
            </a:pPr>
            <a:r>
              <a:rPr lang="en-AU" sz="18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https://docs.google.com/spreadsheets/d/1QJkoVyN9Lf1-xjslvN_7_M6KvsCcTAJ1/edit?usp=share_link&amp;ouid=115563706324987995175&amp;rtpof=true&amp;sd=true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Survival of Businesses by Business Turnover Size Ranges, Sub-industries from 2018-2022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563C1"/>
              </a:buClr>
              <a:buSzPts val="1800"/>
              <a:buChar char="–"/>
            </a:pPr>
            <a:r>
              <a:rPr lang="en-AU" sz="18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https://docs.google.com/spreadsheets/d/1BgZdtzdN89fTwEW7SXquJaEJm5EEeAw-/edit?usp=share_link&amp;ouid=115563706324987995175&amp;rtpof=true&amp;sd=true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49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Objective &amp; Aim with Project Structure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Analysing the most impacted areas by COVID-19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Travelling, Customer Service and Economy</a:t>
            </a:r>
            <a:endParaRPr/>
          </a:p>
        </p:txBody>
      </p:sp>
      <p:sp>
        <p:nvSpPr>
          <p:cNvPr id="159" name="Google Shape;159;p5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274848" y="223573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250267" y="2688475"/>
            <a:ext cx="8079673" cy="3508746"/>
            <a:chOff x="-80413" y="2774381"/>
            <a:chExt cx="9304825" cy="3909055"/>
          </a:xfrm>
        </p:grpSpPr>
        <p:grpSp>
          <p:nvGrpSpPr>
            <p:cNvPr id="162" name="Google Shape;162;p5"/>
            <p:cNvGrpSpPr/>
            <p:nvPr/>
          </p:nvGrpSpPr>
          <p:grpSpPr>
            <a:xfrm>
              <a:off x="-80413" y="2774381"/>
              <a:ext cx="9304825" cy="3909055"/>
              <a:chOff x="14291" y="1816582"/>
              <a:chExt cx="7727373" cy="3287187"/>
            </a:xfrm>
          </p:grpSpPr>
          <p:grpSp>
            <p:nvGrpSpPr>
              <p:cNvPr id="163" name="Google Shape;163;p5"/>
              <p:cNvGrpSpPr/>
              <p:nvPr/>
            </p:nvGrpSpPr>
            <p:grpSpPr>
              <a:xfrm>
                <a:off x="595889" y="1816582"/>
                <a:ext cx="6747583" cy="3287187"/>
                <a:chOff x="0" y="0"/>
                <a:chExt cx="16662780" cy="7418704"/>
              </a:xfrm>
            </p:grpSpPr>
            <p:pic>
              <p:nvPicPr>
                <p:cNvPr id="164" name="Google Shape;164;p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48970" t="0"/>
                <a:stretch/>
              </p:blipFill>
              <p:spPr>
                <a:xfrm rot="8100000">
                  <a:off x="14024288" y="113583"/>
                  <a:ext cx="1706223" cy="33435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5" name="Google Shape;165;p5"/>
                <p:cNvSpPr txBox="1"/>
                <p:nvPr/>
              </p:nvSpPr>
              <p:spPr>
                <a:xfrm rot="2700000">
                  <a:off x="15207985" y="3333949"/>
                  <a:ext cx="692816" cy="442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66" name="Google Shape;166;p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2758124" y="826300"/>
                  <a:ext cx="3082205" cy="30822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7" name="Google Shape;167;p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48970" t="0"/>
                <a:stretch/>
              </p:blipFill>
              <p:spPr>
                <a:xfrm rot="-8100000">
                  <a:off x="10889619" y="3961528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68" name="Google Shape;168;p5"/>
                <p:cNvGrpSpPr/>
                <p:nvPr/>
              </p:nvGrpSpPr>
              <p:grpSpPr>
                <a:xfrm rot="-2700000">
                  <a:off x="12006603" y="3272568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169" name="Google Shape;169;p5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36BAF1"/>
                  </a:solidFill>
                  <a:ln>
                    <a:noFill/>
                  </a:ln>
                </p:spPr>
              </p:sp>
              <p:sp>
                <p:nvSpPr>
                  <p:cNvPr id="170" name="Google Shape;170;p5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71" name="Google Shape;171;p5">
                  <a:hlinkClick action="ppaction://hlinksldjump" r:id="rId6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9637820" y="3513825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2" name="Google Shape;172;p5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48970" t="0"/>
                <a:stretch/>
              </p:blipFill>
              <p:spPr>
                <a:xfrm rot="8100000">
                  <a:off x="7645226" y="113583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73" name="Google Shape;173;p5"/>
                <p:cNvGrpSpPr/>
                <p:nvPr/>
              </p:nvGrpSpPr>
              <p:grpSpPr>
                <a:xfrm rot="2700000">
                  <a:off x="8758401" y="3479435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174" name="Google Shape;174;p5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FFDE59"/>
                  </a:solidFill>
                  <a:ln>
                    <a:noFill/>
                  </a:ln>
                </p:spPr>
              </p:sp>
              <p:sp>
                <p:nvSpPr>
                  <p:cNvPr id="175" name="Google Shape;175;p5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76" name="Google Shape;176;p5">
                  <a:hlinkClick action="ppaction://hlinksldjump" r:id="rId8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379062" y="826302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7" name="Google Shape;177;p5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48970" t="0"/>
                <a:stretch/>
              </p:blipFill>
              <p:spPr>
                <a:xfrm rot="-8100000">
                  <a:off x="4510557" y="3961528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78" name="Google Shape;178;p5"/>
                <p:cNvGrpSpPr/>
                <p:nvPr/>
              </p:nvGrpSpPr>
              <p:grpSpPr>
                <a:xfrm rot="-2700000">
                  <a:off x="5627541" y="3272568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179" name="Google Shape;179;p5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00C2CB"/>
                  </a:solidFill>
                  <a:ln>
                    <a:noFill/>
                  </a:ln>
                </p:spPr>
              </p:sp>
              <p:sp>
                <p:nvSpPr>
                  <p:cNvPr id="180" name="Google Shape;180;p5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81" name="Google Shape;181;p5">
                  <a:hlinkClick action="ppaction://hlinksldjump" r:id="rId10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3258758" y="3513825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2" name="Google Shape;182;p5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48970" t="0"/>
                <a:stretch/>
              </p:blipFill>
              <p:spPr>
                <a:xfrm rot="8100000">
                  <a:off x="1266165" y="113583"/>
                  <a:ext cx="1706223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83" name="Google Shape;183;p5"/>
                <p:cNvGrpSpPr/>
                <p:nvPr/>
              </p:nvGrpSpPr>
              <p:grpSpPr>
                <a:xfrm rot="2700000">
                  <a:off x="2379339" y="3479435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184" name="Google Shape;184;p5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FF6B6C"/>
                  </a:solidFill>
                  <a:ln>
                    <a:noFill/>
                  </a:ln>
                </p:spPr>
              </p:sp>
              <p:sp>
                <p:nvSpPr>
                  <p:cNvPr id="185" name="Google Shape;185;p5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86" name="Google Shape;186;p5">
                  <a:hlinkClick action="ppaction://hlinksldjump" r:id="rId12"/>
                </p:cNvPr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0" y="826302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87" name="Google Shape;187;p5"/>
              <p:cNvSpPr txBox="1"/>
              <p:nvPr/>
            </p:nvSpPr>
            <p:spPr>
              <a:xfrm>
                <a:off x="5119426" y="3062421"/>
                <a:ext cx="2622238" cy="232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Support recommendation</a:t>
                </a:r>
                <a:endParaRPr/>
              </a:p>
            </p:txBody>
          </p:sp>
          <p:sp>
            <p:nvSpPr>
              <p:cNvPr id="188" name="Google Shape;188;p5"/>
              <p:cNvSpPr txBox="1"/>
              <p:nvPr/>
            </p:nvSpPr>
            <p:spPr>
              <a:xfrm>
                <a:off x="4089487" y="4309176"/>
                <a:ext cx="2164280" cy="172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Support identification</a:t>
                </a:r>
                <a:endParaRPr/>
              </a:p>
            </p:txBody>
          </p:sp>
          <p:sp>
            <p:nvSpPr>
              <p:cNvPr id="189" name="Google Shape;189;p5"/>
              <p:cNvSpPr txBox="1"/>
              <p:nvPr/>
            </p:nvSpPr>
            <p:spPr>
              <a:xfrm>
                <a:off x="2704916" y="3067903"/>
                <a:ext cx="2386024" cy="8195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Data Analysis</a:t>
                </a:r>
                <a:endParaRPr/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(Machine learning)</a:t>
                </a:r>
                <a:endParaRPr/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90" name="Google Shape;190;p5"/>
              <p:cNvSpPr txBox="1"/>
              <p:nvPr/>
            </p:nvSpPr>
            <p:spPr>
              <a:xfrm>
                <a:off x="1340606" y="4309176"/>
                <a:ext cx="2417966" cy="172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Data Collection</a:t>
                </a:r>
                <a:endParaRPr/>
              </a:p>
            </p:txBody>
          </p:sp>
          <p:pic>
            <p:nvPicPr>
              <p:cNvPr id="191" name="Google Shape;191;p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031742" y="2500691"/>
                <a:ext cx="385597" cy="4454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" name="Google Shape;192;p5"/>
              <p:cNvSpPr txBox="1"/>
              <p:nvPr/>
            </p:nvSpPr>
            <p:spPr>
              <a:xfrm>
                <a:off x="14291" y="3139132"/>
                <a:ext cx="2430893" cy="165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identification</a:t>
                </a:r>
                <a:endParaRPr/>
              </a:p>
            </p:txBody>
          </p:sp>
        </p:grpSp>
        <p:pic>
          <p:nvPicPr>
            <p:cNvPr id="193" name="Google Shape;193;p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830195" y="5077509"/>
              <a:ext cx="350272" cy="431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earning Machine AI icon PNG and SVG Vector Free Download" id="194" name="Google Shape;194;p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282245" y="3591298"/>
              <a:ext cx="468331" cy="500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53631" y="5020430"/>
              <a:ext cx="464312" cy="529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432778" y="3618162"/>
              <a:ext cx="350272" cy="431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5"/>
            <p:cNvSpPr/>
            <p:nvPr/>
          </p:nvSpPr>
          <p:spPr>
            <a:xfrm>
              <a:off x="57248" y="3020542"/>
              <a:ext cx="2654046" cy="2103510"/>
            </a:xfrm>
            <a:prstGeom prst="rect">
              <a:avLst/>
            </a:prstGeom>
            <a:noFill/>
            <a:ln cap="flat" cmpd="sng" w="57150">
              <a:solidFill>
                <a:srgbClr val="E4402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0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Collection- </a:t>
            </a:r>
            <a:r>
              <a:rPr lang="en-AU" sz="2800"/>
              <a:t>Business close </a:t>
            </a:r>
            <a:endParaRPr/>
          </a:p>
        </p:txBody>
      </p:sp>
      <p:sp>
        <p:nvSpPr>
          <p:cNvPr id="1306" name="Google Shape;1306;p50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AU"/>
              <a:t>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i="1" lang="en-AU">
                <a:latin typeface="Calibri"/>
                <a:ea typeface="Calibri"/>
                <a:cs typeface="Calibri"/>
                <a:sym typeface="Calibri"/>
              </a:rPr>
              <a:t>Employment Size Ranges by regions and industries from 2020-2022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0563C1"/>
              </a:buClr>
              <a:buSzPts val="1800"/>
              <a:buChar char="–"/>
            </a:pPr>
            <a:r>
              <a:rPr lang="en-AU" sz="18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https://docs.google.com/spreadsheets/d/1VFZVqk8OO4FOeXbD3V-44K4Xa9sIKk4-/edit?usp=share_link&amp;ouid=115563706324987995175&amp;rtpof=true&amp;sd=true</a:t>
            </a:r>
            <a:endParaRPr sz="18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Business Turnover Size Ranges by regions and industries from 2020-2022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563C1"/>
              </a:buClr>
              <a:buSzPts val="1800"/>
              <a:buChar char="–"/>
            </a:pPr>
            <a:r>
              <a:rPr lang="en-AU" sz="18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https://docs.google.com/spreadsheets/d/1lgriZKhL8NZ6I7E_LlUacZkjsbhewIdu/edit?usp=share_link&amp;ouid=115563706324987995175&amp;rtpof=true&amp;sd=true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50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51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Analysis- </a:t>
            </a:r>
            <a:r>
              <a:rPr lang="en-AU" sz="2800"/>
              <a:t>Business close</a:t>
            </a:r>
            <a:endParaRPr/>
          </a:p>
        </p:txBody>
      </p:sp>
      <p:sp>
        <p:nvSpPr>
          <p:cNvPr id="1313" name="Google Shape;1313;p51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14" name="Google Shape;1314;p51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1315" name="Google Shape;1315;p51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1316" name="Google Shape;1316;p51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1317" name="Google Shape;1317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8" name="Google Shape;1318;p51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19" name="Google Shape;1319;p5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0" name="Google Shape;1320;p5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21" name="Google Shape;1321;p51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322" name="Google Shape;1322;p51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1323" name="Google Shape;1323;p51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24" name="Google Shape;1324;p51">
                <a:hlinkClick action="ppaction://hlinksldjump" r:id="rId6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5" name="Google Shape;1325;p5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26" name="Google Shape;1326;p51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327" name="Google Shape;1327;p51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1328" name="Google Shape;1328;p51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29" name="Google Shape;1329;p51">
                <a:hlinkClick action="ppaction://hlinksldjump" r:id="rId8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0" name="Google Shape;1330;p5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31" name="Google Shape;1331;p51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332" name="Google Shape;1332;p51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1333" name="Google Shape;1333;p51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34" name="Google Shape;1334;p51">
                <a:hlinkClick action="ppaction://hlinksldjump" r:id="rId10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5" name="Google Shape;1335;p5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36" name="Google Shape;1336;p51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337" name="Google Shape;1337;p51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1338" name="Google Shape;1338;p51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39" name="Google Shape;1339;p51">
                <a:hlinkClick action="ppaction://hlinksldjump"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40" name="Google Shape;1340;p51"/>
            <p:cNvSpPr txBox="1"/>
            <p:nvPr/>
          </p:nvSpPr>
          <p:spPr>
            <a:xfrm>
              <a:off x="5119426" y="3062421"/>
              <a:ext cx="2622238" cy="232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</p:txBody>
        </p:sp>
        <p:sp>
          <p:nvSpPr>
            <p:cNvPr id="1341" name="Google Shape;1341;p51"/>
            <p:cNvSpPr txBox="1"/>
            <p:nvPr/>
          </p:nvSpPr>
          <p:spPr>
            <a:xfrm>
              <a:off x="4089487" y="4309176"/>
              <a:ext cx="2164280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1342" name="Google Shape;1342;p51"/>
            <p:cNvSpPr txBox="1"/>
            <p:nvPr/>
          </p:nvSpPr>
          <p:spPr>
            <a:xfrm>
              <a:off x="2704916" y="3067903"/>
              <a:ext cx="2386024" cy="81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343" name="Google Shape;1343;p51"/>
            <p:cNvSpPr txBox="1"/>
            <p:nvPr/>
          </p:nvSpPr>
          <p:spPr>
            <a:xfrm>
              <a:off x="1340606" y="4309176"/>
              <a:ext cx="2417966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Collection</a:t>
              </a:r>
              <a:endParaRPr/>
            </a:p>
          </p:txBody>
        </p:sp>
        <p:pic>
          <p:nvPicPr>
            <p:cNvPr id="1344" name="Google Shape;1344;p5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5" name="Google Shape;1345;p51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</p:grpSp>
      <p:sp>
        <p:nvSpPr>
          <p:cNvPr id="1346" name="Google Shape;1346;p51"/>
          <p:cNvSpPr/>
          <p:nvPr/>
        </p:nvSpPr>
        <p:spPr>
          <a:xfrm>
            <a:off x="3258913" y="2087545"/>
            <a:ext cx="2478818" cy="2022643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7" name="Google Shape;1347;p5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06172" y="4110189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Machine AI icon PNG and SVG Vector Free Download" id="1348" name="Google Shape;1348;p5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58222" y="2623978"/>
            <a:ext cx="468331" cy="5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9" name="Google Shape;1349;p5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29608" y="4053110"/>
            <a:ext cx="464312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p5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08755" y="2650842"/>
            <a:ext cx="350272" cy="43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2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Analysis- </a:t>
            </a:r>
            <a:r>
              <a:rPr lang="en-AU" sz="2800"/>
              <a:t>Business close </a:t>
            </a:r>
            <a:endParaRPr/>
          </a:p>
        </p:txBody>
      </p:sp>
      <p:sp>
        <p:nvSpPr>
          <p:cNvPr id="1357" name="Google Shape;1357;p52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AU"/>
              <a:t>Data Analysis (ML)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Build a model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Predict the future Business close by different sub industries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Predict the future Business Turnover and Employment Size Ranges by different regions and industries</a:t>
            </a:r>
            <a:endParaRPr/>
          </a:p>
        </p:txBody>
      </p:sp>
      <p:sp>
        <p:nvSpPr>
          <p:cNvPr id="1358" name="Google Shape;1358;p52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53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Support identifications and recommendations- </a:t>
            </a:r>
            <a:r>
              <a:rPr lang="en-AU" sz="2800"/>
              <a:t>Business close</a:t>
            </a:r>
            <a:endParaRPr/>
          </a:p>
        </p:txBody>
      </p:sp>
      <p:sp>
        <p:nvSpPr>
          <p:cNvPr id="1364" name="Google Shape;1364;p53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65" name="Google Shape;1365;p53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1366" name="Google Shape;1366;p53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1367" name="Google Shape;1367;p53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1368" name="Google Shape;1368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9" name="Google Shape;1369;p53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70" name="Google Shape;1370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1" name="Google Shape;1371;p5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72" name="Google Shape;1372;p53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373" name="Google Shape;1373;p53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1374" name="Google Shape;1374;p53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75" name="Google Shape;1375;p53">
                <a:hlinkClick action="ppaction://hlinksldjump" r:id="rId6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6" name="Google Shape;1376;p5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77" name="Google Shape;1377;p53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378" name="Google Shape;1378;p53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1379" name="Google Shape;1379;p53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80" name="Google Shape;1380;p53">
                <a:hlinkClick action="ppaction://hlinksldjump" r:id="rId8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1" name="Google Shape;1381;p5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82" name="Google Shape;1382;p53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383" name="Google Shape;1383;p53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1384" name="Google Shape;1384;p53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85" name="Google Shape;1385;p53">
                <a:hlinkClick action="ppaction://hlinksldjump" r:id="rId10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6" name="Google Shape;1386;p5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87" name="Google Shape;1387;p53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388" name="Google Shape;1388;p53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1389" name="Google Shape;1389;p53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90" name="Google Shape;1390;p53">
                <a:hlinkClick action="ppaction://hlinksldjump"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91" name="Google Shape;1391;p53"/>
            <p:cNvSpPr txBox="1"/>
            <p:nvPr/>
          </p:nvSpPr>
          <p:spPr>
            <a:xfrm>
              <a:off x="5119426" y="3062421"/>
              <a:ext cx="2622238" cy="232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</p:txBody>
        </p:sp>
        <p:sp>
          <p:nvSpPr>
            <p:cNvPr id="1392" name="Google Shape;1392;p53"/>
            <p:cNvSpPr txBox="1"/>
            <p:nvPr/>
          </p:nvSpPr>
          <p:spPr>
            <a:xfrm>
              <a:off x="4089487" y="4309176"/>
              <a:ext cx="2164280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1393" name="Google Shape;1393;p53"/>
            <p:cNvSpPr txBox="1"/>
            <p:nvPr/>
          </p:nvSpPr>
          <p:spPr>
            <a:xfrm>
              <a:off x="2704916" y="3067903"/>
              <a:ext cx="2386024" cy="81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394" name="Google Shape;1394;p53"/>
            <p:cNvSpPr txBox="1"/>
            <p:nvPr/>
          </p:nvSpPr>
          <p:spPr>
            <a:xfrm>
              <a:off x="1340606" y="4309176"/>
              <a:ext cx="2417966" cy="17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Collection</a:t>
              </a:r>
              <a:endParaRPr/>
            </a:p>
          </p:txBody>
        </p:sp>
        <p:pic>
          <p:nvPicPr>
            <p:cNvPr id="1395" name="Google Shape;1395;p5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6" name="Google Shape;1396;p53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</p:grpSp>
      <p:sp>
        <p:nvSpPr>
          <p:cNvPr id="1397" name="Google Shape;1397;p53"/>
          <p:cNvSpPr/>
          <p:nvPr/>
        </p:nvSpPr>
        <p:spPr>
          <a:xfrm>
            <a:off x="5004327" y="2055293"/>
            <a:ext cx="3471044" cy="3227339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8" name="Google Shape;1398;p5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06172" y="4110189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Machine AI icon PNG and SVG Vector Free Download" id="1399" name="Google Shape;1399;p5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58222" y="2623978"/>
            <a:ext cx="468331" cy="5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p5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29608" y="4053110"/>
            <a:ext cx="464312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1" name="Google Shape;1401;p5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08755" y="2650842"/>
            <a:ext cx="350272" cy="43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5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Support identifications and recommendations- Business close</a:t>
            </a:r>
            <a:endParaRPr/>
          </a:p>
        </p:txBody>
      </p:sp>
      <p:sp>
        <p:nvSpPr>
          <p:cNvPr id="1408" name="Google Shape;1408;p54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AU"/>
              <a:t>Support identifications and recommendations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Research and provide different types of supports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Response and planning in similar future events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Support for business close by different sub industries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Support for low Business Turnover and Employment Size Ranges by different regions and industries</a:t>
            </a:r>
            <a:endParaRPr/>
          </a:p>
        </p:txBody>
      </p:sp>
      <p:sp>
        <p:nvSpPr>
          <p:cNvPr id="1409" name="Google Shape;1409;p54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55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Support identifications and recommendations- Business close</a:t>
            </a:r>
            <a:endParaRPr/>
          </a:p>
        </p:txBody>
      </p:sp>
      <p:sp>
        <p:nvSpPr>
          <p:cNvPr id="1416" name="Google Shape;1416;p55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AU"/>
              <a:t>Support identifications and recommendations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Research and provide different types of supports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Response and planning in similar future events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Support for business close by different sub industries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Support for low Business Turnover and Employment Size Ranges by different regions and industries</a:t>
            </a:r>
            <a:endParaRPr/>
          </a:p>
        </p:txBody>
      </p:sp>
      <p:sp>
        <p:nvSpPr>
          <p:cNvPr id="1417" name="Google Shape;1417;p55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56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Assumptions and Limitations</a:t>
            </a:r>
            <a:endParaRPr/>
          </a:p>
        </p:txBody>
      </p:sp>
      <p:sp>
        <p:nvSpPr>
          <p:cNvPr id="1424" name="Google Shape;1424;p56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Pandemics impact scale vary 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Qualitative suggestions due to limited support data- example, 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when similar pandemic occurs, support needed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 Industries scope </a:t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25" name="Google Shape;1425;p56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7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Support budget allocation</a:t>
            </a:r>
            <a:endParaRPr/>
          </a:p>
        </p:txBody>
      </p:sp>
      <p:sp>
        <p:nvSpPr>
          <p:cNvPr id="1432" name="Google Shape;1432;p57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Qualitative or quantitative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33" name="Google Shape;1433;p57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58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Future work </a:t>
            </a:r>
            <a:endParaRPr/>
          </a:p>
        </p:txBody>
      </p:sp>
      <p:sp>
        <p:nvSpPr>
          <p:cNvPr id="1440" name="Google Shape;1440;p58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Success measurement definition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Model building and data analysis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Any improvements suggested in this meeting </a:t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41" name="Google Shape;1441;p58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59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/>
              <a:t>Thank you !!!</a:t>
            </a:r>
            <a:endParaRPr/>
          </a:p>
        </p:txBody>
      </p:sp>
      <p:sp>
        <p:nvSpPr>
          <p:cNvPr id="1447" name="Google Shape;1447;p59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48" name="Google Shape;1448;p59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Have A Great Weekend GIFs | Tenor" id="1449" name="Google Shape;144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219" y="1609390"/>
            <a:ext cx="3980197" cy="3980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Objective &amp; Aim with Project Structure</a:t>
            </a:r>
            <a:endParaRPr/>
          </a:p>
        </p:txBody>
      </p:sp>
      <p:sp>
        <p:nvSpPr>
          <p:cNvPr id="203" name="Google Shape;203;p6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Analysing the most impacted areas by COVID-19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Travelling, Customer Service and Economy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Forecast the problem impact in the future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4" name="Google Shape;204;p6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5" name="Google Shape;205;p6"/>
          <p:cNvSpPr/>
          <p:nvPr/>
        </p:nvSpPr>
        <p:spPr>
          <a:xfrm>
            <a:off x="300446" y="2762794"/>
            <a:ext cx="5649685" cy="444137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6"/>
          <p:cNvGrpSpPr/>
          <p:nvPr/>
        </p:nvGrpSpPr>
        <p:grpSpPr>
          <a:xfrm>
            <a:off x="230187" y="3210840"/>
            <a:ext cx="8079673" cy="3508746"/>
            <a:chOff x="-80413" y="2774381"/>
            <a:chExt cx="9304825" cy="3909055"/>
          </a:xfrm>
        </p:grpSpPr>
        <p:grpSp>
          <p:nvGrpSpPr>
            <p:cNvPr id="207" name="Google Shape;207;p6"/>
            <p:cNvGrpSpPr/>
            <p:nvPr/>
          </p:nvGrpSpPr>
          <p:grpSpPr>
            <a:xfrm>
              <a:off x="-80413" y="2774381"/>
              <a:ext cx="9304825" cy="3909055"/>
              <a:chOff x="14291" y="1816582"/>
              <a:chExt cx="7727373" cy="3287187"/>
            </a:xfrm>
          </p:grpSpPr>
          <p:grpSp>
            <p:nvGrpSpPr>
              <p:cNvPr id="208" name="Google Shape;208;p6"/>
              <p:cNvGrpSpPr/>
              <p:nvPr/>
            </p:nvGrpSpPr>
            <p:grpSpPr>
              <a:xfrm>
                <a:off x="595889" y="1816582"/>
                <a:ext cx="6747583" cy="3287187"/>
                <a:chOff x="0" y="0"/>
                <a:chExt cx="16662780" cy="7418704"/>
              </a:xfrm>
            </p:grpSpPr>
            <p:pic>
              <p:nvPicPr>
                <p:cNvPr id="209" name="Google Shape;209;p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48970" t="0"/>
                <a:stretch/>
              </p:blipFill>
              <p:spPr>
                <a:xfrm rot="8100000">
                  <a:off x="14024288" y="113583"/>
                  <a:ext cx="1706223" cy="33435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10" name="Google Shape;210;p6"/>
                <p:cNvSpPr txBox="1"/>
                <p:nvPr/>
              </p:nvSpPr>
              <p:spPr>
                <a:xfrm rot="2700000">
                  <a:off x="15207985" y="3333949"/>
                  <a:ext cx="692816" cy="442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11" name="Google Shape;211;p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2758124" y="826300"/>
                  <a:ext cx="3082205" cy="30822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2" name="Google Shape;212;p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48970" t="0"/>
                <a:stretch/>
              </p:blipFill>
              <p:spPr>
                <a:xfrm rot="-8100000">
                  <a:off x="10889619" y="3961528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13" name="Google Shape;213;p6"/>
                <p:cNvGrpSpPr/>
                <p:nvPr/>
              </p:nvGrpSpPr>
              <p:grpSpPr>
                <a:xfrm rot="-2700000">
                  <a:off x="12006603" y="3272568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214" name="Google Shape;214;p6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36BAF1"/>
                  </a:solidFill>
                  <a:ln>
                    <a:noFill/>
                  </a:ln>
                </p:spPr>
              </p:sp>
              <p:sp>
                <p:nvSpPr>
                  <p:cNvPr id="215" name="Google Shape;215;p6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216" name="Google Shape;216;p6">
                  <a:hlinkClick action="ppaction://hlinksldjump" r:id="rId6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9637820" y="3513825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7" name="Google Shape;217;p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48970" t="0"/>
                <a:stretch/>
              </p:blipFill>
              <p:spPr>
                <a:xfrm rot="8100000">
                  <a:off x="7645226" y="113583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18" name="Google Shape;218;p6"/>
                <p:cNvGrpSpPr/>
                <p:nvPr/>
              </p:nvGrpSpPr>
              <p:grpSpPr>
                <a:xfrm rot="2700000">
                  <a:off x="8758401" y="3479435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219" name="Google Shape;219;p6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FFDE59"/>
                  </a:solidFill>
                  <a:ln>
                    <a:noFill/>
                  </a:ln>
                </p:spPr>
              </p:sp>
              <p:sp>
                <p:nvSpPr>
                  <p:cNvPr id="220" name="Google Shape;220;p6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221" name="Google Shape;221;p6">
                  <a:hlinkClick action="ppaction://hlinksldjump" r:id="rId8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379062" y="826302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2" name="Google Shape;222;p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48970" t="0"/>
                <a:stretch/>
              </p:blipFill>
              <p:spPr>
                <a:xfrm rot="-8100000">
                  <a:off x="4510557" y="3961528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23" name="Google Shape;223;p6"/>
                <p:cNvGrpSpPr/>
                <p:nvPr/>
              </p:nvGrpSpPr>
              <p:grpSpPr>
                <a:xfrm rot="-2700000">
                  <a:off x="5627541" y="3272568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224" name="Google Shape;224;p6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00C2CB"/>
                  </a:solidFill>
                  <a:ln>
                    <a:noFill/>
                  </a:ln>
                </p:spPr>
              </p:sp>
              <p:sp>
                <p:nvSpPr>
                  <p:cNvPr id="225" name="Google Shape;225;p6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226" name="Google Shape;226;p6">
                  <a:hlinkClick action="ppaction://hlinksldjump" r:id="rId10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3258758" y="3513825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7" name="Google Shape;227;p6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48970" t="0"/>
                <a:stretch/>
              </p:blipFill>
              <p:spPr>
                <a:xfrm rot="8100000">
                  <a:off x="1266165" y="113583"/>
                  <a:ext cx="1706223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28" name="Google Shape;228;p6"/>
                <p:cNvGrpSpPr/>
                <p:nvPr/>
              </p:nvGrpSpPr>
              <p:grpSpPr>
                <a:xfrm rot="2700000">
                  <a:off x="2379339" y="3479435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229" name="Google Shape;229;p6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FF6B6C"/>
                  </a:solidFill>
                  <a:ln>
                    <a:noFill/>
                  </a:ln>
                </p:spPr>
              </p:sp>
              <p:sp>
                <p:nvSpPr>
                  <p:cNvPr id="230" name="Google Shape;230;p6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231" name="Google Shape;231;p6">
                  <a:hlinkClick action="ppaction://hlinksldjump" r:id="rId12"/>
                </p:cNvPr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0" y="826302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32" name="Google Shape;232;p6"/>
              <p:cNvSpPr txBox="1"/>
              <p:nvPr/>
            </p:nvSpPr>
            <p:spPr>
              <a:xfrm>
                <a:off x="5119426" y="3062421"/>
                <a:ext cx="2622238" cy="232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Support recommendation</a:t>
                </a:r>
                <a:endParaRPr/>
              </a:p>
            </p:txBody>
          </p:sp>
          <p:sp>
            <p:nvSpPr>
              <p:cNvPr id="233" name="Google Shape;233;p6"/>
              <p:cNvSpPr txBox="1"/>
              <p:nvPr/>
            </p:nvSpPr>
            <p:spPr>
              <a:xfrm>
                <a:off x="4089487" y="4309176"/>
                <a:ext cx="2164280" cy="172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Support identification</a:t>
                </a:r>
                <a:endParaRPr/>
              </a:p>
            </p:txBody>
          </p:sp>
          <p:sp>
            <p:nvSpPr>
              <p:cNvPr id="234" name="Google Shape;234;p6"/>
              <p:cNvSpPr txBox="1"/>
              <p:nvPr/>
            </p:nvSpPr>
            <p:spPr>
              <a:xfrm>
                <a:off x="2704916" y="3067903"/>
                <a:ext cx="2386024" cy="8195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Data Analysis</a:t>
                </a:r>
                <a:endParaRPr/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(Machine learning)</a:t>
                </a:r>
                <a:endParaRPr/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35" name="Google Shape;235;p6"/>
              <p:cNvSpPr txBox="1"/>
              <p:nvPr/>
            </p:nvSpPr>
            <p:spPr>
              <a:xfrm>
                <a:off x="1340606" y="4309176"/>
                <a:ext cx="2417966" cy="172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Data Collection</a:t>
                </a:r>
                <a:endParaRPr/>
              </a:p>
            </p:txBody>
          </p:sp>
          <p:pic>
            <p:nvPicPr>
              <p:cNvPr id="236" name="Google Shape;236;p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031742" y="2500691"/>
                <a:ext cx="385597" cy="4454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" name="Google Shape;237;p6"/>
              <p:cNvSpPr txBox="1"/>
              <p:nvPr/>
            </p:nvSpPr>
            <p:spPr>
              <a:xfrm>
                <a:off x="14291" y="3139132"/>
                <a:ext cx="2430893" cy="165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identification</a:t>
                </a:r>
                <a:endParaRPr/>
              </a:p>
            </p:txBody>
          </p:sp>
        </p:grpSp>
        <p:pic>
          <p:nvPicPr>
            <p:cNvPr id="238" name="Google Shape;238;p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830195" y="5077509"/>
              <a:ext cx="350272" cy="431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earning Machine AI icon PNG and SVG Vector Free Download" id="239" name="Google Shape;239;p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282245" y="3591298"/>
              <a:ext cx="468331" cy="500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53631" y="5020430"/>
              <a:ext cx="464312" cy="529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432778" y="3618162"/>
              <a:ext cx="350272" cy="4319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2217698" y="3429000"/>
            <a:ext cx="2745778" cy="3174274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Objective &amp; Aim </a:t>
            </a:r>
            <a:endParaRPr/>
          </a:p>
        </p:txBody>
      </p:sp>
      <p:sp>
        <p:nvSpPr>
          <p:cNvPr id="248" name="Google Shape;248;p7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Analysing the most impacted areas by COVID-19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Travelling, Customer Service and Economy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Forecast the problem impact in the future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Researching the support and relevant policies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Combine the problem impact forecast with the possible supports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Provide recommendations in qualitative way for these areas when similar pandemic or disaster occur</a:t>
            </a:r>
            <a:endParaRPr/>
          </a:p>
        </p:txBody>
      </p:sp>
      <p:sp>
        <p:nvSpPr>
          <p:cNvPr id="249" name="Google Shape;249;p7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50" name="Google Shape;250;p7"/>
          <p:cNvSpPr/>
          <p:nvPr/>
        </p:nvSpPr>
        <p:spPr>
          <a:xfrm flipH="1" rot="10800000">
            <a:off x="569822" y="3752259"/>
            <a:ext cx="5987732" cy="440915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Objective &amp; Aim with Project Structure</a:t>
            </a:r>
            <a:endParaRPr/>
          </a:p>
        </p:txBody>
      </p:sp>
      <p:sp>
        <p:nvSpPr>
          <p:cNvPr id="256" name="Google Shape;256;p8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Researching the support and relevant policies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Combine the problem impact forecast with the possible supports</a:t>
            </a:r>
            <a:endParaRPr/>
          </a:p>
        </p:txBody>
      </p:sp>
      <p:sp>
        <p:nvSpPr>
          <p:cNvPr id="257" name="Google Shape;257;p8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258" name="Google Shape;258;p8"/>
          <p:cNvGrpSpPr/>
          <p:nvPr/>
        </p:nvGrpSpPr>
        <p:grpSpPr>
          <a:xfrm>
            <a:off x="184467" y="689709"/>
            <a:ext cx="8079673" cy="3508746"/>
            <a:chOff x="-80413" y="2774381"/>
            <a:chExt cx="9304825" cy="3909055"/>
          </a:xfrm>
        </p:grpSpPr>
        <p:grpSp>
          <p:nvGrpSpPr>
            <p:cNvPr id="259" name="Google Shape;259;p8"/>
            <p:cNvGrpSpPr/>
            <p:nvPr/>
          </p:nvGrpSpPr>
          <p:grpSpPr>
            <a:xfrm>
              <a:off x="-80413" y="2774381"/>
              <a:ext cx="9304825" cy="3909055"/>
              <a:chOff x="14291" y="1816582"/>
              <a:chExt cx="7727373" cy="3287187"/>
            </a:xfrm>
          </p:grpSpPr>
          <p:grpSp>
            <p:nvGrpSpPr>
              <p:cNvPr id="260" name="Google Shape;260;p8"/>
              <p:cNvGrpSpPr/>
              <p:nvPr/>
            </p:nvGrpSpPr>
            <p:grpSpPr>
              <a:xfrm>
                <a:off x="595889" y="1816582"/>
                <a:ext cx="6747583" cy="3287187"/>
                <a:chOff x="0" y="0"/>
                <a:chExt cx="16662780" cy="7418704"/>
              </a:xfrm>
            </p:grpSpPr>
            <p:pic>
              <p:nvPicPr>
                <p:cNvPr id="261" name="Google Shape;261;p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48970" t="0"/>
                <a:stretch/>
              </p:blipFill>
              <p:spPr>
                <a:xfrm rot="8100000">
                  <a:off x="14024288" y="113583"/>
                  <a:ext cx="1706223" cy="33435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62" name="Google Shape;262;p8"/>
                <p:cNvSpPr txBox="1"/>
                <p:nvPr/>
              </p:nvSpPr>
              <p:spPr>
                <a:xfrm rot="2700000">
                  <a:off x="15207985" y="3333949"/>
                  <a:ext cx="692816" cy="442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63" name="Google Shape;263;p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2758124" y="826300"/>
                  <a:ext cx="3082205" cy="30822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4" name="Google Shape;264;p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48970" t="0"/>
                <a:stretch/>
              </p:blipFill>
              <p:spPr>
                <a:xfrm rot="-8100000">
                  <a:off x="10889619" y="3961528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65" name="Google Shape;265;p8"/>
                <p:cNvGrpSpPr/>
                <p:nvPr/>
              </p:nvGrpSpPr>
              <p:grpSpPr>
                <a:xfrm rot="-2700000">
                  <a:off x="12006603" y="3272568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266" name="Google Shape;266;p8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36BAF1"/>
                  </a:solidFill>
                  <a:ln>
                    <a:noFill/>
                  </a:ln>
                </p:spPr>
              </p:sp>
              <p:sp>
                <p:nvSpPr>
                  <p:cNvPr id="267" name="Google Shape;267;p8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268" name="Google Shape;268;p8">
                  <a:hlinkClick action="ppaction://hlinksldjump" r:id="rId6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9637820" y="3513825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9" name="Google Shape;269;p8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48970" t="0"/>
                <a:stretch/>
              </p:blipFill>
              <p:spPr>
                <a:xfrm rot="8100000">
                  <a:off x="7645226" y="113583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70" name="Google Shape;270;p8"/>
                <p:cNvGrpSpPr/>
                <p:nvPr/>
              </p:nvGrpSpPr>
              <p:grpSpPr>
                <a:xfrm rot="2700000">
                  <a:off x="8758401" y="3479435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271" name="Google Shape;271;p8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FFDE59"/>
                  </a:solidFill>
                  <a:ln>
                    <a:noFill/>
                  </a:ln>
                </p:spPr>
              </p:sp>
              <p:sp>
                <p:nvSpPr>
                  <p:cNvPr id="272" name="Google Shape;272;p8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273" name="Google Shape;273;p8">
                  <a:hlinkClick action="ppaction://hlinksldjump" r:id="rId8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379062" y="826302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4" name="Google Shape;274;p8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48970" t="0"/>
                <a:stretch/>
              </p:blipFill>
              <p:spPr>
                <a:xfrm rot="-8100000">
                  <a:off x="4510557" y="3961528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75" name="Google Shape;275;p8"/>
                <p:cNvGrpSpPr/>
                <p:nvPr/>
              </p:nvGrpSpPr>
              <p:grpSpPr>
                <a:xfrm rot="-2700000">
                  <a:off x="5627541" y="3272568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276" name="Google Shape;276;p8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00C2CB"/>
                  </a:solidFill>
                  <a:ln>
                    <a:noFill/>
                  </a:ln>
                </p:spPr>
              </p:sp>
              <p:sp>
                <p:nvSpPr>
                  <p:cNvPr id="277" name="Google Shape;277;p8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278" name="Google Shape;278;p8">
                  <a:hlinkClick action="ppaction://hlinksldjump" r:id="rId10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3258758" y="3513825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9" name="Google Shape;279;p8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48970" t="0"/>
                <a:stretch/>
              </p:blipFill>
              <p:spPr>
                <a:xfrm rot="8100000">
                  <a:off x="1266165" y="113583"/>
                  <a:ext cx="1706223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80" name="Google Shape;280;p8"/>
                <p:cNvGrpSpPr/>
                <p:nvPr/>
              </p:nvGrpSpPr>
              <p:grpSpPr>
                <a:xfrm rot="2700000">
                  <a:off x="2379339" y="3479435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281" name="Google Shape;281;p8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FF6B6C"/>
                  </a:solidFill>
                  <a:ln>
                    <a:noFill/>
                  </a:ln>
                </p:spPr>
              </p:sp>
              <p:sp>
                <p:nvSpPr>
                  <p:cNvPr id="282" name="Google Shape;282;p8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283" name="Google Shape;283;p8">
                  <a:hlinkClick action="ppaction://hlinksldjump" r:id="rId12"/>
                </p:cNvPr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0" y="826302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84" name="Google Shape;284;p8"/>
              <p:cNvSpPr txBox="1"/>
              <p:nvPr/>
            </p:nvSpPr>
            <p:spPr>
              <a:xfrm>
                <a:off x="5119426" y="3062421"/>
                <a:ext cx="2622238" cy="232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Support recommendation</a:t>
                </a:r>
                <a:endParaRPr/>
              </a:p>
            </p:txBody>
          </p:sp>
          <p:sp>
            <p:nvSpPr>
              <p:cNvPr id="285" name="Google Shape;285;p8"/>
              <p:cNvSpPr txBox="1"/>
              <p:nvPr/>
            </p:nvSpPr>
            <p:spPr>
              <a:xfrm>
                <a:off x="4089487" y="4309176"/>
                <a:ext cx="2164280" cy="172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Support identification</a:t>
                </a:r>
                <a:endParaRPr/>
              </a:p>
            </p:txBody>
          </p:sp>
          <p:sp>
            <p:nvSpPr>
              <p:cNvPr id="286" name="Google Shape;286;p8"/>
              <p:cNvSpPr txBox="1"/>
              <p:nvPr/>
            </p:nvSpPr>
            <p:spPr>
              <a:xfrm>
                <a:off x="2704916" y="3067903"/>
                <a:ext cx="2386024" cy="8195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Data Analysis</a:t>
                </a:r>
                <a:endParaRPr/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(Machine learning)</a:t>
                </a:r>
                <a:endParaRPr/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87" name="Google Shape;287;p8"/>
              <p:cNvSpPr txBox="1"/>
              <p:nvPr/>
            </p:nvSpPr>
            <p:spPr>
              <a:xfrm>
                <a:off x="1340606" y="4309176"/>
                <a:ext cx="2417966" cy="172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Data Collection</a:t>
                </a:r>
                <a:endParaRPr/>
              </a:p>
            </p:txBody>
          </p:sp>
          <p:pic>
            <p:nvPicPr>
              <p:cNvPr id="288" name="Google Shape;288;p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031742" y="2500691"/>
                <a:ext cx="385597" cy="4454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9" name="Google Shape;289;p8"/>
              <p:cNvSpPr txBox="1"/>
              <p:nvPr/>
            </p:nvSpPr>
            <p:spPr>
              <a:xfrm>
                <a:off x="14291" y="3139132"/>
                <a:ext cx="2430893" cy="165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identification</a:t>
                </a:r>
                <a:endParaRPr/>
              </a:p>
            </p:txBody>
          </p:sp>
        </p:grpSp>
        <p:pic>
          <p:nvPicPr>
            <p:cNvPr id="290" name="Google Shape;290;p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830195" y="5077509"/>
              <a:ext cx="350272" cy="431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earning Machine AI icon PNG and SVG Vector Free Download" id="291" name="Google Shape;291;p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282245" y="3591298"/>
              <a:ext cx="468331" cy="500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53631" y="5020430"/>
              <a:ext cx="464312" cy="529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432778" y="3618162"/>
              <a:ext cx="350272" cy="4319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p8"/>
          <p:cNvSpPr/>
          <p:nvPr/>
        </p:nvSpPr>
        <p:spPr>
          <a:xfrm>
            <a:off x="3443865" y="862148"/>
            <a:ext cx="2772462" cy="3043646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Objective &amp; Aim with Project Structure</a:t>
            </a:r>
            <a:endParaRPr/>
          </a:p>
        </p:txBody>
      </p:sp>
      <p:sp>
        <p:nvSpPr>
          <p:cNvPr id="300" name="Google Shape;300;p9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Researching the support and relevant policies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Combine the problem impact forecast with the possible supports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Provide recommendations in qualitative way for these areas when similar pandemic or disaster occur</a:t>
            </a:r>
            <a:endParaRPr/>
          </a:p>
        </p:txBody>
      </p:sp>
      <p:sp>
        <p:nvSpPr>
          <p:cNvPr id="301" name="Google Shape;301;p9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302" name="Google Shape;302;p9"/>
          <p:cNvGrpSpPr/>
          <p:nvPr/>
        </p:nvGrpSpPr>
        <p:grpSpPr>
          <a:xfrm>
            <a:off x="184467" y="689709"/>
            <a:ext cx="8079673" cy="3508746"/>
            <a:chOff x="-80413" y="2774381"/>
            <a:chExt cx="9304825" cy="3909055"/>
          </a:xfrm>
        </p:grpSpPr>
        <p:grpSp>
          <p:nvGrpSpPr>
            <p:cNvPr id="303" name="Google Shape;303;p9"/>
            <p:cNvGrpSpPr/>
            <p:nvPr/>
          </p:nvGrpSpPr>
          <p:grpSpPr>
            <a:xfrm>
              <a:off x="-80413" y="2774381"/>
              <a:ext cx="9304825" cy="3909055"/>
              <a:chOff x="14291" y="1816582"/>
              <a:chExt cx="7727373" cy="3287187"/>
            </a:xfrm>
          </p:grpSpPr>
          <p:grpSp>
            <p:nvGrpSpPr>
              <p:cNvPr id="304" name="Google Shape;304;p9"/>
              <p:cNvGrpSpPr/>
              <p:nvPr/>
            </p:nvGrpSpPr>
            <p:grpSpPr>
              <a:xfrm>
                <a:off x="595889" y="1816582"/>
                <a:ext cx="6747583" cy="3287187"/>
                <a:chOff x="0" y="0"/>
                <a:chExt cx="16662780" cy="7418704"/>
              </a:xfrm>
            </p:grpSpPr>
            <p:pic>
              <p:nvPicPr>
                <p:cNvPr id="305" name="Google Shape;305;p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48970" t="0"/>
                <a:stretch/>
              </p:blipFill>
              <p:spPr>
                <a:xfrm rot="8100000">
                  <a:off x="14024288" y="113583"/>
                  <a:ext cx="1706223" cy="33435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06" name="Google Shape;306;p9"/>
                <p:cNvSpPr txBox="1"/>
                <p:nvPr/>
              </p:nvSpPr>
              <p:spPr>
                <a:xfrm rot="2700000">
                  <a:off x="15207985" y="3333949"/>
                  <a:ext cx="692816" cy="442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07" name="Google Shape;307;p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2758124" y="826300"/>
                  <a:ext cx="3082205" cy="30822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8" name="Google Shape;308;p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48970" t="0"/>
                <a:stretch/>
              </p:blipFill>
              <p:spPr>
                <a:xfrm rot="-8100000">
                  <a:off x="10889619" y="3961528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09" name="Google Shape;309;p9"/>
                <p:cNvGrpSpPr/>
                <p:nvPr/>
              </p:nvGrpSpPr>
              <p:grpSpPr>
                <a:xfrm rot="-2700000">
                  <a:off x="12006603" y="3272568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310" name="Google Shape;310;p9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36BAF1"/>
                  </a:solidFill>
                  <a:ln>
                    <a:noFill/>
                  </a:ln>
                </p:spPr>
              </p:sp>
              <p:sp>
                <p:nvSpPr>
                  <p:cNvPr id="311" name="Google Shape;311;p9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312" name="Google Shape;312;p9">
                  <a:hlinkClick action="ppaction://hlinksldjump" r:id="rId6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9637820" y="3513825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3" name="Google Shape;313;p9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48970" t="0"/>
                <a:stretch/>
              </p:blipFill>
              <p:spPr>
                <a:xfrm rot="8100000">
                  <a:off x="7645226" y="113583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14" name="Google Shape;314;p9"/>
                <p:cNvGrpSpPr/>
                <p:nvPr/>
              </p:nvGrpSpPr>
              <p:grpSpPr>
                <a:xfrm rot="2700000">
                  <a:off x="8758401" y="3479435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315" name="Google Shape;315;p9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FFDE59"/>
                  </a:solidFill>
                  <a:ln>
                    <a:noFill/>
                  </a:ln>
                </p:spPr>
              </p:sp>
              <p:sp>
                <p:nvSpPr>
                  <p:cNvPr id="316" name="Google Shape;316;p9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317" name="Google Shape;317;p9">
                  <a:hlinkClick action="ppaction://hlinksldjump" r:id="rId8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379062" y="826302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8" name="Google Shape;318;p9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48970" t="0"/>
                <a:stretch/>
              </p:blipFill>
              <p:spPr>
                <a:xfrm rot="-8100000">
                  <a:off x="4510557" y="3961528"/>
                  <a:ext cx="1706222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19" name="Google Shape;319;p9"/>
                <p:cNvGrpSpPr/>
                <p:nvPr/>
              </p:nvGrpSpPr>
              <p:grpSpPr>
                <a:xfrm rot="-2700000">
                  <a:off x="5627541" y="3272568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320" name="Google Shape;320;p9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00C2CB"/>
                  </a:solidFill>
                  <a:ln>
                    <a:noFill/>
                  </a:ln>
                </p:spPr>
              </p:sp>
              <p:sp>
                <p:nvSpPr>
                  <p:cNvPr id="321" name="Google Shape;321;p9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322" name="Google Shape;322;p9">
                  <a:hlinkClick action="ppaction://hlinksldjump" r:id="rId10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3258758" y="3513825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3" name="Google Shape;323;p9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48970" t="0"/>
                <a:stretch/>
              </p:blipFill>
              <p:spPr>
                <a:xfrm rot="8100000">
                  <a:off x="1266165" y="113583"/>
                  <a:ext cx="1706223" cy="3343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24" name="Google Shape;324;p9"/>
                <p:cNvGrpSpPr/>
                <p:nvPr/>
              </p:nvGrpSpPr>
              <p:grpSpPr>
                <a:xfrm rot="2700000">
                  <a:off x="2379339" y="3479435"/>
                  <a:ext cx="1503042" cy="685578"/>
                  <a:chOff x="0" y="0"/>
                  <a:chExt cx="1542924" cy="703769"/>
                </a:xfrm>
              </p:grpSpPr>
              <p:sp>
                <p:nvSpPr>
                  <p:cNvPr id="325" name="Google Shape;325;p9"/>
                  <p:cNvSpPr/>
                  <p:nvPr/>
                </p:nvSpPr>
                <p:spPr>
                  <a:xfrm>
                    <a:off x="0" y="0"/>
                    <a:ext cx="1542924" cy="703769"/>
                  </a:xfrm>
                  <a:custGeom>
                    <a:rect b="b" l="l" r="r" t="t"/>
                    <a:pathLst>
                      <a:path extrusionOk="0" h="703769" w="1542924">
                        <a:moveTo>
                          <a:pt x="1542924" y="351885"/>
                        </a:moveTo>
                        <a:lnTo>
                          <a:pt x="1136524" y="0"/>
                        </a:lnTo>
                        <a:lnTo>
                          <a:pt x="1136524" y="203200"/>
                        </a:lnTo>
                        <a:lnTo>
                          <a:pt x="0" y="203200"/>
                        </a:lnTo>
                        <a:lnTo>
                          <a:pt x="0" y="500569"/>
                        </a:lnTo>
                        <a:lnTo>
                          <a:pt x="1136524" y="500569"/>
                        </a:lnTo>
                        <a:lnTo>
                          <a:pt x="1136524" y="703769"/>
                        </a:lnTo>
                        <a:lnTo>
                          <a:pt x="1542924" y="351885"/>
                        </a:lnTo>
                        <a:close/>
                      </a:path>
                    </a:pathLst>
                  </a:custGeom>
                  <a:solidFill>
                    <a:srgbClr val="FF6B6C"/>
                  </a:solidFill>
                  <a:ln>
                    <a:noFill/>
                  </a:ln>
                </p:spPr>
              </p:sp>
              <p:sp>
                <p:nvSpPr>
                  <p:cNvPr id="326" name="Google Shape;326;p9"/>
                  <p:cNvSpPr txBox="1"/>
                  <p:nvPr/>
                </p:nvSpPr>
                <p:spPr>
                  <a:xfrm>
                    <a:off x="0" y="155575"/>
                    <a:ext cx="7112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5400" lIns="25400" spcFirstLastPara="1" rIns="25400" wrap="square" tIns="254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73888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327" name="Google Shape;327;p9">
                  <a:hlinkClick action="ppaction://hlinksldjump" r:id="rId12"/>
                </p:cNvPr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0" y="826302"/>
                  <a:ext cx="3082204" cy="308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8" name="Google Shape;328;p9"/>
              <p:cNvSpPr txBox="1"/>
              <p:nvPr/>
            </p:nvSpPr>
            <p:spPr>
              <a:xfrm>
                <a:off x="5119426" y="3062421"/>
                <a:ext cx="2622238" cy="232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Support recommendation</a:t>
                </a:r>
                <a:endParaRPr/>
              </a:p>
            </p:txBody>
          </p:sp>
          <p:sp>
            <p:nvSpPr>
              <p:cNvPr id="329" name="Google Shape;329;p9"/>
              <p:cNvSpPr txBox="1"/>
              <p:nvPr/>
            </p:nvSpPr>
            <p:spPr>
              <a:xfrm>
                <a:off x="4089487" y="4309176"/>
                <a:ext cx="2164280" cy="172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Support identification</a:t>
                </a:r>
                <a:endParaRPr/>
              </a:p>
            </p:txBody>
          </p:sp>
          <p:sp>
            <p:nvSpPr>
              <p:cNvPr id="330" name="Google Shape;330;p9"/>
              <p:cNvSpPr txBox="1"/>
              <p:nvPr/>
            </p:nvSpPr>
            <p:spPr>
              <a:xfrm>
                <a:off x="2704916" y="3067903"/>
                <a:ext cx="2386024" cy="8195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Data Analysis</a:t>
                </a:r>
                <a:endParaRPr/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(Machine learning)</a:t>
                </a:r>
                <a:endParaRPr/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1" name="Google Shape;331;p9"/>
              <p:cNvSpPr txBox="1"/>
              <p:nvPr/>
            </p:nvSpPr>
            <p:spPr>
              <a:xfrm>
                <a:off x="1340606" y="4309176"/>
                <a:ext cx="2417966" cy="172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Data Collection</a:t>
                </a:r>
                <a:endParaRPr/>
              </a:p>
            </p:txBody>
          </p:sp>
          <p:pic>
            <p:nvPicPr>
              <p:cNvPr id="332" name="Google Shape;332;p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031742" y="2500691"/>
                <a:ext cx="385597" cy="4454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3" name="Google Shape;333;p9"/>
              <p:cNvSpPr txBox="1"/>
              <p:nvPr/>
            </p:nvSpPr>
            <p:spPr>
              <a:xfrm>
                <a:off x="14291" y="3139132"/>
                <a:ext cx="2430893" cy="165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AU" sz="1800" u="none" cap="none" strike="noStrik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Problem identification</a:t>
                </a:r>
                <a:endParaRPr/>
              </a:p>
            </p:txBody>
          </p:sp>
        </p:grpSp>
        <p:pic>
          <p:nvPicPr>
            <p:cNvPr id="334" name="Google Shape;334;p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830195" y="5077509"/>
              <a:ext cx="350272" cy="431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earning Machine AI icon PNG and SVG Vector Free Download" id="335" name="Google Shape;335;p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282245" y="3591298"/>
              <a:ext cx="468331" cy="500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53631" y="5020430"/>
              <a:ext cx="464312" cy="529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432778" y="3618162"/>
              <a:ext cx="350272" cy="4319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p9"/>
          <p:cNvSpPr/>
          <p:nvPr/>
        </p:nvSpPr>
        <p:spPr>
          <a:xfrm>
            <a:off x="6148415" y="896157"/>
            <a:ext cx="1457667" cy="1747417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9"/>
          <p:cNvSpPr/>
          <p:nvPr/>
        </p:nvSpPr>
        <p:spPr>
          <a:xfrm>
            <a:off x="636319" y="4715878"/>
            <a:ext cx="8096201" cy="873709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T-template-standard_August15">
  <a:themeElements>
    <a:clrScheme name="The University of Sydney_Color Theme">
      <a:dk1>
        <a:srgbClr val="000000"/>
      </a:dk1>
      <a:lt1>
        <a:srgbClr val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2015-01-08T03:10:23Z</dcterms:created>
  <dc:creator>Davy Chileshe</dc:creator>
</cp:coreProperties>
</file>