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20">
          <p15:clr>
            <a:srgbClr val="A4A3A4"/>
          </p15:clr>
        </p15:guide>
        <p15:guide id="2" pos="2864">
          <p15:clr>
            <a:srgbClr val="A4A3A4"/>
          </p15:clr>
        </p15:guide>
      </p15:sldGuideLst>
    </p:ext>
    <p:ext uri="GoogleSlidesCustomDataVersion2">
      <go:slidesCustomData xmlns:go="http://customooxmlschemas.google.com/" r:id="rId33" roundtripDataSignature="AMtx7mg+DrZyyItLRYMUNs2jh/PyQ/92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7CD794-73ED-4731-9BCE-1BA62DD42D82}">
  <a:tblStyle styleId="{6F7CD794-73ED-4731-9BCE-1BA62DD42D8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20" orient="horz"/>
        <p:guide pos="28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a0950b485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21a0950b48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21a0950b485_0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1a0950b485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21a0950b48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21a0950b485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3b0820fa8d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23b0820fa8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23b0820fa8d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3b0820fa8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23b0820fa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23b0820fa8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a0950b485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21a0950b48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21a0950b485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3b0820fa8d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23b0820fa8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23b0820fa8d_0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3b0820fa8d_0_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23b0820fa8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g23b0820fa8d_0_9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3b0820fa8d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23b0820fa8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23b0820fa8d_0_8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3b0820fa8d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23b0820fa8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g23b0820fa8d_0_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3b0820fa8d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23b0820fa8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g23b0820fa8d_0_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3b0820fa8d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23b0820fa8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g23b0820fa8d_0_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3b0820fa8d_0_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23b0820fa8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g23b0820fa8d_0_10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3b0820fa8d_0_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23b0820fa8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g23b0820fa8d_0_1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ecbcdd2a2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1ecbcdd2a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1ecbcdd2a2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ecbcdd2a2_0_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ecbcdd2a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1ecbcdd2a2_0_1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b0820fa8d_2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23b0820fa8d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23b0820fa8d_2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a0513573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21a051357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21a05135737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ecbcdd2a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1ecbcdd2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1ecbcdd2a2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8.jpg"/><Relationship Id="rId4" Type="http://schemas.openxmlformats.org/officeDocument/2006/relationships/image" Target="../media/image5.jpg"/><Relationship Id="rId5" Type="http://schemas.openxmlformats.org/officeDocument/2006/relationships/image" Target="../media/image1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9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Red option 2">
  <p:cSld name="Title slide – Red option 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background file_Red.jpg" id="15" name="Google Shape;1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344" y="0"/>
            <a:ext cx="4581600" cy="6872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pic>
        <p:nvPicPr>
          <p:cNvPr descr="269F7152-Edit.jpg" id="17" name="Google Shape;17;p16"/>
          <p:cNvPicPr preferRelativeResize="0"/>
          <p:nvPr/>
        </p:nvPicPr>
        <p:blipFill rotWithShape="1">
          <a:blip r:embed="rId5">
            <a:alphaModFix/>
          </a:blip>
          <a:srcRect b="0" l="28075" r="27248" t="0"/>
          <a:stretch/>
        </p:blipFill>
        <p:spPr>
          <a:xfrm>
            <a:off x="4571344" y="-1"/>
            <a:ext cx="4581600" cy="687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6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White option 3">
  <p:cSld name="Title slide – White option 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45025" y="419100"/>
            <a:ext cx="4035425" cy="6016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Y_MB1_PMS_1_Colour_Standard_Logo.png" id="64" name="Google Shape;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025" y="5905500"/>
            <a:ext cx="15367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5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White option 4">
  <p:cSld name="Title slide – White option 4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45025" y="419100"/>
            <a:ext cx="4035425" cy="6016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Y_MB1_PMS_1_Colour_Standard_Logo.png" id="70" name="Google Shape;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025" y="5905500"/>
            <a:ext cx="15367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6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White option 5 (no image)">
  <p:cSld name="Title slide – White option 5 (no image)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SY_MB1_PMS_1_Colour_Standard_Logo.png" id="75" name="Google Shape;7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4025" y="5905500"/>
            <a:ext cx="15367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7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>
            <a:off x="457200" y="1358900"/>
            <a:ext cx="8229600" cy="4767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1pPr>
            <a:lvl2pPr indent="-355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–"/>
              <a:defRPr/>
            </a:lvl2pPr>
            <a:lvl3pPr indent="-355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ntent 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9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" type="body"/>
          </p:nvPr>
        </p:nvSpPr>
        <p:spPr>
          <a:xfrm>
            <a:off x="457200" y="13599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4" name="Google Shape;84;p29"/>
          <p:cNvSpPr txBox="1"/>
          <p:nvPr>
            <p:ph idx="2" type="body"/>
          </p:nvPr>
        </p:nvSpPr>
        <p:spPr>
          <a:xfrm>
            <a:off x="4648200" y="13599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Image">
  <p:cSld name="Title, Content and Imag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"/>
          <p:cNvSpPr txBox="1"/>
          <p:nvPr>
            <p:ph idx="1" type="body"/>
          </p:nvPr>
        </p:nvSpPr>
        <p:spPr>
          <a:xfrm>
            <a:off x="457200" y="5491163"/>
            <a:ext cx="4038600" cy="537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72000" wrap="square" tIns="720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 Sans"/>
              <a:buNone/>
              <a:defRPr sz="1100"/>
            </a:lvl1pPr>
            <a:lvl2pPr indent="-298450" lvl="1" marL="914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2pPr>
            <a:lvl3pPr indent="-29845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3pPr>
            <a:lvl4pPr indent="-298450" lvl="3" marL="1828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30"/>
          <p:cNvSpPr/>
          <p:nvPr>
            <p:ph idx="2" type="pic"/>
          </p:nvPr>
        </p:nvSpPr>
        <p:spPr>
          <a:xfrm>
            <a:off x="457200" y="1360488"/>
            <a:ext cx="4038600" cy="4130394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30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0"/>
          <p:cNvSpPr txBox="1"/>
          <p:nvPr>
            <p:ph idx="3" type="body"/>
          </p:nvPr>
        </p:nvSpPr>
        <p:spPr>
          <a:xfrm>
            <a:off x="4648200" y="13599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Table">
  <p:cSld name="Title, Content and Tab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1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1"/>
          <p:cNvSpPr txBox="1"/>
          <p:nvPr>
            <p:ph idx="1" type="body"/>
          </p:nvPr>
        </p:nvSpPr>
        <p:spPr>
          <a:xfrm>
            <a:off x="4648200" y="13599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3" name="Google Shape;93;p31"/>
          <p:cNvSpPr txBox="1"/>
          <p:nvPr>
            <p:ph idx="2" type="body"/>
          </p:nvPr>
        </p:nvSpPr>
        <p:spPr>
          <a:xfrm>
            <a:off x="457200" y="5491163"/>
            <a:ext cx="4038600" cy="537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72000" wrap="square" tIns="720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 Sans"/>
              <a:buNone/>
              <a:defRPr sz="1100"/>
            </a:lvl1pPr>
            <a:lvl2pPr indent="-298450" lvl="1" marL="914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2pPr>
            <a:lvl3pPr indent="-29845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3pPr>
            <a:lvl4pPr indent="-298450" lvl="3" marL="1828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Chart">
  <p:cSld name="Title, Content and Char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"/>
          <p:cNvSpPr/>
          <p:nvPr>
            <p:ph idx="2" type="chart"/>
          </p:nvPr>
        </p:nvSpPr>
        <p:spPr>
          <a:xfrm>
            <a:off x="457200" y="1360488"/>
            <a:ext cx="403860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6" name="Google Shape;96;p32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2"/>
          <p:cNvSpPr txBox="1"/>
          <p:nvPr>
            <p:ph idx="1" type="body"/>
          </p:nvPr>
        </p:nvSpPr>
        <p:spPr>
          <a:xfrm>
            <a:off x="4648200" y="13599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8" name="Google Shape;98;p32"/>
          <p:cNvSpPr txBox="1"/>
          <p:nvPr>
            <p:ph idx="3" type="body"/>
          </p:nvPr>
        </p:nvSpPr>
        <p:spPr>
          <a:xfrm>
            <a:off x="457200" y="5491163"/>
            <a:ext cx="4038600" cy="537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72000" wrap="square" tIns="720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 Sans"/>
              <a:buNone/>
              <a:defRPr sz="1100"/>
            </a:lvl1pPr>
            <a:lvl2pPr indent="-298450" lvl="1" marL="914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2pPr>
            <a:lvl3pPr indent="-29845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3pPr>
            <a:lvl4pPr indent="-298450" lvl="3" marL="1828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3"/>
          <p:cNvSpPr/>
          <p:nvPr>
            <p:ph idx="2" type="pic"/>
          </p:nvPr>
        </p:nvSpPr>
        <p:spPr>
          <a:xfrm>
            <a:off x="457200" y="1358900"/>
            <a:ext cx="8229600" cy="4767263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33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4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1pPr>
            <a:lvl2pPr indent="-355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2pPr>
            <a:lvl3pPr indent="-355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- Option 1">
  <p:cSld name="Section Divider - Option 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SY_MB1_PMS_1_Colour_Reversed_Logo.png" id="107" name="Google Shape;107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4025" y="5905500"/>
            <a:ext cx="15367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6"/>
          <p:cNvSpPr txBox="1"/>
          <p:nvPr>
            <p:ph type="title"/>
          </p:nvPr>
        </p:nvSpPr>
        <p:spPr>
          <a:xfrm>
            <a:off x="381884" y="348302"/>
            <a:ext cx="8388586" cy="44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6"/>
          <p:cNvSpPr txBox="1"/>
          <p:nvPr>
            <p:ph idx="1" type="body"/>
          </p:nvPr>
        </p:nvSpPr>
        <p:spPr>
          <a:xfrm>
            <a:off x="382765" y="799353"/>
            <a:ext cx="8387705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6"/>
          <p:cNvSpPr/>
          <p:nvPr>
            <p:ph idx="2" type="pic"/>
          </p:nvPr>
        </p:nvSpPr>
        <p:spPr>
          <a:xfrm>
            <a:off x="454455" y="1800412"/>
            <a:ext cx="8226486" cy="4635496"/>
          </a:xfrm>
          <a:prstGeom prst="rect">
            <a:avLst/>
          </a:prstGeom>
          <a:solidFill>
            <a:srgbClr val="D9D9D9"/>
          </a:solidFill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Divider - Option 2">
  <p:cSld name="1_Section Divider - Option 2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background file_Blue.jpg" id="112" name="Google Shape;112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7"/>
          <p:cNvSpPr txBox="1"/>
          <p:nvPr>
            <p:ph type="title"/>
          </p:nvPr>
        </p:nvSpPr>
        <p:spPr>
          <a:xfrm>
            <a:off x="381884" y="1797599"/>
            <a:ext cx="3948874" cy="44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7"/>
          <p:cNvSpPr txBox="1"/>
          <p:nvPr>
            <p:ph idx="1" type="body"/>
          </p:nvPr>
        </p:nvSpPr>
        <p:spPr>
          <a:xfrm>
            <a:off x="382766" y="2248650"/>
            <a:ext cx="3947992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- Option 3">
  <p:cSld name="Section Divider - Option 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background file_Yellow.jpg" id="116" name="Google Shape;116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8"/>
          <p:cNvSpPr txBox="1"/>
          <p:nvPr>
            <p:ph type="title"/>
          </p:nvPr>
        </p:nvSpPr>
        <p:spPr>
          <a:xfrm>
            <a:off x="381884" y="1797599"/>
            <a:ext cx="3948874" cy="44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8"/>
          <p:cNvSpPr txBox="1"/>
          <p:nvPr>
            <p:ph idx="1" type="body"/>
          </p:nvPr>
        </p:nvSpPr>
        <p:spPr>
          <a:xfrm>
            <a:off x="382766" y="2248650"/>
            <a:ext cx="3947992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- Option 4">
  <p:cSld name="Section Divider - Option 4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background file_Charcoal.jpg" id="120" name="Google Shape;120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9"/>
          <p:cNvSpPr txBox="1"/>
          <p:nvPr>
            <p:ph type="title"/>
          </p:nvPr>
        </p:nvSpPr>
        <p:spPr>
          <a:xfrm>
            <a:off x="381884" y="1797599"/>
            <a:ext cx="3948874" cy="44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9"/>
          <p:cNvSpPr txBox="1"/>
          <p:nvPr>
            <p:ph idx="1" type="body"/>
          </p:nvPr>
        </p:nvSpPr>
        <p:spPr>
          <a:xfrm>
            <a:off x="382766" y="2248650"/>
            <a:ext cx="3947992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Red option 1 (add own image)">
  <p:cSld name="Title slide – Red option 1 (add own image)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background file_Red.jpg" id="26" name="Google Shape;2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8"/>
          <p:cNvSpPr/>
          <p:nvPr>
            <p:ph idx="2" type="pic"/>
          </p:nvPr>
        </p:nvSpPr>
        <p:spPr>
          <a:xfrm>
            <a:off x="4587875" y="0"/>
            <a:ext cx="4556125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8" name="Google Shape;28;p18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Red option 4">
  <p:cSld name="Title slide – Red option 4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background file_Red.jpg" id="31" name="Google Shape;3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5013" y="0"/>
            <a:ext cx="45989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9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– Red option 4">
  <p:cSld name="1_Title slide – Red option 4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background file_Red.jpg" id="36" name="Google Shape;3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20"/>
          <p:cNvPicPr preferRelativeResize="0"/>
          <p:nvPr/>
        </p:nvPicPr>
        <p:blipFill rotWithShape="1">
          <a:blip r:embed="rId3">
            <a:alphaModFix/>
          </a:blip>
          <a:srcRect b="0" l="13059" r="38626" t="0"/>
          <a:stretch/>
        </p:blipFill>
        <p:spPr>
          <a:xfrm>
            <a:off x="4546600" y="-8711"/>
            <a:ext cx="4597400" cy="6875258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20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 – Red option 4">
  <p:cSld name="2_Title slide – Red option 4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background file_Red.jpg" id="41" name="Google Shape;4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69F8271-Edit.jpg" id="42" name="Google Shape;42;p21"/>
          <p:cNvPicPr preferRelativeResize="0"/>
          <p:nvPr/>
        </p:nvPicPr>
        <p:blipFill rotWithShape="1">
          <a:blip r:embed="rId3">
            <a:alphaModFix/>
          </a:blip>
          <a:srcRect b="0" l="27099" r="28481" t="0"/>
          <a:stretch/>
        </p:blipFill>
        <p:spPr>
          <a:xfrm>
            <a:off x="4546600" y="0"/>
            <a:ext cx="4597399" cy="689860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1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Red option 5 (no image)">
  <p:cSld name="Title slide – Red option 5 (no image)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background file_Red.jpg" id="46" name="Google Shape;4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2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White option 1 (add own image)">
  <p:cSld name="Title slide – White option 1 (add own image)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SY_MB1_PMS_1_Colour_Standard_Logo.png" id="51" name="Google Shape;5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4025" y="5905500"/>
            <a:ext cx="15367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23"/>
          <p:cNvSpPr/>
          <p:nvPr>
            <p:ph idx="2" type="pic"/>
          </p:nvPr>
        </p:nvSpPr>
        <p:spPr>
          <a:xfrm>
            <a:off x="4587876" y="418354"/>
            <a:ext cx="4150358" cy="601755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3" name="Google Shape;53;p23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White option 2">
  <p:cSld name="Title slide – White option 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45025" y="419100"/>
            <a:ext cx="4035425" cy="6016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Y_MB1_PMS_1_Colour_Standard_Logo.png" id="58" name="Google Shape;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025" y="5905500"/>
            <a:ext cx="15367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4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457200" y="1358900"/>
            <a:ext cx="8229600" cy="4767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–"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15"/>
          <p:cNvSpPr txBox="1"/>
          <p:nvPr/>
        </p:nvSpPr>
        <p:spPr>
          <a:xfrm>
            <a:off x="381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University of Sydney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5"/>
          <p:cNvSpPr txBox="1"/>
          <p:nvPr/>
        </p:nvSpPr>
        <p:spPr>
          <a:xfrm>
            <a:off x="6629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Page </a:t>
            </a: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/>
          <p:nvPr>
            <p:ph type="title"/>
          </p:nvPr>
        </p:nvSpPr>
        <p:spPr>
          <a:xfrm>
            <a:off x="381884" y="1797599"/>
            <a:ext cx="3948874" cy="1563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Welcome to CS10 Group</a:t>
            </a:r>
            <a:b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S</a:t>
            </a:r>
            <a:r>
              <a:rPr lang="en-US"/>
              <a:t>event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h Meeting</a:t>
            </a:r>
            <a:b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b="0" lang="en-US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b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8" name="Google Shape;128;p1"/>
          <p:cNvSpPr txBox="1"/>
          <p:nvPr>
            <p:ph idx="4294967295" type="body"/>
          </p:nvPr>
        </p:nvSpPr>
        <p:spPr>
          <a:xfrm>
            <a:off x="366942" y="3001738"/>
            <a:ext cx="3806642" cy="2340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Team member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Wilma Liu (Leader)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Fiona Hu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Pat Zhang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Elvia Tong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Reehaa Ding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William Quan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Travelling problem impact forecast- Feedback    </a:t>
            </a:r>
            <a:endParaRPr/>
          </a:p>
        </p:txBody>
      </p:sp>
      <p:sp>
        <p:nvSpPr>
          <p:cNvPr id="199" name="Google Shape;199;p8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24"/>
              <a:buChar char="–"/>
            </a:pPr>
            <a:r>
              <a:rPr b="1" lang="en-US" sz="2923"/>
              <a:t>Any improvements or suggestions on travelling problem impact forecast</a:t>
            </a:r>
            <a:endParaRPr b="1" sz="292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00" name="Google Shape;200;p8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1a0950b485_0_32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Business Close Support Success Measurement</a:t>
            </a:r>
            <a:endParaRPr/>
          </a:p>
        </p:txBody>
      </p:sp>
      <p:sp>
        <p:nvSpPr>
          <p:cNvPr id="207" name="Google Shape;207;g21a0950b485_0_32"/>
          <p:cNvSpPr txBox="1"/>
          <p:nvPr>
            <p:ph idx="1" type="body"/>
          </p:nvPr>
        </p:nvSpPr>
        <p:spPr>
          <a:xfrm>
            <a:off x="240450" y="1196200"/>
            <a:ext cx="8903700" cy="5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147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/>
              <a:t>Interactive Dashboard Visualizations (BA,DA)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 b="1"/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Identifying Trends of the success of supporting business with different Business sizes and Turnover (Narrow Down)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-34607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/>
              <a:t>Business Counts Operating in 2018, Survival in 2019-2022 by different industries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-34607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/>
              <a:t>Business Counts Entry in 2018, Survival in 2019-2022 by different industries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-34607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/>
              <a:t>Business Counts Survival in 2020-2022 by different industries and regions 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 b="1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 b="1"/>
          </a:p>
          <a:p>
            <a:pPr indent="-33147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/>
              <a:t>Python Automated Visualization (DS)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 b="1"/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Automated Visualization generation- Flexibility and Reproducibility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08" name="Google Shape;208;g21a0950b485_0_32"/>
          <p:cNvSpPr txBox="1"/>
          <p:nvPr>
            <p:ph idx="2" type="body"/>
          </p:nvPr>
        </p:nvSpPr>
        <p:spPr>
          <a:xfrm>
            <a:off x="215050" y="891113"/>
            <a:ext cx="8663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1a0950b485_0_24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Business Close Support Success Measurement- Past Government Support For The Business </a:t>
            </a:r>
            <a:endParaRPr/>
          </a:p>
        </p:txBody>
      </p:sp>
      <p:sp>
        <p:nvSpPr>
          <p:cNvPr id="215" name="Google Shape;215;g21a0950b485_0_24"/>
          <p:cNvSpPr txBox="1"/>
          <p:nvPr>
            <p:ph idx="1" type="body"/>
          </p:nvPr>
        </p:nvSpPr>
        <p:spPr>
          <a:xfrm>
            <a:off x="250824" y="1773238"/>
            <a:ext cx="86631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16" name="Google Shape;216;g21a0950b485_0_24"/>
          <p:cNvSpPr txBox="1"/>
          <p:nvPr>
            <p:ph idx="2" type="body"/>
          </p:nvPr>
        </p:nvSpPr>
        <p:spPr>
          <a:xfrm>
            <a:off x="683600" y="1260463"/>
            <a:ext cx="8663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graphicFrame>
        <p:nvGraphicFramePr>
          <p:cNvPr id="217" name="Google Shape;217;g21a0950b485_0_24"/>
          <p:cNvGraphicFramePr/>
          <p:nvPr/>
        </p:nvGraphicFramePr>
        <p:xfrm>
          <a:off x="1497050" y="132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{6F7CD794-73ED-4731-9BCE-1BA62DD42D82}</a:tableStyleId>
              </a:tblPr>
              <a:tblGrid>
                <a:gridCol w="2306425"/>
                <a:gridCol w="1049700"/>
                <a:gridCol w="1634325"/>
                <a:gridCol w="1180175"/>
              </a:tblGrid>
              <a:tr h="5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Support Name 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highlight>
                            <a:srgbClr val="00FF00"/>
                          </a:highlight>
                        </a:rPr>
                        <a:t>Date </a:t>
                      </a:r>
                      <a:endParaRPr b="1" sz="1400" u="none" cap="none" strike="noStrike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Business Size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highlight>
                            <a:srgbClr val="FFFF00"/>
                          </a:highlight>
                        </a:rPr>
                        <a:t>Turnover </a:t>
                      </a:r>
                      <a:endParaRPr b="1" sz="1400" u="none" cap="none" strike="noStrike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91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242934"/>
                          </a:solidFill>
                        </a:rPr>
                        <a:t>$10,000 small business support grant (2020)</a:t>
                      </a:r>
                      <a:endParaRPr b="1" sz="1000" u="none" cap="none" strike="noStrike">
                        <a:solidFill>
                          <a:srgbClr val="242934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242934"/>
                          </a:solidFill>
                          <a:highlight>
                            <a:srgbClr val="00FF00"/>
                          </a:highlight>
                        </a:rPr>
                        <a:t>June 2020</a:t>
                      </a:r>
                      <a:endParaRPr sz="1000" u="none" cap="none" strike="noStrike">
                        <a:solidFill>
                          <a:srgbClr val="242934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242934"/>
                          </a:solidFill>
                        </a:rPr>
                        <a:t>0-20</a:t>
                      </a:r>
                      <a:endParaRPr b="1" sz="1000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>
                          <a:highlight>
                            <a:srgbClr val="FFFF00"/>
                          </a:highlight>
                        </a:rPr>
                        <a:t>Less than 75k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1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242934"/>
                          </a:solidFill>
                        </a:rPr>
                        <a:t>$3,000 small business recovery grant (2020)</a:t>
                      </a:r>
                      <a:endParaRPr b="1" sz="1000" u="none" cap="none" strike="noStrike">
                        <a:solidFill>
                          <a:srgbClr val="242934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242934"/>
                          </a:solidFill>
                          <a:highlight>
                            <a:srgbClr val="00FF00"/>
                          </a:highlight>
                        </a:rPr>
                        <a:t>July 2020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242934"/>
                          </a:solidFill>
                        </a:rPr>
                        <a:t>0-20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>
                          <a:highlight>
                            <a:srgbClr val="FFFF00"/>
                          </a:highlight>
                        </a:rPr>
                        <a:t>Less than 75</a:t>
                      </a:r>
                      <a:r>
                        <a:rPr lang="en-US" sz="1000" u="none" cap="none" strike="noStrike">
                          <a:solidFill>
                            <a:srgbClr val="242934"/>
                          </a:solidFill>
                        </a:rPr>
                        <a:t>k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242934"/>
                          </a:solidFill>
                        </a:rPr>
                        <a:t>Micro-business grant</a:t>
                      </a:r>
                      <a:endParaRPr b="1"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242934"/>
                          </a:solidFill>
                          <a:highlight>
                            <a:srgbClr val="00FF00"/>
                          </a:highlight>
                        </a:rPr>
                        <a:t>July 2021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242934"/>
                          </a:solidFill>
                        </a:rPr>
                        <a:t>0-20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>
                          <a:highlight>
                            <a:srgbClr val="FFFF00"/>
                          </a:highlight>
                        </a:rPr>
                        <a:t>Less than 75k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242934"/>
                          </a:solidFill>
                        </a:rPr>
                        <a:t>JobSaver payment</a:t>
                      </a:r>
                      <a:endParaRPr b="1" sz="1000" u="none" cap="none" strike="noStrike">
                        <a:solidFill>
                          <a:srgbClr val="242934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242934"/>
                          </a:solidFill>
                          <a:highlight>
                            <a:srgbClr val="00FF00"/>
                          </a:highlight>
                        </a:rPr>
                        <a:t>July 2021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242934"/>
                          </a:solidFill>
                        </a:rPr>
                        <a:t>20+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>
                          <a:highlight>
                            <a:srgbClr val="FFFF00"/>
                          </a:highlight>
                        </a:rPr>
                        <a:t>Over 75k</a:t>
                      </a:r>
                      <a:endParaRPr b="1" sz="1000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87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242934"/>
                          </a:solidFill>
                        </a:rPr>
                        <a:t>Business grant</a:t>
                      </a:r>
                      <a:endParaRPr b="1" sz="1000" u="none" cap="none" strike="noStrike">
                        <a:solidFill>
                          <a:srgbClr val="242934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242934"/>
                          </a:solidFill>
                          <a:highlight>
                            <a:srgbClr val="00FF00"/>
                          </a:highlight>
                        </a:rPr>
                        <a:t>July 2021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242934"/>
                          </a:solidFill>
                        </a:rPr>
                        <a:t>20+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>
                          <a:highlight>
                            <a:srgbClr val="FFFF00"/>
                          </a:highlight>
                        </a:rPr>
                        <a:t>Over 75</a:t>
                      </a:r>
                      <a:r>
                        <a:rPr lang="en-US" sz="1000" u="none" cap="none" strike="noStrike">
                          <a:solidFill>
                            <a:srgbClr val="242934"/>
                          </a:solidFill>
                        </a:rPr>
                        <a:t>k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7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242934"/>
                          </a:solidFill>
                        </a:rPr>
                        <a:t>Small business support grant</a:t>
                      </a:r>
                      <a:endParaRPr b="1" sz="1000" u="none" cap="none" strike="noStrike">
                        <a:solidFill>
                          <a:srgbClr val="242934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242934"/>
                          </a:solidFill>
                          <a:highlight>
                            <a:srgbClr val="00FF00"/>
                          </a:highlight>
                        </a:rPr>
                        <a:t>Feb 2022</a:t>
                      </a:r>
                      <a:endParaRPr sz="1000">
                        <a:solidFill>
                          <a:srgbClr val="242934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242934"/>
                          </a:solidFill>
                        </a:rPr>
                        <a:t>0-20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>
                          <a:highlight>
                            <a:srgbClr val="FFFF00"/>
                          </a:highlight>
                        </a:rPr>
                        <a:t>Less than 75</a:t>
                      </a:r>
                      <a:r>
                        <a:rPr lang="en-US" sz="1000" u="none" cap="none" strike="noStrike">
                          <a:solidFill>
                            <a:srgbClr val="242934"/>
                          </a:solidFill>
                        </a:rPr>
                        <a:t>k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3b0820fa8d_0_12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Business Close Support Success Measurement- Big business grant</a:t>
            </a:r>
            <a:endParaRPr/>
          </a:p>
        </p:txBody>
      </p:sp>
      <p:sp>
        <p:nvSpPr>
          <p:cNvPr id="224" name="Google Shape;224;g23b0820fa8d_0_12"/>
          <p:cNvSpPr txBox="1"/>
          <p:nvPr>
            <p:ph idx="1" type="body"/>
          </p:nvPr>
        </p:nvSpPr>
        <p:spPr>
          <a:xfrm>
            <a:off x="250824" y="1773238"/>
            <a:ext cx="86631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225" name="Google Shape;225;g23b0820fa8d_0_12"/>
          <p:cNvGraphicFramePr/>
          <p:nvPr/>
        </p:nvGraphicFramePr>
        <p:xfrm>
          <a:off x="1497075" y="126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{6F7CD794-73ED-4731-9BCE-1BA62DD42D82}</a:tableStyleId>
              </a:tblPr>
              <a:tblGrid>
                <a:gridCol w="1936125"/>
                <a:gridCol w="881175"/>
                <a:gridCol w="1371925"/>
                <a:gridCol w="990700"/>
                <a:gridCol w="1473425"/>
              </a:tblGrid>
              <a:tr h="5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Support Name 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Date 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Business Size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Turnover 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Available</a:t>
                      </a:r>
                      <a:r>
                        <a:rPr b="1" lang="en-US"/>
                        <a:t> Fund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6" name="Google Shape;226;g23b0820fa8d_0_12"/>
          <p:cNvGraphicFramePr/>
          <p:nvPr/>
        </p:nvGraphicFramePr>
        <p:xfrm>
          <a:off x="1497063" y="187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{6F7CD794-73ED-4731-9BCE-1BA62DD42D82}</a:tableStyleId>
              </a:tblPr>
              <a:tblGrid>
                <a:gridCol w="1936125"/>
                <a:gridCol w="881175"/>
                <a:gridCol w="1371925"/>
                <a:gridCol w="990700"/>
                <a:gridCol w="1473400"/>
              </a:tblGrid>
              <a:tr h="57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242934"/>
                          </a:solidFill>
                        </a:rPr>
                        <a:t>JobSaver payment</a:t>
                      </a:r>
                      <a:endParaRPr b="1" sz="1000" u="none" cap="none" strike="noStrike">
                        <a:solidFill>
                          <a:srgbClr val="242934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242934"/>
                          </a:solidFill>
                        </a:rPr>
                        <a:t>July 2021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242934"/>
                          </a:solidFill>
                        </a:rPr>
                        <a:t>Oct 2021 </a:t>
                      </a:r>
                      <a:endParaRPr sz="1000">
                        <a:solidFill>
                          <a:srgbClr val="242934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242934"/>
                          </a:solidFill>
                        </a:rPr>
                        <a:t>Oct 2021</a:t>
                      </a:r>
                      <a:endParaRPr sz="1000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242934"/>
                          </a:solidFill>
                        </a:rPr>
                        <a:t>20+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242934"/>
                          </a:solidFill>
                        </a:rPr>
                        <a:t>75</a:t>
                      </a:r>
                      <a:r>
                        <a:rPr lang="en-US" sz="1000" u="none" cap="none" strike="noStrike">
                          <a:solidFill>
                            <a:srgbClr val="242934"/>
                          </a:solidFill>
                        </a:rPr>
                        <a:t>k-250m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42934"/>
                          </a:solidFill>
                        </a:rPr>
                        <a:t>1.5k-100k per week</a:t>
                      </a:r>
                      <a:endParaRPr sz="1000">
                        <a:solidFill>
                          <a:srgbClr val="242934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42934"/>
                          </a:solidFill>
                        </a:rPr>
                        <a:t>1.12k-75k per week </a:t>
                      </a:r>
                      <a:endParaRPr sz="1000">
                        <a:solidFill>
                          <a:srgbClr val="242934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42934"/>
                          </a:solidFill>
                        </a:rPr>
                        <a:t>0.56k-3.75k per week</a:t>
                      </a:r>
                      <a:endParaRPr sz="1000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1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242934"/>
                          </a:solidFill>
                        </a:rPr>
                        <a:t>Business grant</a:t>
                      </a:r>
                      <a:endParaRPr b="1" sz="1000" u="none" cap="none" strike="noStrike">
                        <a:solidFill>
                          <a:srgbClr val="242934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242934"/>
                          </a:solidFill>
                        </a:rPr>
                        <a:t>July 2021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242934"/>
                          </a:solidFill>
                        </a:rPr>
                        <a:t>20+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242934"/>
                          </a:solidFill>
                        </a:rPr>
                        <a:t>75k-50m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42934"/>
                          </a:solidFill>
                        </a:rPr>
                        <a:t>Tier 1: 7.5k </a:t>
                      </a:r>
                      <a:endParaRPr sz="1000">
                        <a:solidFill>
                          <a:srgbClr val="242934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42934"/>
                          </a:solidFill>
                        </a:rPr>
                        <a:t>Tier 2:10.5k</a:t>
                      </a:r>
                      <a:endParaRPr sz="1000">
                        <a:solidFill>
                          <a:srgbClr val="242934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42934"/>
                          </a:solidFill>
                        </a:rPr>
                        <a:t>Tier 3: 15k</a:t>
                      </a:r>
                      <a:endParaRPr sz="1000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3b0820fa8d_0_0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Business Close Support Success Measurement- Small business grant</a:t>
            </a:r>
            <a:endParaRPr/>
          </a:p>
        </p:txBody>
      </p:sp>
      <p:sp>
        <p:nvSpPr>
          <p:cNvPr id="233" name="Google Shape;233;g23b0820fa8d_0_0"/>
          <p:cNvSpPr txBox="1"/>
          <p:nvPr>
            <p:ph idx="1" type="body"/>
          </p:nvPr>
        </p:nvSpPr>
        <p:spPr>
          <a:xfrm>
            <a:off x="250824" y="1773238"/>
            <a:ext cx="86631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34" name="Google Shape;234;g23b0820fa8d_0_0"/>
          <p:cNvSpPr txBox="1"/>
          <p:nvPr>
            <p:ph idx="2" type="body"/>
          </p:nvPr>
        </p:nvSpPr>
        <p:spPr>
          <a:xfrm>
            <a:off x="683600" y="1260463"/>
            <a:ext cx="8663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graphicFrame>
        <p:nvGraphicFramePr>
          <p:cNvPr id="235" name="Google Shape;235;g23b0820fa8d_0_0"/>
          <p:cNvGraphicFramePr/>
          <p:nvPr/>
        </p:nvGraphicFramePr>
        <p:xfrm>
          <a:off x="1497050" y="117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{6F7CD794-73ED-4731-9BCE-1BA62DD42D82}</a:tableStyleId>
              </a:tblPr>
              <a:tblGrid>
                <a:gridCol w="2079775"/>
                <a:gridCol w="946550"/>
                <a:gridCol w="1473725"/>
                <a:gridCol w="1064200"/>
                <a:gridCol w="1625500"/>
              </a:tblGrid>
              <a:tr h="85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Support Name 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Date 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Business Size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Turnover 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Available Fund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94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242934"/>
                          </a:solidFill>
                        </a:rPr>
                        <a:t>$10,000 small business support grant (2020)</a:t>
                      </a:r>
                      <a:endParaRPr b="1" sz="1000" u="none" cap="none" strike="noStrike">
                        <a:solidFill>
                          <a:srgbClr val="242934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242934"/>
                          </a:solidFill>
                        </a:rPr>
                        <a:t>June</a:t>
                      </a:r>
                      <a:r>
                        <a:rPr lang="en-US" sz="1000" u="none" cap="none" strike="noStrike">
                          <a:solidFill>
                            <a:srgbClr val="242934"/>
                          </a:solidFill>
                        </a:rPr>
                        <a:t> 2020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242934"/>
                          </a:solidFill>
                        </a:rPr>
                        <a:t>0-20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242934"/>
                          </a:solidFill>
                        </a:rPr>
                        <a:t>Less than 50k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42934"/>
                          </a:solidFill>
                        </a:rPr>
                        <a:t>10k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4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242934"/>
                          </a:solidFill>
                        </a:rPr>
                        <a:t>$3,000 small business recovery grant (2020)</a:t>
                      </a:r>
                      <a:endParaRPr b="1" sz="1000" u="none" cap="none" strike="noStrike">
                        <a:solidFill>
                          <a:srgbClr val="242934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242934"/>
                          </a:solidFill>
                        </a:rPr>
                        <a:t>July 2020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242934"/>
                          </a:solidFill>
                        </a:rPr>
                        <a:t>0-20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242934"/>
                          </a:solidFill>
                        </a:rPr>
                        <a:t>Less than 50k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42934"/>
                          </a:solidFill>
                        </a:rPr>
                        <a:t>3k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rgbClr val="242934"/>
                          </a:solidFill>
                        </a:rPr>
                        <a:t>COVID-19 micro-business grant</a:t>
                      </a:r>
                      <a:r>
                        <a:rPr b="1" lang="en-US" sz="1000" u="none" cap="none" strike="noStrike">
                          <a:solidFill>
                            <a:srgbClr val="242934"/>
                          </a:solidFill>
                        </a:rPr>
                        <a:t> </a:t>
                      </a:r>
                      <a:r>
                        <a:rPr b="1" lang="en-US" sz="1000">
                          <a:solidFill>
                            <a:srgbClr val="242934"/>
                          </a:solidFill>
                        </a:rPr>
                        <a:t>(2021)</a:t>
                      </a:r>
                      <a:endParaRPr b="1"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242934"/>
                          </a:solidFill>
                        </a:rPr>
                        <a:t>July 2021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242934"/>
                          </a:solidFill>
                        </a:rPr>
                        <a:t>0-20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242934"/>
                          </a:solidFill>
                        </a:rPr>
                        <a:t>Less than 50k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42934"/>
                          </a:solidFill>
                        </a:rPr>
                        <a:t>1.5k per fortnight </a:t>
                      </a:r>
                      <a:endParaRPr sz="1000">
                        <a:solidFill>
                          <a:srgbClr val="242934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42934"/>
                          </a:solidFill>
                        </a:rPr>
                        <a:t>0.75k per </a:t>
                      </a:r>
                      <a:r>
                        <a:rPr lang="en-US" sz="1000">
                          <a:solidFill>
                            <a:srgbClr val="242934"/>
                          </a:solidFill>
                        </a:rPr>
                        <a:t>fortnight</a:t>
                      </a:r>
                      <a:r>
                        <a:rPr lang="en-US" sz="1000">
                          <a:solidFill>
                            <a:srgbClr val="242934"/>
                          </a:solidFill>
                        </a:rPr>
                        <a:t> (after 30 Oct)</a:t>
                      </a:r>
                      <a:endParaRPr sz="1000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027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242934"/>
                          </a:solidFill>
                        </a:rPr>
                        <a:t>Small business support grant </a:t>
                      </a:r>
                      <a:r>
                        <a:rPr b="1" lang="en-US" sz="1000">
                          <a:solidFill>
                            <a:srgbClr val="242934"/>
                          </a:solidFill>
                        </a:rPr>
                        <a:t>(2022)</a:t>
                      </a:r>
                      <a:endParaRPr b="1" sz="1000" u="none" cap="none" strike="noStrike">
                        <a:solidFill>
                          <a:srgbClr val="242934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242934"/>
                          </a:solidFill>
                        </a:rPr>
                        <a:t>Feb 2022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242934"/>
                          </a:solidFill>
                        </a:rPr>
                        <a:t>0-20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242934"/>
                          </a:solidFill>
                        </a:rPr>
                        <a:t>Less than 50k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42934"/>
                          </a:solidFill>
                        </a:rPr>
                        <a:t>0.75k-2k per week </a:t>
                      </a:r>
                      <a:endParaRPr sz="1000">
                        <a:solidFill>
                          <a:srgbClr val="242934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42934"/>
                          </a:solidFill>
                        </a:rPr>
                        <a:t>0.5 k per week (non-employing)</a:t>
                      </a:r>
                      <a:endParaRPr sz="1000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1a0950b485_0_13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Business Close Support Success Measurement- Past Government Support For The Business </a:t>
            </a:r>
            <a:endParaRPr/>
          </a:p>
        </p:txBody>
      </p:sp>
      <p:sp>
        <p:nvSpPr>
          <p:cNvPr id="242" name="Google Shape;242;g21a0950b485_0_13"/>
          <p:cNvSpPr txBox="1"/>
          <p:nvPr>
            <p:ph idx="1" type="body"/>
          </p:nvPr>
        </p:nvSpPr>
        <p:spPr>
          <a:xfrm>
            <a:off x="250824" y="1773238"/>
            <a:ext cx="86631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43" name="Google Shape;243;g21a0950b485_0_13"/>
          <p:cNvSpPr txBox="1"/>
          <p:nvPr>
            <p:ph idx="2" type="body"/>
          </p:nvPr>
        </p:nvSpPr>
        <p:spPr>
          <a:xfrm>
            <a:off x="683600" y="1260463"/>
            <a:ext cx="8663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44" name="Google Shape;244;g21a0950b485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7525" y="1260475"/>
            <a:ext cx="6809701" cy="52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Business close support success measurement- Last week visualization </a:t>
            </a:r>
            <a:endParaRPr/>
          </a:p>
        </p:txBody>
      </p:sp>
      <p:sp>
        <p:nvSpPr>
          <p:cNvPr id="251" name="Google Shape;251;p10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52" name="Google Shape;252;p10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53" name="Google Shape;25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413" y="1604950"/>
            <a:ext cx="6829425" cy="364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1538" y="2222500"/>
            <a:ext cx="366712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3b0820fa8d_0_31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Business close support success measurement- Last week visualization </a:t>
            </a:r>
            <a:endParaRPr/>
          </a:p>
        </p:txBody>
      </p:sp>
      <p:sp>
        <p:nvSpPr>
          <p:cNvPr id="261" name="Google Shape;261;g23b0820fa8d_0_31"/>
          <p:cNvSpPr txBox="1"/>
          <p:nvPr>
            <p:ph idx="1" type="body"/>
          </p:nvPr>
        </p:nvSpPr>
        <p:spPr>
          <a:xfrm>
            <a:off x="250824" y="1773238"/>
            <a:ext cx="86631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62" name="Google Shape;262;g23b0820fa8d_0_31"/>
          <p:cNvSpPr txBox="1"/>
          <p:nvPr>
            <p:ph idx="2" type="body"/>
          </p:nvPr>
        </p:nvSpPr>
        <p:spPr>
          <a:xfrm>
            <a:off x="250825" y="1268413"/>
            <a:ext cx="8663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63" name="Google Shape;263;g23b0820fa8d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126" y="1260475"/>
            <a:ext cx="5946500" cy="501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3b0820fa8d_0_95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Business close support success measurement- This week</a:t>
            </a:r>
            <a:endParaRPr/>
          </a:p>
        </p:txBody>
      </p:sp>
      <p:sp>
        <p:nvSpPr>
          <p:cNvPr id="270" name="Google Shape;270;g23b0820fa8d_0_95"/>
          <p:cNvSpPr txBox="1"/>
          <p:nvPr>
            <p:ph idx="1" type="body"/>
          </p:nvPr>
        </p:nvSpPr>
        <p:spPr>
          <a:xfrm>
            <a:off x="165874" y="1336263"/>
            <a:ext cx="86631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87197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34"/>
              <a:buChar char="–"/>
            </a:pPr>
            <a:r>
              <a:rPr b="1" lang="en-US" sz="2923"/>
              <a:t>Measure the success of the support to the small businesses-</a:t>
            </a:r>
            <a:r>
              <a:rPr lang="en-US" sz="2923"/>
              <a:t>in 2020,2021 by specific industries </a:t>
            </a:r>
            <a:endParaRPr sz="292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23"/>
          </a:p>
          <a:p>
            <a:pPr indent="-287197" lvl="0" marL="342900" rtl="0" algn="l">
              <a:spcBef>
                <a:spcPts val="0"/>
              </a:spcBef>
              <a:spcAft>
                <a:spcPts val="0"/>
              </a:spcAft>
              <a:buSzPct val="100034"/>
              <a:buChar char="–"/>
            </a:pPr>
            <a:r>
              <a:rPr b="1" lang="en-US" sz="2923"/>
              <a:t>Success Measurement Criteria:</a:t>
            </a:r>
            <a:r>
              <a:rPr lang="en-US" sz="2923"/>
              <a:t> Business close rate deceleration</a:t>
            </a:r>
            <a:endParaRPr sz="2923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23"/>
          </a:p>
          <a:p>
            <a:pPr indent="-3585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b="1" lang="en-US" sz="2923"/>
              <a:t>Conclusion: </a:t>
            </a:r>
            <a:r>
              <a:rPr lang="en-US" sz="2923"/>
              <a:t>The small business grants is successful/ unsuccessful to specific industries’ small businesses in 2020,2021. </a:t>
            </a:r>
            <a:endParaRPr sz="292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2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2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2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2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2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2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2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2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2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71" name="Google Shape;271;g23b0820fa8d_0_95"/>
          <p:cNvSpPr txBox="1"/>
          <p:nvPr>
            <p:ph idx="2" type="body"/>
          </p:nvPr>
        </p:nvSpPr>
        <p:spPr>
          <a:xfrm>
            <a:off x="165875" y="1260463"/>
            <a:ext cx="8663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3b0820fa8d_0_86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Business Close Support Success Measurement- Small business grant</a:t>
            </a:r>
            <a:endParaRPr/>
          </a:p>
        </p:txBody>
      </p:sp>
      <p:sp>
        <p:nvSpPr>
          <p:cNvPr id="278" name="Google Shape;278;g23b0820fa8d_0_86"/>
          <p:cNvSpPr txBox="1"/>
          <p:nvPr>
            <p:ph idx="1" type="body"/>
          </p:nvPr>
        </p:nvSpPr>
        <p:spPr>
          <a:xfrm>
            <a:off x="250824" y="1773238"/>
            <a:ext cx="86631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79" name="Google Shape;279;g23b0820fa8d_0_86"/>
          <p:cNvSpPr txBox="1"/>
          <p:nvPr>
            <p:ph idx="2" type="body"/>
          </p:nvPr>
        </p:nvSpPr>
        <p:spPr>
          <a:xfrm>
            <a:off x="683600" y="1260463"/>
            <a:ext cx="8663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graphicFrame>
        <p:nvGraphicFramePr>
          <p:cNvPr id="280" name="Google Shape;280;g23b0820fa8d_0_86"/>
          <p:cNvGraphicFramePr/>
          <p:nvPr/>
        </p:nvGraphicFramePr>
        <p:xfrm>
          <a:off x="175800" y="1466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{6F7CD794-73ED-4731-9BCE-1BA62DD42D82}</a:tableStyleId>
              </a:tblPr>
              <a:tblGrid>
                <a:gridCol w="4073100"/>
                <a:gridCol w="1853775"/>
                <a:gridCol w="2886250"/>
              </a:tblGrid>
              <a:tr h="86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Support Name 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Date 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</a:rPr>
                        <a:t>Success Measurement Criteria</a:t>
                      </a:r>
                      <a:r>
                        <a:rPr b="1" lang="en-US"/>
                        <a:t> 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95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u="none" cap="none" strike="noStrike">
                          <a:solidFill>
                            <a:srgbClr val="242934"/>
                          </a:solidFill>
                        </a:rPr>
                        <a:t>$10,000 small business support grant (2020)</a:t>
                      </a:r>
                      <a:endParaRPr b="1" u="none" cap="none" strike="noStrike">
                        <a:solidFill>
                          <a:srgbClr val="242934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242934"/>
                          </a:solidFill>
                        </a:rPr>
                        <a:t>June</a:t>
                      </a:r>
                      <a:r>
                        <a:rPr lang="en-US" u="none" cap="none" strike="noStrike">
                          <a:solidFill>
                            <a:srgbClr val="242934"/>
                          </a:solidFill>
                        </a:rPr>
                        <a:t> 2020</a:t>
                      </a:r>
                      <a:endParaRPr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accent1"/>
                          </a:solidFill>
                        </a:rPr>
                        <a:t>Business close rate deceleration</a:t>
                      </a:r>
                      <a:r>
                        <a:rPr lang="en-US" sz="1500">
                          <a:solidFill>
                            <a:srgbClr val="333333"/>
                          </a:solidFill>
                        </a:rPr>
                        <a:t> by industry in 2021</a:t>
                      </a:r>
                      <a:endParaRPr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5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u="none" cap="none" strike="noStrike">
                          <a:solidFill>
                            <a:srgbClr val="242934"/>
                          </a:solidFill>
                        </a:rPr>
                        <a:t>$3,000 small business recovery grant (2020)</a:t>
                      </a:r>
                      <a:endParaRPr b="1" u="none" cap="none" strike="noStrike">
                        <a:solidFill>
                          <a:srgbClr val="242934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u="none" cap="none" strike="noStrike">
                          <a:solidFill>
                            <a:srgbClr val="242934"/>
                          </a:solidFill>
                        </a:rPr>
                        <a:t>July 2020</a:t>
                      </a:r>
                      <a:endParaRPr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accent1"/>
                          </a:solidFill>
                        </a:rPr>
                        <a:t>Business close rate deceleration</a:t>
                      </a:r>
                      <a:r>
                        <a:rPr lang="en-US" sz="1500">
                          <a:solidFill>
                            <a:srgbClr val="333333"/>
                          </a:solidFill>
                        </a:rPr>
                        <a:t> by industry in 2021</a:t>
                      </a:r>
                      <a:endParaRPr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5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242934"/>
                          </a:solidFill>
                        </a:rPr>
                        <a:t>COVID-19 micro-business grant</a:t>
                      </a:r>
                      <a:r>
                        <a:rPr b="1" lang="en-US" u="none" cap="none" strike="noStrike">
                          <a:solidFill>
                            <a:srgbClr val="242934"/>
                          </a:solidFill>
                        </a:rPr>
                        <a:t> </a:t>
                      </a:r>
                      <a:r>
                        <a:rPr b="1" lang="en-US">
                          <a:solidFill>
                            <a:srgbClr val="242934"/>
                          </a:solidFill>
                        </a:rPr>
                        <a:t>(2021)</a:t>
                      </a:r>
                      <a:endParaRPr b="1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u="none" cap="none" strike="noStrike">
                          <a:solidFill>
                            <a:srgbClr val="242934"/>
                          </a:solidFill>
                        </a:rPr>
                        <a:t>July 2021</a:t>
                      </a:r>
                      <a:endParaRPr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accent1"/>
                          </a:solidFill>
                        </a:rPr>
                        <a:t>Business close rate deceleration</a:t>
                      </a:r>
                      <a:r>
                        <a:rPr lang="en-US" sz="1500">
                          <a:solidFill>
                            <a:srgbClr val="333333"/>
                          </a:solidFill>
                        </a:rPr>
                        <a:t> by industry in 2022</a:t>
                      </a:r>
                      <a:endParaRPr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  <a:tr h="1041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u="none" cap="none" strike="noStrike">
                          <a:solidFill>
                            <a:srgbClr val="242934"/>
                          </a:solidFill>
                        </a:rPr>
                        <a:t>Small business support grant </a:t>
                      </a:r>
                      <a:r>
                        <a:rPr b="1" lang="en-US">
                          <a:solidFill>
                            <a:srgbClr val="242934"/>
                          </a:solidFill>
                        </a:rPr>
                        <a:t>(2022)</a:t>
                      </a:r>
                      <a:endParaRPr b="1" u="none" cap="none" strike="noStrike">
                        <a:solidFill>
                          <a:srgbClr val="242934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u="none" cap="none" strike="noStrike">
                          <a:solidFill>
                            <a:srgbClr val="242934"/>
                          </a:solidFill>
                        </a:rPr>
                        <a:t>Feb 2022</a:t>
                      </a:r>
                      <a:endParaRPr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accent1"/>
                          </a:solidFill>
                        </a:rPr>
                        <a:t>Business close rate deceleration</a:t>
                      </a:r>
                      <a:r>
                        <a:rPr lang="en-US" sz="1500">
                          <a:solidFill>
                            <a:srgbClr val="333333"/>
                          </a:solidFill>
                        </a:rPr>
                        <a:t> by industry in 2022</a:t>
                      </a:r>
                      <a:endParaRPr sz="12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week meeting schedule  </a:t>
            </a:r>
            <a:endParaRPr/>
          </a:p>
        </p:txBody>
      </p:sp>
      <p:sp>
        <p:nvSpPr>
          <p:cNvPr id="135" name="Google Shape;135;p2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004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/>
              <a:t>Report progress and ask for feedbacks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/>
          </a:p>
          <a:p>
            <a:pPr indent="-3581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/>
              <a:t>Traveling Problem impact Forecasting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r>
              <a:rPr lang="en-US"/>
              <a:t>asic theory about the forecast model implemented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Improved forecast model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/>
          </a:p>
          <a:p>
            <a:pPr indent="-3581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/>
              <a:t>Business Close Support Success Measurement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Lists of the supports measured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Improved support success measurement visualizations/ dashboards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36" name="Google Shape;136;p2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3b0820fa8d_0_48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Business close support success measurement- This week</a:t>
            </a:r>
            <a:endParaRPr/>
          </a:p>
        </p:txBody>
      </p:sp>
      <p:sp>
        <p:nvSpPr>
          <p:cNvPr id="287" name="Google Shape;287;g23b0820fa8d_0_48"/>
          <p:cNvSpPr txBox="1"/>
          <p:nvPr>
            <p:ph idx="1" type="body"/>
          </p:nvPr>
        </p:nvSpPr>
        <p:spPr>
          <a:xfrm>
            <a:off x="165874" y="1336263"/>
            <a:ext cx="86631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87197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34"/>
              <a:buChar char="–"/>
            </a:pPr>
            <a:r>
              <a:rPr b="1" lang="en-US" sz="2923"/>
              <a:t>Measure the success of the support to the small businesses-</a:t>
            </a:r>
            <a:r>
              <a:rPr lang="en-US" sz="2923"/>
              <a:t>in 2020,2021 by specific industries </a:t>
            </a:r>
            <a:endParaRPr sz="292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23"/>
          </a:p>
          <a:p>
            <a:pPr indent="-287197" lvl="0" marL="342900" rtl="0" algn="l">
              <a:spcBef>
                <a:spcPts val="0"/>
              </a:spcBef>
              <a:spcAft>
                <a:spcPts val="0"/>
              </a:spcAft>
              <a:buSzPct val="100034"/>
              <a:buChar char="–"/>
            </a:pPr>
            <a:r>
              <a:rPr b="1" lang="en-US" sz="2923"/>
              <a:t>Success Measurement Criteria:</a:t>
            </a:r>
            <a:r>
              <a:rPr lang="en-US" sz="2923"/>
              <a:t> Business close rate deceleration</a:t>
            </a:r>
            <a:endParaRPr sz="2923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23"/>
          </a:p>
          <a:p>
            <a:pPr indent="-3585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b="1" lang="en-US" sz="2923"/>
              <a:t>Conclusion: </a:t>
            </a:r>
            <a:r>
              <a:rPr lang="en-US" sz="2923"/>
              <a:t>The small business grants is successful/ unsuccessful </a:t>
            </a:r>
            <a:r>
              <a:rPr lang="en-US" sz="2923"/>
              <a:t>t</a:t>
            </a:r>
            <a:r>
              <a:rPr lang="en-US" sz="2923"/>
              <a:t>o specific industries’ small businesses in 2020,2021. </a:t>
            </a:r>
            <a:endParaRPr sz="292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23"/>
          </a:p>
          <a:p>
            <a:pPr indent="-3585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b="1" lang="en-US" sz="2923"/>
              <a:t>Recommendation</a:t>
            </a:r>
            <a:r>
              <a:rPr b="1" lang="en-US" sz="2923"/>
              <a:t>: </a:t>
            </a:r>
            <a:endParaRPr sz="292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2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2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2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2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2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2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2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88" name="Google Shape;288;g23b0820fa8d_0_48"/>
          <p:cNvSpPr txBox="1"/>
          <p:nvPr>
            <p:ph idx="2" type="body"/>
          </p:nvPr>
        </p:nvSpPr>
        <p:spPr>
          <a:xfrm>
            <a:off x="165875" y="1260463"/>
            <a:ext cx="8663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89" name="Google Shape;289;g23b0820fa8d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325" y="3511200"/>
            <a:ext cx="5510674" cy="29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3b0820fa8d_0_70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Business Close Support Success Measurement- Small business grant</a:t>
            </a:r>
            <a:endParaRPr/>
          </a:p>
        </p:txBody>
      </p:sp>
      <p:sp>
        <p:nvSpPr>
          <p:cNvPr id="296" name="Google Shape;296;g23b0820fa8d_0_70"/>
          <p:cNvSpPr txBox="1"/>
          <p:nvPr>
            <p:ph idx="1" type="body"/>
          </p:nvPr>
        </p:nvSpPr>
        <p:spPr>
          <a:xfrm>
            <a:off x="250824" y="1773238"/>
            <a:ext cx="86631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97" name="Google Shape;297;g23b0820fa8d_0_70"/>
          <p:cNvSpPr txBox="1"/>
          <p:nvPr>
            <p:ph idx="2" type="body"/>
          </p:nvPr>
        </p:nvSpPr>
        <p:spPr>
          <a:xfrm>
            <a:off x="683600" y="1260463"/>
            <a:ext cx="8663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graphicFrame>
        <p:nvGraphicFramePr>
          <p:cNvPr id="298" name="Google Shape;298;g23b0820fa8d_0_70"/>
          <p:cNvGraphicFramePr/>
          <p:nvPr/>
        </p:nvGraphicFramePr>
        <p:xfrm>
          <a:off x="1497050" y="117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{6F7CD794-73ED-4731-9BCE-1BA62DD42D82}</a:tableStyleId>
              </a:tblPr>
              <a:tblGrid>
                <a:gridCol w="2079775"/>
                <a:gridCol w="946550"/>
                <a:gridCol w="1473725"/>
                <a:gridCol w="1064200"/>
                <a:gridCol w="1625500"/>
              </a:tblGrid>
              <a:tr h="85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Support Name 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Date 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Business Size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Turnover 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Available Fund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94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242934"/>
                          </a:solidFill>
                        </a:rPr>
                        <a:t>$10,000 small business support grant (2020)</a:t>
                      </a:r>
                      <a:endParaRPr b="1" sz="1000" u="none" cap="none" strike="noStrike">
                        <a:solidFill>
                          <a:srgbClr val="242934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242934"/>
                          </a:solidFill>
                        </a:rPr>
                        <a:t>June</a:t>
                      </a:r>
                      <a:r>
                        <a:rPr lang="en-US" sz="1000" u="none" cap="none" strike="noStrike">
                          <a:solidFill>
                            <a:srgbClr val="242934"/>
                          </a:solidFill>
                        </a:rPr>
                        <a:t> 2020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242934"/>
                          </a:solidFill>
                        </a:rPr>
                        <a:t>0-20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242934"/>
                          </a:solidFill>
                        </a:rPr>
                        <a:t>Less than 50k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42934"/>
                          </a:solidFill>
                        </a:rPr>
                        <a:t>10k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4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242934"/>
                          </a:solidFill>
                        </a:rPr>
                        <a:t>$3,000 small business recovery grant (2020)</a:t>
                      </a:r>
                      <a:endParaRPr b="1" sz="1000" u="none" cap="none" strike="noStrike">
                        <a:solidFill>
                          <a:srgbClr val="242934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242934"/>
                          </a:solidFill>
                        </a:rPr>
                        <a:t>July 2020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242934"/>
                          </a:solidFill>
                        </a:rPr>
                        <a:t>0-20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242934"/>
                          </a:solidFill>
                        </a:rPr>
                        <a:t>Less than 50k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42934"/>
                          </a:solidFill>
                        </a:rPr>
                        <a:t>3k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rgbClr val="242934"/>
                          </a:solidFill>
                        </a:rPr>
                        <a:t>COVID-19 micro-business grant</a:t>
                      </a:r>
                      <a:r>
                        <a:rPr b="1" lang="en-US" sz="1000" u="none" cap="none" strike="noStrike">
                          <a:solidFill>
                            <a:srgbClr val="242934"/>
                          </a:solidFill>
                        </a:rPr>
                        <a:t> </a:t>
                      </a:r>
                      <a:r>
                        <a:rPr b="1" lang="en-US" sz="1000">
                          <a:solidFill>
                            <a:srgbClr val="242934"/>
                          </a:solidFill>
                        </a:rPr>
                        <a:t>(2021)</a:t>
                      </a:r>
                      <a:endParaRPr b="1"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242934"/>
                          </a:solidFill>
                        </a:rPr>
                        <a:t>July 2021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242934"/>
                          </a:solidFill>
                        </a:rPr>
                        <a:t>0-20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242934"/>
                          </a:solidFill>
                        </a:rPr>
                        <a:t>Less than 50k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42934"/>
                          </a:solidFill>
                        </a:rPr>
                        <a:t>1.5k per fortnight </a:t>
                      </a:r>
                      <a:endParaRPr sz="1000">
                        <a:solidFill>
                          <a:srgbClr val="242934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42934"/>
                          </a:solidFill>
                        </a:rPr>
                        <a:t>0.75k per fortnight (after 30 Oct)</a:t>
                      </a:r>
                      <a:endParaRPr sz="1000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</a:tr>
              <a:tr h="1027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242934"/>
                          </a:solidFill>
                        </a:rPr>
                        <a:t>Small business support grant </a:t>
                      </a:r>
                      <a:r>
                        <a:rPr b="1" lang="en-US" sz="1000">
                          <a:solidFill>
                            <a:srgbClr val="242934"/>
                          </a:solidFill>
                        </a:rPr>
                        <a:t>(2022)</a:t>
                      </a:r>
                      <a:endParaRPr b="1" sz="1000" u="none" cap="none" strike="noStrike">
                        <a:solidFill>
                          <a:srgbClr val="242934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242934"/>
                          </a:solidFill>
                        </a:rPr>
                        <a:t>Feb 2022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242934"/>
                          </a:solidFill>
                        </a:rPr>
                        <a:t>0-20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242934"/>
                          </a:solidFill>
                        </a:rPr>
                        <a:t>Less than 50k</a:t>
                      </a:r>
                      <a:endParaRPr sz="1000" u="none" cap="none" strike="noStrike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42934"/>
                          </a:solidFill>
                        </a:rPr>
                        <a:t>0.75k-2k per week </a:t>
                      </a:r>
                      <a:endParaRPr sz="1000">
                        <a:solidFill>
                          <a:srgbClr val="242934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42934"/>
                          </a:solidFill>
                        </a:rPr>
                        <a:t>0.5 k per week (non-employing)</a:t>
                      </a:r>
                      <a:endParaRPr sz="1000">
                        <a:solidFill>
                          <a:srgbClr val="24293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3b0820fa8d_0_78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Business close support success measurement- This week</a:t>
            </a:r>
            <a:endParaRPr/>
          </a:p>
        </p:txBody>
      </p:sp>
      <p:sp>
        <p:nvSpPr>
          <p:cNvPr id="305" name="Google Shape;305;g23b0820fa8d_0_78"/>
          <p:cNvSpPr txBox="1"/>
          <p:nvPr>
            <p:ph idx="1" type="body"/>
          </p:nvPr>
        </p:nvSpPr>
        <p:spPr>
          <a:xfrm>
            <a:off x="165874" y="1336263"/>
            <a:ext cx="86631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87197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34"/>
              <a:buChar char="–"/>
            </a:pPr>
            <a:r>
              <a:rPr b="1" lang="en-US" sz="2923"/>
              <a:t>Measure the success of the support to the small businesses-</a:t>
            </a:r>
            <a:r>
              <a:rPr lang="en-US" sz="2923"/>
              <a:t>in 2020,2021 by specific industries </a:t>
            </a:r>
            <a:endParaRPr sz="292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23"/>
          </a:p>
          <a:p>
            <a:pPr indent="-287197" lvl="0" marL="342900" rtl="0" algn="l">
              <a:spcBef>
                <a:spcPts val="0"/>
              </a:spcBef>
              <a:spcAft>
                <a:spcPts val="0"/>
              </a:spcAft>
              <a:buSzPct val="100034"/>
              <a:buChar char="–"/>
            </a:pPr>
            <a:r>
              <a:rPr b="1" lang="en-US" sz="2923"/>
              <a:t>Success Measurement Criteria:</a:t>
            </a:r>
            <a:r>
              <a:rPr lang="en-US" sz="2923"/>
              <a:t> Business close rate deceleration</a:t>
            </a:r>
            <a:endParaRPr sz="2923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23"/>
          </a:p>
          <a:p>
            <a:pPr indent="-3585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b="1" lang="en-US" sz="2923"/>
              <a:t>Conclusion: </a:t>
            </a:r>
            <a:r>
              <a:rPr lang="en-US" sz="2923"/>
              <a:t>The small business grants is successful/ unsuccessful to specific industries’ small businesses in 2020,2021. </a:t>
            </a:r>
            <a:endParaRPr sz="292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23"/>
          </a:p>
          <a:p>
            <a:pPr indent="-3585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b="1" lang="en-US" sz="2923"/>
              <a:t>Recommendation: </a:t>
            </a:r>
            <a:endParaRPr sz="292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2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2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2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COVID-19 micro-business grant (2021)</a:t>
            </a:r>
            <a:endParaRPr b="1" sz="3923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2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Small business support grant (2022)</a:t>
            </a:r>
            <a:endParaRPr b="1" sz="292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2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06" name="Google Shape;306;g23b0820fa8d_0_78"/>
          <p:cNvSpPr txBox="1"/>
          <p:nvPr>
            <p:ph idx="2" type="body"/>
          </p:nvPr>
        </p:nvSpPr>
        <p:spPr>
          <a:xfrm>
            <a:off x="165875" y="1260463"/>
            <a:ext cx="8663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307" name="Google Shape;307;g23b0820fa8d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325" y="3502400"/>
            <a:ext cx="5510674" cy="29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3b0820fa8d_0_106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Business close support success measurement- This week</a:t>
            </a:r>
            <a:endParaRPr/>
          </a:p>
        </p:txBody>
      </p:sp>
      <p:sp>
        <p:nvSpPr>
          <p:cNvPr id="314" name="Google Shape;314;g23b0820fa8d_0_106"/>
          <p:cNvSpPr txBox="1"/>
          <p:nvPr>
            <p:ph idx="1" type="body"/>
          </p:nvPr>
        </p:nvSpPr>
        <p:spPr>
          <a:xfrm>
            <a:off x="165874" y="1336263"/>
            <a:ext cx="86631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87197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34"/>
              <a:buChar char="–"/>
            </a:pPr>
            <a:r>
              <a:rPr b="1" lang="en-US" sz="2923"/>
              <a:t>Measure the success of the support to the small businesses-</a:t>
            </a:r>
            <a:r>
              <a:rPr lang="en-US" sz="2923"/>
              <a:t>in 2020,2021 by specific industries </a:t>
            </a:r>
            <a:endParaRPr sz="292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23"/>
          </a:p>
          <a:p>
            <a:pPr indent="-287197" lvl="0" marL="342900" rtl="0" algn="l">
              <a:spcBef>
                <a:spcPts val="0"/>
              </a:spcBef>
              <a:spcAft>
                <a:spcPts val="0"/>
              </a:spcAft>
              <a:buSzPct val="100034"/>
              <a:buChar char="–"/>
            </a:pPr>
            <a:r>
              <a:rPr b="1" lang="en-US" sz="2923"/>
              <a:t>Success Measurement Criteria:</a:t>
            </a:r>
            <a:r>
              <a:rPr lang="en-US" sz="2923"/>
              <a:t> Business close rate deceleration</a:t>
            </a:r>
            <a:endParaRPr sz="2923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23"/>
          </a:p>
          <a:p>
            <a:pPr indent="-3585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b="1" lang="en-US" sz="2923"/>
              <a:t>Conclusion: </a:t>
            </a:r>
            <a:r>
              <a:rPr lang="en-US" sz="2923"/>
              <a:t>The small business grants is successful/ unsuccessful to specific industries’ small businesses in 2020,2021. </a:t>
            </a:r>
            <a:endParaRPr sz="292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23"/>
          </a:p>
          <a:p>
            <a:pPr indent="-3585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b="1" lang="en-US" sz="2923"/>
              <a:t>Recommendation: </a:t>
            </a:r>
            <a:endParaRPr sz="292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2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2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2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COVID-19 micro-business grant (2021)</a:t>
            </a:r>
            <a:endParaRPr b="1" sz="3923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23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Small business support grant (2022)</a:t>
            </a:r>
            <a:endParaRPr b="1"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2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15" name="Google Shape;315;g23b0820fa8d_0_106"/>
          <p:cNvSpPr txBox="1"/>
          <p:nvPr>
            <p:ph idx="2" type="body"/>
          </p:nvPr>
        </p:nvSpPr>
        <p:spPr>
          <a:xfrm>
            <a:off x="165875" y="1260463"/>
            <a:ext cx="8663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316" name="Google Shape;316;g23b0820fa8d_0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325" y="3502400"/>
            <a:ext cx="5510674" cy="29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23b0820fa8d_0_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0225" y="4714300"/>
            <a:ext cx="1432750" cy="42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23b0820fa8d_0_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0400" y="5512025"/>
            <a:ext cx="1305400" cy="3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1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Business close support success measurement- Python Automated Visualization </a:t>
            </a:r>
            <a:endParaRPr/>
          </a:p>
        </p:txBody>
      </p:sp>
      <p:sp>
        <p:nvSpPr>
          <p:cNvPr id="325" name="Google Shape;325;p11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26" name="Google Shape;326;p11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3b0820fa8d_0_116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Business close support success measurement</a:t>
            </a:r>
            <a:endParaRPr/>
          </a:p>
        </p:txBody>
      </p:sp>
      <p:sp>
        <p:nvSpPr>
          <p:cNvPr id="333" name="Google Shape;333;g23b0820fa8d_0_116"/>
          <p:cNvSpPr txBox="1"/>
          <p:nvPr>
            <p:ph idx="1" type="body"/>
          </p:nvPr>
        </p:nvSpPr>
        <p:spPr>
          <a:xfrm>
            <a:off x="457200" y="225815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59346" lvl="0" marL="342900" rtl="0" algn="l">
              <a:spcBef>
                <a:spcPts val="0"/>
              </a:spcBef>
              <a:spcAft>
                <a:spcPts val="0"/>
              </a:spcAft>
              <a:buSzPct val="100034"/>
              <a:buChar char="–"/>
            </a:pPr>
            <a:r>
              <a:rPr b="1" lang="en-US" sz="2923"/>
              <a:t>Measure the success of the support to the small businesses-</a:t>
            </a:r>
            <a:r>
              <a:rPr lang="en-US" sz="2923"/>
              <a:t>in 2020,2021 by specific industries </a:t>
            </a:r>
            <a:endParaRPr sz="292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632"/>
              <a:buFont typeface="Arial"/>
              <a:buNone/>
            </a:pPr>
            <a:r>
              <a:t/>
            </a:r>
            <a:endParaRPr b="1" sz="2923"/>
          </a:p>
          <a:p>
            <a:pPr indent="-259346" lvl="0" marL="342900" rtl="0" algn="l">
              <a:spcBef>
                <a:spcPts val="0"/>
              </a:spcBef>
              <a:spcAft>
                <a:spcPts val="0"/>
              </a:spcAft>
              <a:buSzPct val="100034"/>
              <a:buChar char="–"/>
            </a:pPr>
            <a:r>
              <a:rPr b="1" lang="en-US" sz="2923"/>
              <a:t>Success Measurement Criteria:</a:t>
            </a:r>
            <a:r>
              <a:rPr lang="en-US" sz="2923"/>
              <a:t> Business close rate deceleration</a:t>
            </a:r>
            <a:endParaRPr sz="2923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632"/>
              <a:buFont typeface="Arial"/>
              <a:buNone/>
            </a:pPr>
            <a:r>
              <a:t/>
            </a:r>
            <a:endParaRPr sz="2923"/>
          </a:p>
          <a:p>
            <a:pPr indent="-3306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b="1" lang="en-US" sz="2923"/>
              <a:t>Conclusion: </a:t>
            </a:r>
            <a:r>
              <a:rPr lang="en-US" sz="2923"/>
              <a:t>The small business grants is successful/ unsuccessful to specific industries’ small businesses in 2020,2021. </a:t>
            </a:r>
            <a:endParaRPr sz="292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2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2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2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2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2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2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2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2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2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2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34" name="Google Shape;334;g23b0820fa8d_0_116"/>
          <p:cNvSpPr txBox="1"/>
          <p:nvPr>
            <p:ph idx="2" type="body"/>
          </p:nvPr>
        </p:nvSpPr>
        <p:spPr>
          <a:xfrm>
            <a:off x="4648200" y="1359925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35" name="Google Shape;335;g23b0820fa8d_0_116"/>
          <p:cNvSpPr txBox="1"/>
          <p:nvPr>
            <p:ph idx="1" type="body"/>
          </p:nvPr>
        </p:nvSpPr>
        <p:spPr>
          <a:xfrm>
            <a:off x="4546600" y="225815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59346" lvl="0" marL="342900" rtl="0" algn="l">
              <a:spcBef>
                <a:spcPts val="0"/>
              </a:spcBef>
              <a:spcAft>
                <a:spcPts val="0"/>
              </a:spcAft>
              <a:buSzPct val="100034"/>
              <a:buChar char="–"/>
            </a:pPr>
            <a:r>
              <a:rPr b="1" lang="en-US" sz="2923"/>
              <a:t>Measure the success of the support to the small businesses-</a:t>
            </a:r>
            <a:r>
              <a:rPr lang="en-US" sz="2923"/>
              <a:t>in 2020,2021 by </a:t>
            </a:r>
            <a:r>
              <a:rPr lang="en-US" sz="2923">
                <a:solidFill>
                  <a:schemeClr val="accent1"/>
                </a:solidFill>
              </a:rPr>
              <a:t>specific sub industries </a:t>
            </a:r>
            <a:endParaRPr sz="2923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23"/>
          </a:p>
          <a:p>
            <a:pPr indent="-259346" lvl="0" marL="342900" rtl="0" algn="l">
              <a:spcBef>
                <a:spcPts val="0"/>
              </a:spcBef>
              <a:spcAft>
                <a:spcPts val="0"/>
              </a:spcAft>
              <a:buSzPct val="100034"/>
              <a:buChar char="–"/>
            </a:pPr>
            <a:r>
              <a:rPr b="1" lang="en-US" sz="2923"/>
              <a:t>Success Measurement Criteria:</a:t>
            </a:r>
            <a:r>
              <a:rPr lang="en-US" sz="2923"/>
              <a:t> Business close rate deceleration</a:t>
            </a:r>
            <a:endParaRPr sz="2923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23"/>
          </a:p>
          <a:p>
            <a:pPr indent="-3306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b="1" lang="en-US" sz="2923"/>
              <a:t>Conclusion: </a:t>
            </a:r>
            <a:r>
              <a:rPr lang="en-US" sz="2923"/>
              <a:t>The small business grants is successful/ unsuccessful to </a:t>
            </a:r>
            <a:r>
              <a:rPr lang="en-US" sz="2923">
                <a:solidFill>
                  <a:schemeClr val="accent1"/>
                </a:solidFill>
              </a:rPr>
              <a:t>specific sub industries</a:t>
            </a:r>
            <a:r>
              <a:rPr lang="en-US" sz="2923"/>
              <a:t> small businesses in 2020,2021. </a:t>
            </a:r>
            <a:endParaRPr sz="292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2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2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2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2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2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2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2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2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2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36" name="Google Shape;336;g23b0820fa8d_0_116"/>
          <p:cNvSpPr txBox="1"/>
          <p:nvPr/>
        </p:nvSpPr>
        <p:spPr>
          <a:xfrm>
            <a:off x="1648200" y="15172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This week</a:t>
            </a:r>
            <a:endParaRPr/>
          </a:p>
        </p:txBody>
      </p:sp>
      <p:sp>
        <p:nvSpPr>
          <p:cNvPr id="337" name="Google Shape;337;g23b0820fa8d_0_116"/>
          <p:cNvSpPr txBox="1"/>
          <p:nvPr/>
        </p:nvSpPr>
        <p:spPr>
          <a:xfrm>
            <a:off x="5890000" y="15172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Next week</a:t>
            </a:r>
            <a:endParaRPr/>
          </a:p>
        </p:txBody>
      </p:sp>
      <p:sp>
        <p:nvSpPr>
          <p:cNvPr id="338" name="Google Shape;338;g23b0820fa8d_0_116"/>
          <p:cNvSpPr txBox="1"/>
          <p:nvPr/>
        </p:nvSpPr>
        <p:spPr>
          <a:xfrm>
            <a:off x="457200" y="44128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Following</a:t>
            </a:r>
            <a:r>
              <a:rPr b="1" lang="en-US" sz="2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week: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9" name="Google Shape;339;g23b0820fa8d_0_116"/>
          <p:cNvSpPr txBox="1"/>
          <p:nvPr/>
        </p:nvSpPr>
        <p:spPr>
          <a:xfrm>
            <a:off x="3129475" y="4412850"/>
            <a:ext cx="3000000" cy="26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603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4"/>
              <a:buFont typeface="Merriweather Sans"/>
              <a:buChar char="–"/>
            </a:pPr>
            <a:r>
              <a:rPr lang="en-US" sz="1623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</a:t>
            </a:r>
            <a:r>
              <a:rPr lang="en-US" sz="1623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uccess measurement by </a:t>
            </a:r>
            <a:r>
              <a:rPr lang="en-US" sz="1623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both industries and regions</a:t>
            </a:r>
            <a:r>
              <a:rPr b="1" lang="en-US" sz="1623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b="1" sz="1623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23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603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4"/>
              <a:buFont typeface="Merriweather Sans"/>
              <a:buChar char="–"/>
            </a:pPr>
            <a:r>
              <a:rPr lang="en-US" sz="1623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Success measurement by different </a:t>
            </a:r>
            <a:r>
              <a:rPr lang="en-US" sz="1623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num of employees</a:t>
            </a:r>
            <a:endParaRPr sz="1623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23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603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4"/>
              <a:buFont typeface="Merriweather Sans"/>
              <a:buChar char="–"/>
            </a:pPr>
            <a:r>
              <a:rPr lang="en-US" sz="1623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Success measurement of </a:t>
            </a:r>
            <a:r>
              <a:rPr lang="en-US" sz="1623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New Entries businesses</a:t>
            </a:r>
            <a:endParaRPr sz="1623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23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23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00"/>
              <a:t>Thank you !!!</a:t>
            </a:r>
            <a:endParaRPr/>
          </a:p>
        </p:txBody>
      </p:sp>
      <p:sp>
        <p:nvSpPr>
          <p:cNvPr id="345" name="Google Shape;345;p14"/>
          <p:cNvSpPr txBox="1"/>
          <p:nvPr>
            <p:ph idx="1" type="body"/>
          </p:nvPr>
        </p:nvSpPr>
        <p:spPr>
          <a:xfrm>
            <a:off x="250824" y="1620838"/>
            <a:ext cx="86631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46" name="Google Shape;346;p14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347" name="Google Shape;34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425" y="1754200"/>
            <a:ext cx="4242950" cy="381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Review - </a:t>
            </a:r>
            <a:r>
              <a:rPr lang="en-US"/>
              <a:t>Travelling problem</a:t>
            </a:r>
            <a:endParaRPr/>
          </a:p>
        </p:txBody>
      </p:sp>
      <p:sp>
        <p:nvSpPr>
          <p:cNvPr id="143" name="Google Shape;143;p4"/>
          <p:cNvSpPr txBox="1"/>
          <p:nvPr>
            <p:ph idx="1" type="body"/>
          </p:nvPr>
        </p:nvSpPr>
        <p:spPr>
          <a:xfrm>
            <a:off x="240449" y="1359738"/>
            <a:ext cx="86631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US"/>
              <a:t>The reason why investigate tourism problem</a:t>
            </a:r>
            <a:endParaRPr b="1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1) a significant contributor to the Australian economy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2) The main seasonal income for unskilled labour, especially for lower income groups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-US"/>
              <a:t>Demonstrate the change of international arrivals of short-term visitors by using visualisation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44" name="Google Shape;144;p4"/>
          <p:cNvSpPr txBox="1"/>
          <p:nvPr>
            <p:ph idx="2" type="body"/>
          </p:nvPr>
        </p:nvSpPr>
        <p:spPr>
          <a:xfrm>
            <a:off x="240450" y="1066713"/>
            <a:ext cx="8663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ecbcdd2a2_0_7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 - The change of the number of arrivals</a:t>
            </a:r>
            <a:endParaRPr/>
          </a:p>
        </p:txBody>
      </p:sp>
      <p:sp>
        <p:nvSpPr>
          <p:cNvPr id="151" name="Google Shape;151;g21ecbcdd2a2_0_7"/>
          <p:cNvSpPr txBox="1"/>
          <p:nvPr>
            <p:ph idx="1" type="body"/>
          </p:nvPr>
        </p:nvSpPr>
        <p:spPr>
          <a:xfrm>
            <a:off x="250824" y="1773238"/>
            <a:ext cx="86631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52" name="Google Shape;152;g21ecbcdd2a2_0_7"/>
          <p:cNvSpPr txBox="1"/>
          <p:nvPr>
            <p:ph idx="2" type="body"/>
          </p:nvPr>
        </p:nvSpPr>
        <p:spPr>
          <a:xfrm>
            <a:off x="250825" y="1268413"/>
            <a:ext cx="8663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53" name="Google Shape;153;g21ecbcdd2a2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00" y="1268425"/>
            <a:ext cx="8205450" cy="5108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ecbcdd2a2_0_129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will we </a:t>
            </a:r>
            <a:r>
              <a:rPr lang="en-US"/>
              <a:t>discuss today</a:t>
            </a:r>
            <a:r>
              <a:rPr lang="en-US"/>
              <a:t>? </a:t>
            </a:r>
            <a:endParaRPr/>
          </a:p>
        </p:txBody>
      </p:sp>
      <p:sp>
        <p:nvSpPr>
          <p:cNvPr id="160" name="Google Shape;160;g21ecbcdd2a2_0_129"/>
          <p:cNvSpPr txBox="1"/>
          <p:nvPr>
            <p:ph idx="1" type="body"/>
          </p:nvPr>
        </p:nvSpPr>
        <p:spPr>
          <a:xfrm>
            <a:off x="250824" y="1773238"/>
            <a:ext cx="8663100" cy="468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-US"/>
              <a:t>Basic theory of LSTM model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-US"/>
              <a:t>Implementing LSTM model to predict estimated recovery time period that reach the pre-crisis level.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-US"/>
              <a:t>Improved forecast model</a:t>
            </a:r>
            <a:endParaRPr/>
          </a:p>
        </p:txBody>
      </p:sp>
      <p:sp>
        <p:nvSpPr>
          <p:cNvPr id="161" name="Google Shape;161;g21ecbcdd2a2_0_129"/>
          <p:cNvSpPr txBox="1"/>
          <p:nvPr>
            <p:ph idx="2" type="body"/>
          </p:nvPr>
        </p:nvSpPr>
        <p:spPr>
          <a:xfrm>
            <a:off x="250825" y="1268413"/>
            <a:ext cx="8663100" cy="485700"/>
          </a:xfrm>
          <a:prstGeom prst="rect">
            <a:avLst/>
          </a:prstGeom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Travelling problem impact forecast- Model   </a:t>
            </a:r>
            <a:endParaRPr/>
          </a:p>
        </p:txBody>
      </p:sp>
      <p:sp>
        <p:nvSpPr>
          <p:cNvPr id="168" name="Google Shape;168;p6"/>
          <p:cNvSpPr txBox="1"/>
          <p:nvPr>
            <p:ph idx="2" type="body"/>
          </p:nvPr>
        </p:nvSpPr>
        <p:spPr>
          <a:xfrm>
            <a:off x="250825" y="1268535"/>
            <a:ext cx="86631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400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b="1" lang="en-US" sz="2400"/>
              <a:t>The number of arrivals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400"/>
              <a:t>	1) Monthly data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400"/>
              <a:t>	2) From SARS to Covid-19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400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b="1" lang="en-US" sz="2400"/>
              <a:t>T</a:t>
            </a:r>
            <a:r>
              <a:rPr b="1" lang="en-US" sz="2400"/>
              <a:t>wo machine learning ways</a:t>
            </a:r>
            <a:r>
              <a:rPr b="1" lang="en-US" sz="2400"/>
              <a:t> for time series data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/>
              <a:t>	1)LSTM model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/>
              <a:t>	2)</a:t>
            </a:r>
            <a:r>
              <a:rPr lang="en-US" sz="2400"/>
              <a:t>Transformer model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b0820fa8d_2_4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Travelling problem impact forecast- LSTM model</a:t>
            </a:r>
            <a:endParaRPr/>
          </a:p>
        </p:txBody>
      </p:sp>
      <p:sp>
        <p:nvSpPr>
          <p:cNvPr id="175" name="Google Shape;175;g23b0820fa8d_2_4"/>
          <p:cNvSpPr txBox="1"/>
          <p:nvPr>
            <p:ph idx="1" type="body"/>
          </p:nvPr>
        </p:nvSpPr>
        <p:spPr>
          <a:xfrm>
            <a:off x="250825" y="1260476"/>
            <a:ext cx="8663100" cy="51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b="1" lang="en-US"/>
              <a:t>Long Short Term Memory</a:t>
            </a:r>
            <a:endParaRPr b="1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 type of recurrent neural network (RNN) architecture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capture long-term dependencies in the input monthly travelling number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 three main components</a:t>
            </a:r>
            <a:endParaRPr/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Calibri"/>
              <a:buChar char="●"/>
            </a:pPr>
            <a:r>
              <a:rPr lang="en-US"/>
              <a:t>1)input gate: add new information </a:t>
            </a:r>
            <a:endParaRPr/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Calibri"/>
              <a:buChar char="●"/>
            </a:pPr>
            <a:r>
              <a:rPr lang="en-US"/>
              <a:t>to the cell state</a:t>
            </a:r>
            <a:endParaRPr/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Calibri"/>
              <a:buChar char="●"/>
            </a:pPr>
            <a:r>
              <a:rPr lang="en-US"/>
              <a:t>2)forget gate: discard information </a:t>
            </a:r>
            <a:endParaRPr/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Calibri"/>
              <a:buChar char="●"/>
            </a:pPr>
            <a:r>
              <a:rPr lang="en-US"/>
              <a:t>based on the current and past</a:t>
            </a:r>
            <a:endParaRPr/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Calibri"/>
              <a:buChar char="●"/>
            </a:pPr>
            <a:r>
              <a:rPr lang="en-US"/>
              <a:t>3)output gate: output the current cell state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76" name="Google Shape;176;g23b0820fa8d_2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775" y="2726325"/>
            <a:ext cx="4018201" cy="25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1a05135737_0_0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Travelling problem impact forecast- Transformer</a:t>
            </a:r>
            <a:endParaRPr/>
          </a:p>
        </p:txBody>
      </p:sp>
      <p:sp>
        <p:nvSpPr>
          <p:cNvPr id="183" name="Google Shape;183;g21a05135737_0_0"/>
          <p:cNvSpPr txBox="1"/>
          <p:nvPr>
            <p:ph idx="1" type="body"/>
          </p:nvPr>
        </p:nvSpPr>
        <p:spPr>
          <a:xfrm>
            <a:off x="250825" y="1260476"/>
            <a:ext cx="8663100" cy="51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3333"/>
              <a:buFont typeface="Arial"/>
              <a:buNone/>
            </a:pPr>
            <a:r>
              <a:t/>
            </a:r>
            <a:endParaRPr b="1"/>
          </a:p>
          <a:p>
            <a:pPr indent="-32004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b="1" lang="en-US"/>
              <a:t>Transformer Model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581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a type of neural network architecture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seq2seq with the Encoder-Decoder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structure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814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a self-attention mechanism to compute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the importance of different positions,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containing three main parts</a:t>
            </a:r>
            <a:endParaRPr/>
          </a:p>
          <a:p>
            <a:pPr indent="-28527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3750"/>
              <a:buFont typeface="Calibri"/>
              <a:buChar char="●"/>
            </a:pPr>
            <a:r>
              <a:rPr lang="en-US"/>
              <a:t>1)Query vector: specify what information to look for in the input sequence</a:t>
            </a:r>
            <a:endParaRPr/>
          </a:p>
          <a:p>
            <a:pPr indent="-28527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3750"/>
              <a:buFont typeface="Calibri"/>
              <a:buChar char="●"/>
            </a:pPr>
            <a:r>
              <a:rPr lang="en-US"/>
              <a:t>2)Key vector: represent the features of each position</a:t>
            </a:r>
            <a:endParaRPr/>
          </a:p>
          <a:p>
            <a:pPr indent="-28527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/>
              <a:t>3)Value vector: represent the value of each position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We calculate the similarity between the query vector and the key vector to weight the value vectors to obtain the final output.</a:t>
            </a:r>
            <a:endParaRPr b="1"/>
          </a:p>
        </p:txBody>
      </p:sp>
      <p:pic>
        <p:nvPicPr>
          <p:cNvPr id="184" name="Google Shape;184;g21a0513573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3825" y="1149175"/>
            <a:ext cx="2652650" cy="31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ecbcdd2a2_0_0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Improved forecast model demonstration</a:t>
            </a:r>
            <a:endParaRPr/>
          </a:p>
        </p:txBody>
      </p:sp>
      <p:sp>
        <p:nvSpPr>
          <p:cNvPr id="191" name="Google Shape;191;g21ecbcdd2a2_0_0"/>
          <p:cNvSpPr txBox="1"/>
          <p:nvPr>
            <p:ph idx="1" type="body"/>
          </p:nvPr>
        </p:nvSpPr>
        <p:spPr>
          <a:xfrm>
            <a:off x="250824" y="1773238"/>
            <a:ext cx="8663100" cy="468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2" name="Google Shape;192;g21ecbcdd2a2_0_0"/>
          <p:cNvSpPr txBox="1"/>
          <p:nvPr>
            <p:ph idx="2" type="body"/>
          </p:nvPr>
        </p:nvSpPr>
        <p:spPr>
          <a:xfrm>
            <a:off x="250825" y="1268413"/>
            <a:ext cx="8663100" cy="485700"/>
          </a:xfrm>
          <a:prstGeom prst="rect">
            <a:avLst/>
          </a:prstGeom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PT-template-standard_August15">
  <a:themeElements>
    <a:clrScheme name="The University of Sydney_Color Theme">
      <a:dk1>
        <a:srgbClr val="000000"/>
      </a:dk1>
      <a:lt1>
        <a:srgbClr val="FFFFFF"/>
      </a:lt1>
      <a:dk2>
        <a:srgbClr val="0148A4"/>
      </a:dk2>
      <a:lt2>
        <a:srgbClr val="EEECE1"/>
      </a:lt2>
      <a:accent1>
        <a:srgbClr val="E64626"/>
      </a:accent1>
      <a:accent2>
        <a:srgbClr val="EF8025"/>
      </a:accent2>
      <a:accent3>
        <a:srgbClr val="FFB800"/>
      </a:accent3>
      <a:accent4>
        <a:srgbClr val="5C923E"/>
      </a:accent4>
      <a:accent5>
        <a:srgbClr val="5496DB"/>
      </a:accent5>
      <a:accent6>
        <a:srgbClr val="0148A4"/>
      </a:accent6>
      <a:hlink>
        <a:srgbClr val="E64626"/>
      </a:hlink>
      <a:folHlink>
        <a:srgbClr val="F051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2015-01-08T03:10:23Z</dcterms:created>
  <dc:creator>Davy Chileshe</dc:creator>
</cp:coreProperties>
</file>