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yEqu5WVSJT+kGqpkd02dKevBv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0" orient="horz"/>
        <p:guide pos="2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customschemas.google.com/relationships/presentationmetadata" Target="meta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166a693a9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2166a693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2166a693a9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166a693a9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2166a693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2166a693a9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166a693a9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2166a693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2166a693a9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166a693a9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2166a693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2166a693a9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166a693a9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2166a693a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2166a693a9_3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166a693a9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2166a693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2166a693a9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166a693a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2166a693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2166a693a9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166a693a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2166a69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2166a693a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166a693a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2166a693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2166a693a9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ecbcdd2a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1ecbcdd2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1ecbcdd2a2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166a693a9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2166a693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2166a693a9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166a693a9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2166a693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2166a693a9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166a693a9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2166a693a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2166a693a9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5.jpg"/><Relationship Id="rId4" Type="http://schemas.openxmlformats.org/officeDocument/2006/relationships/image" Target="../media/image9.jpg"/><Relationship Id="rId5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2">
  <p:cSld name="Title slide – Red option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344" y="0"/>
            <a:ext cx="4581600" cy="6872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descr="269F7152-Edit.jpg" id="17" name="Google Shape;17;p16"/>
          <p:cNvPicPr preferRelativeResize="0"/>
          <p:nvPr/>
        </p:nvPicPr>
        <p:blipFill rotWithShape="1">
          <a:blip r:embed="rId5">
            <a:alphaModFix/>
          </a:blip>
          <a:srcRect b="0" l="28075" r="27248" t="0"/>
          <a:stretch/>
        </p:blipFill>
        <p:spPr>
          <a:xfrm>
            <a:off x="4571344" y="-1"/>
            <a:ext cx="4581600" cy="68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2">
  <p:cSld name="Title slide – White option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62" name="Google Shape;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4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3">
  <p:cSld name="Title slide – White option 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68" name="Google Shape;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4">
  <p:cSld name="Title slide – White option 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Y_MB1_PMS_1_Colour_Standard_Logo.png" id="74" name="Google Shape;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6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5 (no image)">
  <p:cSld name="Title slide – White option 5 (no image)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79" name="Google Shape;7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7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Image">
  <p:cSld name="Title, Content and Ima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0"/>
          <p:cNvSpPr/>
          <p:nvPr>
            <p:ph idx="2" type="pic"/>
          </p:nvPr>
        </p:nvSpPr>
        <p:spPr>
          <a:xfrm>
            <a:off x="457200" y="1360488"/>
            <a:ext cx="4038600" cy="4130394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3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able">
  <p:cSld name="Title, Content and Tab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31"/>
          <p:cNvSpPr txBox="1"/>
          <p:nvPr>
            <p:ph idx="2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Chart">
  <p:cSld name="Title, Content and Char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/>
          <p:nvPr>
            <p:ph idx="2" type="chart"/>
          </p:nvPr>
        </p:nvSpPr>
        <p:spPr>
          <a:xfrm>
            <a:off x="457200" y="1360488"/>
            <a:ext cx="4038600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3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32"/>
          <p:cNvSpPr txBox="1"/>
          <p:nvPr>
            <p:ph idx="3" type="body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7200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/>
          <p:nvPr>
            <p:ph idx="2" type="pic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3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1">
  <p:cSld name="Section Divider - Option 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Reversed_Logo.png" id="107" name="Google Shape;10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6"/>
          <p:cNvSpPr txBox="1"/>
          <p:nvPr>
            <p:ph type="title"/>
          </p:nvPr>
        </p:nvSpPr>
        <p:spPr>
          <a:xfrm>
            <a:off x="381884" y="348302"/>
            <a:ext cx="8388586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82765" y="799353"/>
            <a:ext cx="8387705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6"/>
          <p:cNvSpPr/>
          <p:nvPr>
            <p:ph idx="2" type="pic"/>
          </p:nvPr>
        </p:nvSpPr>
        <p:spPr>
          <a:xfrm>
            <a:off x="454455" y="1800412"/>
            <a:ext cx="8226486" cy="4635496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Divider - Option 2">
  <p:cSld name="1_Section Divider - Option 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Blue.jpg" id="112" name="Google Shape;11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7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3">
  <p:cSld name="Section Divider - Optio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Yellow.jpg" id="116" name="Google Shape;11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8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- Option 4">
  <p:cSld name="Section Divider - Option 4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Charcoal.jpg" id="120" name="Google Shape;12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9"/>
          <p:cNvSpPr txBox="1"/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" type="body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29"/>
          <p:cNvSpPr txBox="1"/>
          <p:nvPr>
            <p:ph idx="2" type="body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1 (add own image)">
  <p:cSld name="Title slide – Red option 1 (add own image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0" name="Google Shape;3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/>
          <p:nvPr>
            <p:ph idx="2" type="pic"/>
          </p:nvPr>
        </p:nvSpPr>
        <p:spPr>
          <a:xfrm>
            <a:off x="4587875" y="0"/>
            <a:ext cx="455612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4">
  <p:cSld name="Title slide – Red option 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35" name="Google Shape;3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5013" y="0"/>
            <a:ext cx="4598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9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– Red option 4">
  <p:cSld name="1_Title slide – Red option 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0" name="Google Shape;4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0"/>
          <p:cNvPicPr preferRelativeResize="0"/>
          <p:nvPr/>
        </p:nvPicPr>
        <p:blipFill rotWithShape="1">
          <a:blip r:embed="rId3">
            <a:alphaModFix/>
          </a:blip>
          <a:srcRect b="0" l="13059" r="38626" t="0"/>
          <a:stretch/>
        </p:blipFill>
        <p:spPr>
          <a:xfrm>
            <a:off x="4546600" y="-8711"/>
            <a:ext cx="4597400" cy="687525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0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– Red option 4">
  <p:cSld name="2_Title slide – Red option 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45" name="Google Shape;4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69F8271-Edit.jpg" id="46" name="Google Shape;46;p21"/>
          <p:cNvPicPr preferRelativeResize="0"/>
          <p:nvPr/>
        </p:nvPicPr>
        <p:blipFill rotWithShape="1">
          <a:blip r:embed="rId3">
            <a:alphaModFix/>
          </a:blip>
          <a:srcRect b="0" l="27099" r="28481" t="0"/>
          <a:stretch/>
        </p:blipFill>
        <p:spPr>
          <a:xfrm>
            <a:off x="4546600" y="0"/>
            <a:ext cx="4597399" cy="689860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Red option 5 (no image)">
  <p:cSld name="Title slide – Red option 5 (no image)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Template background file_Red.jpg" id="50" name="Google Shape;5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2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White option 1 (add own image)">
  <p:cSld name="Title slide – White option 1 (add own image)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Y_MB1_PMS_1_Colour_Standard_Logo.png" id="55" name="Google Shape;5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3"/>
          <p:cNvSpPr/>
          <p:nvPr>
            <p:ph idx="2" type="pic"/>
          </p:nvPr>
        </p:nvSpPr>
        <p:spPr>
          <a:xfrm>
            <a:off x="4587876" y="418354"/>
            <a:ext cx="4150358" cy="601755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23"/>
          <p:cNvSpPr txBox="1"/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5"/>
          <p:cNvSpPr txBox="1"/>
          <p:nvPr/>
        </p:nvSpPr>
        <p:spPr>
          <a:xfrm>
            <a:off x="381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University of Sydney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 txBox="1"/>
          <p:nvPr/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Page </a:t>
            </a: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title"/>
          </p:nvPr>
        </p:nvSpPr>
        <p:spPr>
          <a:xfrm>
            <a:off x="381884" y="1797599"/>
            <a:ext cx="3948874" cy="156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Welcome to CS10 Group</a:t>
            </a: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lang="en-US"/>
              <a:t>event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h Meeting</a:t>
            </a: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lang="en-US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"/>
          <p:cNvSpPr txBox="1"/>
          <p:nvPr>
            <p:ph idx="4294967295" type="body"/>
          </p:nvPr>
        </p:nvSpPr>
        <p:spPr>
          <a:xfrm>
            <a:off x="366942" y="3001738"/>
            <a:ext cx="3806642" cy="2340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Team member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Wilma Liu (Leader)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Fiona Hu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Pat Zhang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Elvia Tong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Reehaa 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William Quan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166a693a9_0_49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Review: The LSTM model of tourism </a:t>
            </a:r>
            <a:endParaRPr/>
          </a:p>
        </p:txBody>
      </p:sp>
      <p:sp>
        <p:nvSpPr>
          <p:cNvPr id="200" name="Google Shape;200;g22166a693a9_0_49"/>
          <p:cNvSpPr txBox="1"/>
          <p:nvPr>
            <p:ph idx="1" type="body"/>
          </p:nvPr>
        </p:nvSpPr>
        <p:spPr>
          <a:xfrm>
            <a:off x="215049" y="181358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-US"/>
              <a:t>The number of arrivals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	1) Monthly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	2) From 1991 to 2023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-US"/>
              <a:t>Two machine learning ways for time series data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	1) LSTM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	2) Transformer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1" name="Google Shape;201;g22166a693a9_0_49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166a693a9_0_77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potential improvement of the model</a:t>
            </a:r>
            <a:endParaRPr/>
          </a:p>
        </p:txBody>
      </p:sp>
      <p:sp>
        <p:nvSpPr>
          <p:cNvPr id="208" name="Google Shape;208;g22166a693a9_0_77"/>
          <p:cNvSpPr txBox="1"/>
          <p:nvPr>
            <p:ph idx="1" type="body"/>
          </p:nvPr>
        </p:nvSpPr>
        <p:spPr>
          <a:xfrm>
            <a:off x="215049" y="181358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Change one FC layer to convolutional layer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Test different setting of hyper-parameters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Choose different loss function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Try different optimizers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……</a:t>
            </a:r>
            <a:endParaRPr/>
          </a:p>
        </p:txBody>
      </p:sp>
      <p:sp>
        <p:nvSpPr>
          <p:cNvPr id="209" name="Google Shape;209;g22166a693a9_0_77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166a693a9_0_70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Connect model output with tourism support </a:t>
            </a:r>
            <a:endParaRPr/>
          </a:p>
        </p:txBody>
      </p:sp>
      <p:sp>
        <p:nvSpPr>
          <p:cNvPr id="216" name="Google Shape;216;g22166a693a9_0_70"/>
          <p:cNvSpPr txBox="1"/>
          <p:nvPr>
            <p:ph idx="1" type="body"/>
          </p:nvPr>
        </p:nvSpPr>
        <p:spPr>
          <a:xfrm>
            <a:off x="215049" y="181358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The model output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- the prediction of tourists arrivals in NSW and Australia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- When will it return to the level before the epidemic?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Tourism support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- What kinds of support can be provided during the stage of recovery and post COVID-19?</a:t>
            </a:r>
            <a:endParaRPr/>
          </a:p>
        </p:txBody>
      </p:sp>
      <p:sp>
        <p:nvSpPr>
          <p:cNvPr id="217" name="Google Shape;217;g22166a693a9_0_70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166a693a9_0_63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Connect model output with tourism support</a:t>
            </a:r>
            <a:endParaRPr/>
          </a:p>
        </p:txBody>
      </p:sp>
      <p:sp>
        <p:nvSpPr>
          <p:cNvPr id="224" name="Google Shape;224;g22166a693a9_0_63"/>
          <p:cNvSpPr txBox="1"/>
          <p:nvPr>
            <p:ph idx="1" type="body"/>
          </p:nvPr>
        </p:nvSpPr>
        <p:spPr>
          <a:xfrm>
            <a:off x="215050" y="1196800"/>
            <a:ext cx="8663100" cy="4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Tourism support from federal government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5" name="Google Shape;225;g22166a693a9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767025"/>
            <a:ext cx="8229600" cy="472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166a693a9_3_1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Connect model output with tourism support</a:t>
            </a:r>
            <a:endParaRPr/>
          </a:p>
        </p:txBody>
      </p:sp>
      <p:sp>
        <p:nvSpPr>
          <p:cNvPr id="232" name="Google Shape;232;g22166a693a9_3_1"/>
          <p:cNvSpPr txBox="1"/>
          <p:nvPr>
            <p:ph idx="1" type="body"/>
          </p:nvPr>
        </p:nvSpPr>
        <p:spPr>
          <a:xfrm>
            <a:off x="215050" y="1196800"/>
            <a:ext cx="8663100" cy="4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Tourism support from federal government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3" name="Google Shape;233;g22166a693a9_3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100" y="1671075"/>
            <a:ext cx="7601975" cy="469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166a693a9_0_56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Tourism support recommendations</a:t>
            </a:r>
            <a:endParaRPr/>
          </a:p>
        </p:txBody>
      </p:sp>
      <p:sp>
        <p:nvSpPr>
          <p:cNvPr id="240" name="Google Shape;240;g22166a693a9_0_56"/>
          <p:cNvSpPr txBox="1"/>
          <p:nvPr>
            <p:ph idx="1" type="body"/>
          </p:nvPr>
        </p:nvSpPr>
        <p:spPr>
          <a:xfrm>
            <a:off x="132524" y="1482963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Business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rPr lang="en-US"/>
              <a:t>- reduce the travel cost of international and domestic tourists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Facilities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rPr lang="en-US"/>
              <a:t>- Invest more in infrastructure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Labor force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rPr lang="en-US"/>
              <a:t>- Provide tourism training, increase the market demand of labor force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Tourism investment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rPr lang="en-US"/>
              <a:t>- Attract more foreign tourism investment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9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Travelling problem impact forecast- Feedback    </a:t>
            </a:r>
            <a:endParaRPr/>
          </a:p>
        </p:txBody>
      </p:sp>
      <p:sp>
        <p:nvSpPr>
          <p:cNvPr id="247" name="Google Shape;247;p8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24"/>
              <a:buChar char="–"/>
            </a:pPr>
            <a:r>
              <a:rPr b="1" lang="en-US" sz="2923"/>
              <a:t>Any improvements or suggestions on travelling problem impact forecast</a:t>
            </a:r>
            <a:endParaRPr b="1" sz="292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166a693a9_0_1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overall project framework - Business Close </a:t>
            </a:r>
            <a:endParaRPr/>
          </a:p>
        </p:txBody>
      </p:sp>
      <p:sp>
        <p:nvSpPr>
          <p:cNvPr id="255" name="Google Shape;255;g22166a693a9_0_14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6" name="Google Shape;256;g22166a693a9_0_14"/>
          <p:cNvSpPr txBox="1"/>
          <p:nvPr/>
        </p:nvSpPr>
        <p:spPr>
          <a:xfrm>
            <a:off x="215050" y="1762075"/>
            <a:ext cx="8663100" cy="5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Char char="-"/>
            </a:pPr>
            <a:r>
              <a:rPr b="1" lang="en-US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Background</a:t>
            </a:r>
            <a:r>
              <a:rPr lang="en-US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Covid-19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Char char="-"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Methods to measure the impact of the support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Char char="●"/>
            </a:pP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transition matrix-based neural network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— lack of complete time series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Char char="●"/>
            </a:pP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Improved support success measurement visualizations/ dashboards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Char char="●"/>
            </a:pP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Automated Visualization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Char char="-"/>
            </a:pPr>
            <a:r>
              <a:rPr b="1" lang="en-US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b="1" lang="en-US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xpected outcomes</a:t>
            </a:r>
            <a:r>
              <a:rPr lang="en-US" sz="2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we could provided </a:t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Char char="●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Areas where support will be most needed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 Sans"/>
              <a:buChar char="●"/>
            </a:pPr>
            <a:r>
              <a:rPr lang="en-US" sz="20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recommendation of business support </a:t>
            </a:r>
            <a:endParaRPr sz="20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7" name="Google Shape;257;g22166a693a9_0_14"/>
          <p:cNvCxnSpPr/>
          <p:nvPr/>
        </p:nvCxnSpPr>
        <p:spPr>
          <a:xfrm flipH="1" rot="10800000">
            <a:off x="1208650" y="3082575"/>
            <a:ext cx="4155600" cy="2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/>
              <a:t>Thank you !!!</a:t>
            </a:r>
            <a:endParaRPr/>
          </a:p>
        </p:txBody>
      </p:sp>
      <p:sp>
        <p:nvSpPr>
          <p:cNvPr id="263" name="Google Shape;263;p14"/>
          <p:cNvSpPr txBox="1"/>
          <p:nvPr>
            <p:ph idx="1" type="body"/>
          </p:nvPr>
        </p:nvSpPr>
        <p:spPr>
          <a:xfrm>
            <a:off x="250824" y="16208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4" name="Google Shape;264;p14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65" name="Google Shape;2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425" y="1754200"/>
            <a:ext cx="4242950" cy="38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week meeting schedule  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250824" y="1773238"/>
            <a:ext cx="8662989" cy="4679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The overall timeline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/>
              <a:t>- What we did in the previous weeks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/>
              <a:t>- What we plan to do in the next couple weeks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The overall project frame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/>
              <a:t>- Connect with two topics (Tourism &amp; Business close)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/>
              <a:t>- Connect with the project purpose &amp; aim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6" name="Google Shape;136;p2"/>
          <p:cNvSpPr txBox="1"/>
          <p:nvPr>
            <p:ph idx="2" type="body"/>
          </p:nvPr>
        </p:nvSpPr>
        <p:spPr>
          <a:xfrm>
            <a:off x="250825" y="1268413"/>
            <a:ext cx="8662988" cy="48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project timeline 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240449" y="13597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44" name="Google Shape;144;p4"/>
          <p:cNvSpPr txBox="1"/>
          <p:nvPr>
            <p:ph idx="2" type="body"/>
          </p:nvPr>
        </p:nvSpPr>
        <p:spPr>
          <a:xfrm>
            <a:off x="240450" y="10969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3053"/>
            <a:ext cx="9144000" cy="453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166a693a9_0_0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project timeline </a:t>
            </a:r>
            <a:endParaRPr/>
          </a:p>
        </p:txBody>
      </p:sp>
      <p:sp>
        <p:nvSpPr>
          <p:cNvPr id="152" name="Google Shape;152;g22166a693a9_0_0"/>
          <p:cNvSpPr txBox="1"/>
          <p:nvPr>
            <p:ph idx="1" type="body"/>
          </p:nvPr>
        </p:nvSpPr>
        <p:spPr>
          <a:xfrm>
            <a:off x="240449" y="13597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53" name="Google Shape;153;g22166a693a9_0_0"/>
          <p:cNvSpPr txBox="1"/>
          <p:nvPr>
            <p:ph idx="2" type="body"/>
          </p:nvPr>
        </p:nvSpPr>
        <p:spPr>
          <a:xfrm>
            <a:off x="240450" y="10969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4" name="Google Shape;154;g22166a693a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8364"/>
            <a:ext cx="9143999" cy="502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166a693a9_0_7"/>
          <p:cNvSpPr txBox="1"/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project timeline </a:t>
            </a:r>
            <a:endParaRPr/>
          </a:p>
        </p:txBody>
      </p:sp>
      <p:sp>
        <p:nvSpPr>
          <p:cNvPr id="161" name="Google Shape;161;g22166a693a9_0_7"/>
          <p:cNvSpPr txBox="1"/>
          <p:nvPr>
            <p:ph idx="1" type="body"/>
          </p:nvPr>
        </p:nvSpPr>
        <p:spPr>
          <a:xfrm>
            <a:off x="240449" y="135973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62" name="Google Shape;162;g22166a693a9_0_7"/>
          <p:cNvSpPr txBox="1"/>
          <p:nvPr>
            <p:ph idx="2" type="body"/>
          </p:nvPr>
        </p:nvSpPr>
        <p:spPr>
          <a:xfrm>
            <a:off x="240450" y="109696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3" name="Google Shape;163;g22166a693a9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8626"/>
            <a:ext cx="9143999" cy="4780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ecbcdd2a2_0_7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overall project framework - Tourism </a:t>
            </a:r>
            <a:endParaRPr/>
          </a:p>
        </p:txBody>
      </p:sp>
      <p:sp>
        <p:nvSpPr>
          <p:cNvPr id="170" name="Google Shape;170;g21ecbcdd2a2_0_7"/>
          <p:cNvSpPr txBox="1"/>
          <p:nvPr>
            <p:ph idx="1" type="body"/>
          </p:nvPr>
        </p:nvSpPr>
        <p:spPr>
          <a:xfrm>
            <a:off x="289324" y="156598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Background: COVID-19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Why tourism and what is impact of COVID-19?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Who is involved in tourism management?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Economic reasons for government involvement in tourism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Connect model output with tourism support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Tourism support recommendations</a:t>
            </a:r>
            <a:endParaRPr/>
          </a:p>
        </p:txBody>
      </p:sp>
      <p:sp>
        <p:nvSpPr>
          <p:cNvPr id="171" name="Google Shape;171;g21ecbcdd2a2_0_7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166a693a9_0_28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tourism and what is impact? </a:t>
            </a:r>
            <a:endParaRPr/>
          </a:p>
        </p:txBody>
      </p:sp>
      <p:sp>
        <p:nvSpPr>
          <p:cNvPr id="178" name="Google Shape;178;g22166a693a9_0_28"/>
          <p:cNvSpPr txBox="1"/>
          <p:nvPr>
            <p:ph idx="1" type="body"/>
          </p:nvPr>
        </p:nvSpPr>
        <p:spPr>
          <a:xfrm>
            <a:off x="95500" y="1928750"/>
            <a:ext cx="85659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The main economic and employment source in Australia and NSW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One of the industries most affected by COVID-19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Relatively few specific tourism support programs and grants</a:t>
            </a:r>
            <a:endParaRPr b="1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Produce direct and indirect impacts to other industries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166a693a9_0_35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Who is involved in tourism management? </a:t>
            </a:r>
            <a:endParaRPr/>
          </a:p>
        </p:txBody>
      </p:sp>
      <p:sp>
        <p:nvSpPr>
          <p:cNvPr id="185" name="Google Shape;185;g22166a693a9_0_35"/>
          <p:cNvSpPr txBox="1"/>
          <p:nvPr>
            <p:ph idx="1" type="body"/>
          </p:nvPr>
        </p:nvSpPr>
        <p:spPr>
          <a:xfrm>
            <a:off x="182024" y="1384463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Government at all levels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r>
              <a:rPr lang="en-US"/>
              <a:t>- from national and federal governments, through to local governments at the village level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National tourism organizations (NTOs)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r>
              <a:rPr lang="en-US"/>
              <a:t>- have interests in a wide range of issues such as social, economic, environment and moral problems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5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166a693a9_0_42"/>
          <p:cNvSpPr txBox="1"/>
          <p:nvPr>
            <p:ph type="title"/>
          </p:nvPr>
        </p:nvSpPr>
        <p:spPr>
          <a:xfrm>
            <a:off x="431800" y="1254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Economic reasons for government involvement in tourism</a:t>
            </a:r>
            <a:endParaRPr/>
          </a:p>
        </p:txBody>
      </p:sp>
      <p:sp>
        <p:nvSpPr>
          <p:cNvPr id="192" name="Google Shape;192;g22166a693a9_0_42"/>
          <p:cNvSpPr txBox="1"/>
          <p:nvPr>
            <p:ph idx="1" type="body"/>
          </p:nvPr>
        </p:nvSpPr>
        <p:spPr>
          <a:xfrm>
            <a:off x="215049" y="1813588"/>
            <a:ext cx="86631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 boost to the national economy generally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Having a</a:t>
            </a:r>
            <a:r>
              <a:rPr lang="en-US"/>
              <a:t> multipl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effect by helping other sectors of the economy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Important foreign currency earner</a:t>
            </a:r>
            <a:endParaRPr/>
          </a:p>
        </p:txBody>
      </p:sp>
      <p:sp>
        <p:nvSpPr>
          <p:cNvPr id="193" name="Google Shape;193;g22166a693a9_0_42"/>
          <p:cNvSpPr txBox="1"/>
          <p:nvPr>
            <p:ph idx="2" type="body"/>
          </p:nvPr>
        </p:nvSpPr>
        <p:spPr>
          <a:xfrm>
            <a:off x="250825" y="1268413"/>
            <a:ext cx="8663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-template-standard_August15">
  <a:themeElements>
    <a:clrScheme name="The University of Sydney_Color Theme">
      <a:dk1>
        <a:srgbClr val="000000"/>
      </a:dk1>
      <a:lt1>
        <a:srgbClr val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2015-01-08T03:10:23Z</dcterms:created>
  <dc:creator>Davy Chileshe</dc:creator>
</cp:coreProperties>
</file>